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1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36E2-A602-4070-918E-2D9CD1CB8E57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71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1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22629-E1AC-4B8B-884F-A90B87F7A3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2629-E1AC-4B8B-884F-A90B87F7A32D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618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2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2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  <p:sp>
        <p:nvSpPr>
          <p:cNvPr id="1048623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4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5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6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  <p:sp>
        <p:nvSpPr>
          <p:cNvPr id="1048612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691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1048696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7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8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  <p:sp>
        <p:nvSpPr>
          <p:cNvPr id="1048662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3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6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  <p:sp>
        <p:nvSpPr>
          <p:cNvPr id="1048670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1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5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706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  <p:sp>
        <p:nvSpPr>
          <p:cNvPr id="1048712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  <p:sp>
        <p:nvSpPr>
          <p:cNvPr id="1048686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87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88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89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577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C06F2-363E-4108-B058-6A7EA0CE3C1E}" type="datetimeFigureOut">
              <a:rPr lang="en-IN" smtClean="0"/>
              <a:t>30-10-2019</a:t>
            </a:fld>
            <a:endParaRPr lang="en-IN"/>
          </a:p>
        </p:txBody>
      </p:sp>
      <p:sp>
        <p:nvSpPr>
          <p:cNvPr id="104858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104858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E3A951-B062-45DB-AA79-A88F49BEAFA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ubtitle 2"/>
          <p:cNvSpPr>
            <a:spLocks noGrp="1"/>
          </p:cNvSpPr>
          <p:nvPr>
            <p:ph type="subTitle" idx="1"/>
          </p:nvPr>
        </p:nvSpPr>
        <p:spPr>
          <a:xfrm>
            <a:off x="2483768" y="2276872"/>
            <a:ext cx="6400800" cy="1752600"/>
          </a:xfrm>
        </p:spPr>
        <p:txBody>
          <a:bodyPr/>
          <a:lstStyle/>
          <a:p>
            <a:pPr lvl="0" defTabSz="457200" fontAlgn="base">
              <a:spcAft>
                <a:spcPct val="0"/>
              </a:spcAft>
            </a:pPr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Reaction of Alkyl Halides</a:t>
            </a:r>
          </a:p>
          <a:p>
            <a:endParaRPr lang="en-IN" dirty="0"/>
          </a:p>
        </p:txBody>
      </p:sp>
      <p:sp>
        <p:nvSpPr>
          <p:cNvPr id="1048628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656184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Algerian" pitchFamily="82" charset="0"/>
                <a:ea typeface="ＭＳ Ｐゴシック" pitchFamily="-109" charset="-128"/>
              </a:rPr>
              <a:t>SN2 REACTION</a:t>
            </a:r>
            <a:endParaRPr lang="en-IN" sz="5400" dirty="0">
              <a:latin typeface="Algerian" pitchFamily="82" charset="0"/>
            </a:endParaRPr>
          </a:p>
        </p:txBody>
      </p:sp>
      <p:sp>
        <p:nvSpPr>
          <p:cNvPr id="1048629" name="TextBox 3"/>
          <p:cNvSpPr txBox="1"/>
          <p:nvPr/>
        </p:nvSpPr>
        <p:spPr>
          <a:xfrm>
            <a:off x="5215607" y="342900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BY,</a:t>
            </a:r>
            <a:endParaRPr lang="en-US" sz="3200" dirty="0" smtClean="0"/>
          </a:p>
          <a:p>
            <a:r>
              <a:rPr lang="en-US" sz="3200" dirty="0" smtClean="0"/>
              <a:t>AKSHAYA K M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2696"/>
            <a:ext cx="72728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487074"/>
            <a:ext cx="7897091" cy="58838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 txBox="1"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+mj-cs"/>
              </a:rPr>
              <a:t>Factor Affecting SN2 Reactions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+mj-cs"/>
            </a:endParaRPr>
          </a:p>
        </p:txBody>
      </p:sp>
      <p:sp>
        <p:nvSpPr>
          <p:cNvPr id="1048602" name="TextBox 10"/>
          <p:cNvSpPr txBox="1">
            <a:spLocks noChangeArrowheads="1"/>
          </p:cNvSpPr>
          <p:nvPr/>
        </p:nvSpPr>
        <p:spPr bwMode="auto">
          <a:xfrm>
            <a:off x="533400" y="1676400"/>
            <a:ext cx="2799079" cy="53644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r>
              <a:rPr lang="en-GB" sz="2600">
                <a:solidFill>
                  <a:srgbClr val="FF0000"/>
                </a:solidFill>
              </a:rPr>
              <a:t>The leaving group</a:t>
            </a:r>
          </a:p>
        </p:txBody>
      </p:sp>
      <p:pic>
        <p:nvPicPr>
          <p:cNvPr id="20971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273513"/>
            <a:ext cx="6624736" cy="33791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11"/>
          <p:cNvSpPr txBox="1">
            <a:spLocks noChangeArrowheads="1"/>
          </p:cNvSpPr>
          <p:nvPr/>
        </p:nvSpPr>
        <p:spPr bwMode="auto">
          <a:xfrm>
            <a:off x="611560" y="568379"/>
            <a:ext cx="2494280" cy="53644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r>
              <a:rPr lang="en-GB" sz="2600" dirty="0">
                <a:solidFill>
                  <a:srgbClr val="FF0000"/>
                </a:solidFill>
              </a:rPr>
              <a:t>The nucleophile</a:t>
            </a:r>
          </a:p>
        </p:txBody>
      </p:sp>
      <p:pic>
        <p:nvPicPr>
          <p:cNvPr id="209716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560840" cy="34563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Box 1"/>
          <p:cNvSpPr txBox="1"/>
          <p:nvPr/>
        </p:nvSpPr>
        <p:spPr>
          <a:xfrm>
            <a:off x="900544" y="548680"/>
            <a:ext cx="3023383" cy="55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 of solvent</a:t>
            </a:r>
            <a:endParaRPr lang="en-I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7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3292"/>
            <a:ext cx="8424936" cy="5455358"/>
          </a:xfrm>
          <a:prstGeom prst="rect">
            <a:avLst/>
          </a:prstGeom>
        </p:spPr>
      </p:pic>
      <p:pic>
        <p:nvPicPr>
          <p:cNvPr id="209717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869160"/>
            <a:ext cx="8280920" cy="18764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704856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76" y="506557"/>
            <a:ext cx="6117648" cy="58448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2" y="493568"/>
            <a:ext cx="7936056" cy="58708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8" y="597477"/>
            <a:ext cx="7975023" cy="5663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8" y="545523"/>
            <a:ext cx="8156863" cy="576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ounded Rectangle 3"/>
          <p:cNvSpPr>
            <a:spLocks noChangeArrowheads="1"/>
          </p:cNvSpPr>
          <p:nvPr/>
        </p:nvSpPr>
        <p:spPr bwMode="auto">
          <a:xfrm>
            <a:off x="396984" y="1146131"/>
            <a:ext cx="3124200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Organic compounds with an electronegative atom or an electron-withdrawing group bonded to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a </a:t>
            </a:r>
            <a:r>
              <a: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sp</a:t>
            </a:r>
            <a:r>
              <a:rPr kumimoji="0" lang="en-GB" sz="1800" b="0" i="1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3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carbon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undergo substitution or elimination reactions</a:t>
            </a:r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513" y="381000"/>
            <a:ext cx="2681287" cy="236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roup 7"/>
          <p:cNvGrpSpPr/>
          <p:nvPr/>
        </p:nvGrpSpPr>
        <p:grpSpPr bwMode="auto">
          <a:xfrm>
            <a:off x="4481513" y="1143000"/>
            <a:ext cx="1066800" cy="1066800"/>
            <a:chOff x="3352800" y="2057400"/>
            <a:chExt cx="1066800" cy="1066800"/>
          </a:xfrm>
        </p:grpSpPr>
        <p:sp>
          <p:nvSpPr>
            <p:cNvPr id="1048631" name="Oval 6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4605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endParaRPr>
            </a:p>
          </p:txBody>
        </p:sp>
        <p:sp>
          <p:nvSpPr>
            <p:cNvPr id="1048632" name="Freeform 7"/>
            <p:cNvSpPr/>
            <p:nvPr/>
          </p:nvSpPr>
          <p:spPr>
            <a:xfrm>
              <a:off x="3352800" y="2057400"/>
              <a:ext cx="1066800" cy="1066800"/>
            </a:xfrm>
            <a:custGeom>
              <a:avLst/>
              <a:gdLst>
                <a:gd name="connsiteX0" fmla="*/ 0 w 1066800"/>
                <a:gd name="connsiteY0" fmla="*/ 495300 h 990600"/>
                <a:gd name="connsiteX1" fmla="*/ 533400 w 1066800"/>
                <a:gd name="connsiteY1" fmla="*/ 0 h 990600"/>
                <a:gd name="connsiteX2" fmla="*/ 1066800 w 1066800"/>
                <a:gd name="connsiteY2" fmla="*/ 495300 h 990600"/>
                <a:gd name="connsiteX3" fmla="*/ 533400 w 1066800"/>
                <a:gd name="connsiteY3" fmla="*/ 990600 h 990600"/>
                <a:gd name="connsiteX4" fmla="*/ 0 w 1066800"/>
                <a:gd name="connsiteY4" fmla="*/ 4953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990600">
                  <a:moveTo>
                    <a:pt x="0" y="495300"/>
                  </a:moveTo>
                  <a:cubicBezTo>
                    <a:pt x="0" y="221753"/>
                    <a:pt x="238811" y="0"/>
                    <a:pt x="533400" y="0"/>
                  </a:cubicBezTo>
                  <a:cubicBezTo>
                    <a:pt x="827989" y="0"/>
                    <a:pt x="1066800" y="221753"/>
                    <a:pt x="1066800" y="495300"/>
                  </a:cubicBezTo>
                  <a:cubicBezTo>
                    <a:pt x="1066800" y="768847"/>
                    <a:pt x="827989" y="990600"/>
                    <a:pt x="533400" y="990600"/>
                  </a:cubicBezTo>
                  <a:cubicBezTo>
                    <a:pt x="238811" y="990600"/>
                    <a:pt x="0" y="768847"/>
                    <a:pt x="0" y="4953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304800">
                <a:srgbClr val="0000FF">
                  <a:alpha val="34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4826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endParaRPr>
            </a:p>
          </p:txBody>
        </p:sp>
      </p:grpSp>
      <p:pic>
        <p:nvPicPr>
          <p:cNvPr id="2097167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66" y="3140968"/>
            <a:ext cx="6121400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3" name="Rounded Rectangle 9"/>
          <p:cNvSpPr>
            <a:spLocks noChangeArrowheads="1"/>
          </p:cNvSpPr>
          <p:nvPr/>
        </p:nvSpPr>
        <p:spPr bwMode="auto">
          <a:xfrm>
            <a:off x="379084" y="4637088"/>
            <a:ext cx="2927572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Halide ions are good leaving groups. Substitution reaction on these compounds are easy and are used to get a wide variety of compounds   </a:t>
            </a:r>
          </a:p>
        </p:txBody>
      </p:sp>
      <p:pic>
        <p:nvPicPr>
          <p:cNvPr id="2097168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588000"/>
            <a:ext cx="51308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4" name="TextBox 15"/>
          <p:cNvSpPr txBox="1">
            <a:spLocks noChangeArrowheads="1"/>
          </p:cNvSpPr>
          <p:nvPr/>
        </p:nvSpPr>
        <p:spPr bwMode="auto">
          <a:xfrm>
            <a:off x="3352800" y="5791200"/>
            <a:ext cx="1452880" cy="4034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pitchFamily="34" charset="0"/>
              </a:rPr>
              <a:t>alkyl fluoride</a:t>
            </a:r>
          </a:p>
        </p:txBody>
      </p:sp>
      <p:sp>
        <p:nvSpPr>
          <p:cNvPr id="1048635" name="TextBox 16"/>
          <p:cNvSpPr txBox="1">
            <a:spLocks noChangeArrowheads="1"/>
          </p:cNvSpPr>
          <p:nvPr/>
        </p:nvSpPr>
        <p:spPr bwMode="auto">
          <a:xfrm>
            <a:off x="4851400" y="5791200"/>
            <a:ext cx="1490979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alkyl chloride</a:t>
            </a:r>
          </a:p>
        </p:txBody>
      </p:sp>
      <p:sp>
        <p:nvSpPr>
          <p:cNvPr id="1048636" name="TextBox 17"/>
          <p:cNvSpPr txBox="1">
            <a:spLocks noChangeArrowheads="1"/>
          </p:cNvSpPr>
          <p:nvPr/>
        </p:nvSpPr>
        <p:spPr bwMode="auto">
          <a:xfrm>
            <a:off x="6423025" y="5791200"/>
            <a:ext cx="1529080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alkyl 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bromide</a:t>
            </a:r>
            <a:endParaRPr lang="en-GB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48637" name="TextBox 18"/>
          <p:cNvSpPr txBox="1">
            <a:spLocks noChangeArrowheads="1"/>
          </p:cNvSpPr>
          <p:nvPr/>
        </p:nvSpPr>
        <p:spPr bwMode="auto">
          <a:xfrm>
            <a:off x="7879962" y="5802313"/>
            <a:ext cx="1300479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alkyl iodide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extBox 1"/>
          <p:cNvSpPr txBox="1"/>
          <p:nvPr/>
        </p:nvSpPr>
        <p:spPr>
          <a:xfrm>
            <a:off x="2555776" y="2924943"/>
            <a:ext cx="3672408" cy="10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</a:t>
            </a:r>
            <a:endParaRPr lang="en-IN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 txBox="1"/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+mj-cs"/>
              </a:rPr>
              <a:t>Alkyl Halides in Nature</a:t>
            </a:r>
          </a:p>
        </p:txBody>
      </p:sp>
      <p:pic>
        <p:nvPicPr>
          <p:cNvPr id="2097169" name="Picture 2" descr="th_red_alga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825" y="1331640"/>
            <a:ext cx="3266181" cy="217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048639" name="TextBox 11"/>
          <p:cNvSpPr txBox="1">
            <a:spLocks noChangeArrowheads="1"/>
          </p:cNvSpPr>
          <p:nvPr/>
        </p:nvSpPr>
        <p:spPr bwMode="auto">
          <a:xfrm>
            <a:off x="6151072" y="3576580"/>
            <a:ext cx="2362200" cy="4542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red algae</a:t>
            </a:r>
          </a:p>
        </p:txBody>
      </p:sp>
      <p:pic>
        <p:nvPicPr>
          <p:cNvPr id="2097170" name="Picture 5" descr="aSea_Ha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630" y="3946468"/>
            <a:ext cx="3158333" cy="2206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048640" name="TextBox 8"/>
          <p:cNvSpPr txBox="1">
            <a:spLocks noChangeArrowheads="1"/>
          </p:cNvSpPr>
          <p:nvPr/>
        </p:nvSpPr>
        <p:spPr bwMode="auto">
          <a:xfrm>
            <a:off x="6300192" y="6152937"/>
            <a:ext cx="3352800" cy="45427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a sea </a:t>
            </a:r>
            <a:r>
              <a:rPr lang="en-GB" dirty="0" smtClean="0">
                <a:latin typeface="Calibri" pitchFamily="34" charset="0"/>
              </a:rPr>
              <a:t>hare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09717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93024"/>
            <a:ext cx="3149600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1" name="TextBox 5"/>
          <p:cNvSpPr txBox="1">
            <a:spLocks noChangeArrowheads="1"/>
          </p:cNvSpPr>
          <p:nvPr/>
        </p:nvSpPr>
        <p:spPr bwMode="auto">
          <a:xfrm>
            <a:off x="2267744" y="3207248"/>
            <a:ext cx="2710180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Synthesized by red </a:t>
            </a:r>
            <a:r>
              <a:rPr lang="en-GB" dirty="0" smtClean="0">
                <a:latin typeface="Calibri" pitchFamily="34" charset="0"/>
              </a:rPr>
              <a:t>algae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09717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25146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2" name="TextBox 7"/>
          <p:cNvSpPr txBox="1">
            <a:spLocks noChangeArrowheads="1"/>
          </p:cNvSpPr>
          <p:nvPr/>
        </p:nvSpPr>
        <p:spPr bwMode="auto">
          <a:xfrm>
            <a:off x="2267744" y="6019800"/>
            <a:ext cx="2646680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Synthesized by sea </a:t>
            </a:r>
            <a:r>
              <a:rPr lang="en-GB" dirty="0" smtClean="0">
                <a:latin typeface="Calibri" pitchFamily="34" charset="0"/>
              </a:rPr>
              <a:t>hare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 Box 8"/>
          <p:cNvSpPr txBox="1">
            <a:spLocks noChangeArrowheads="1"/>
          </p:cNvSpPr>
          <p:nvPr/>
        </p:nvSpPr>
        <p:spPr bwMode="auto">
          <a:xfrm>
            <a:off x="827088" y="764704"/>
            <a:ext cx="2232025" cy="6893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</a:rPr>
              <a:t>sea hare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209717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41" y="1700808"/>
            <a:ext cx="3097213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708275"/>
            <a:ext cx="4968875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 txBox="1"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+mj-cs"/>
              </a:rPr>
              <a:t>Substitution Reaction with Halides</a:t>
            </a:r>
          </a:p>
        </p:txBody>
      </p:sp>
      <p:sp>
        <p:nvSpPr>
          <p:cNvPr id="1048645" name="TextBox 8"/>
          <p:cNvSpPr txBox="1">
            <a:spLocks noChangeArrowheads="1"/>
          </p:cNvSpPr>
          <p:nvPr/>
        </p:nvSpPr>
        <p:spPr bwMode="auto">
          <a:xfrm>
            <a:off x="2223655" y="1620982"/>
            <a:ext cx="462280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(1)</a:t>
            </a:r>
          </a:p>
        </p:txBody>
      </p:sp>
      <p:pic>
        <p:nvPicPr>
          <p:cNvPr id="209717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982" y="2014394"/>
            <a:ext cx="5334000" cy="146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6" name="TextBox 9"/>
          <p:cNvSpPr txBox="1">
            <a:spLocks noChangeArrowheads="1"/>
          </p:cNvSpPr>
          <p:nvPr/>
        </p:nvSpPr>
        <p:spPr bwMode="auto">
          <a:xfrm>
            <a:off x="5791200" y="1634836"/>
            <a:ext cx="462280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(2)</a:t>
            </a:r>
          </a:p>
        </p:txBody>
      </p:sp>
      <p:sp>
        <p:nvSpPr>
          <p:cNvPr id="1048647" name="TextBox 7"/>
          <p:cNvSpPr txBox="1">
            <a:spLocks noChangeArrowheads="1"/>
          </p:cNvSpPr>
          <p:nvPr/>
        </p:nvSpPr>
        <p:spPr bwMode="auto">
          <a:xfrm>
            <a:off x="1563544" y="3558170"/>
            <a:ext cx="1757679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 err="1">
                <a:solidFill>
                  <a:srgbClr val="FF0000"/>
                </a:solidFill>
                <a:latin typeface="Calibri" pitchFamily="34" charset="0"/>
              </a:rPr>
              <a:t>bromomethane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48" name="TextBox 12"/>
          <p:cNvSpPr txBox="1">
            <a:spLocks noChangeArrowheads="1"/>
          </p:cNvSpPr>
          <p:nvPr/>
        </p:nvSpPr>
        <p:spPr bwMode="auto">
          <a:xfrm>
            <a:off x="5368781" y="3584078"/>
            <a:ext cx="1148079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methanol</a:t>
            </a:r>
          </a:p>
        </p:txBody>
      </p:sp>
      <p:sp>
        <p:nvSpPr>
          <p:cNvPr id="1048649" name="Rounded Rectangle 9"/>
          <p:cNvSpPr>
            <a:spLocks noChangeArrowheads="1"/>
          </p:cNvSpPr>
          <p:nvPr/>
        </p:nvSpPr>
        <p:spPr bwMode="auto">
          <a:xfrm>
            <a:off x="1217180" y="4149080"/>
            <a:ext cx="2895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If concentration of (1) is doubled, the rate of the reaction is doubled.</a:t>
            </a:r>
          </a:p>
        </p:txBody>
      </p:sp>
      <p:sp>
        <p:nvSpPr>
          <p:cNvPr id="1048650" name="Rounded Rectangle 10"/>
          <p:cNvSpPr>
            <a:spLocks noChangeArrowheads="1"/>
          </p:cNvSpPr>
          <p:nvPr/>
        </p:nvSpPr>
        <p:spPr bwMode="auto">
          <a:xfrm>
            <a:off x="1217180" y="5424086"/>
            <a:ext cx="2895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If concentration of (2) is doubled, the rate of the reaction is doubled.</a:t>
            </a:r>
          </a:p>
        </p:txBody>
      </p:sp>
      <p:sp>
        <p:nvSpPr>
          <p:cNvPr id="1048651" name="Rounded Rectangle 11"/>
          <p:cNvSpPr>
            <a:spLocks noChangeArrowheads="1"/>
          </p:cNvSpPr>
          <p:nvPr/>
        </p:nvSpPr>
        <p:spPr bwMode="auto">
          <a:xfrm>
            <a:off x="5370091" y="4437112"/>
            <a:ext cx="2895600" cy="15584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If concentration of (1)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and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(2) is doubled, the rate of the reaction quadruples.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 txBox="1"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+mj-cs"/>
              </a:rPr>
              <a:t>Substitution Reaction with Halides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+mj-cs"/>
            </a:endParaRPr>
          </a:p>
        </p:txBody>
      </p:sp>
      <p:pic>
        <p:nvPicPr>
          <p:cNvPr id="209717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2856"/>
            <a:ext cx="533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3" name="TextBox 7"/>
          <p:cNvSpPr txBox="1">
            <a:spLocks noChangeArrowheads="1"/>
          </p:cNvSpPr>
          <p:nvPr/>
        </p:nvSpPr>
        <p:spPr bwMode="auto">
          <a:xfrm>
            <a:off x="1465281" y="3163021"/>
            <a:ext cx="1757679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bromomethane</a:t>
            </a:r>
          </a:p>
        </p:txBody>
      </p:sp>
      <p:sp>
        <p:nvSpPr>
          <p:cNvPr id="1048654" name="TextBox 12"/>
          <p:cNvSpPr txBox="1">
            <a:spLocks noChangeArrowheads="1"/>
          </p:cNvSpPr>
          <p:nvPr/>
        </p:nvSpPr>
        <p:spPr bwMode="auto">
          <a:xfrm>
            <a:off x="5313363" y="3163021"/>
            <a:ext cx="1148079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methanol</a:t>
            </a:r>
          </a:p>
        </p:txBody>
      </p:sp>
      <p:sp>
        <p:nvSpPr>
          <p:cNvPr id="1048655" name="Rounded Rectangle 5"/>
          <p:cNvSpPr>
            <a:spLocks noChangeArrowheads="1"/>
          </p:cNvSpPr>
          <p:nvPr/>
        </p:nvSpPr>
        <p:spPr bwMode="auto">
          <a:xfrm>
            <a:off x="1331640" y="3933056"/>
            <a:ext cx="6840760" cy="2438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Rate law: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rate  = k [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bromoethane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][OH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-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this reaction is an example of a SN2 reaction.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stands for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substitution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stands for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nucleophilic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2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stands for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bimolecular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22114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Mechanism of SN2 Reactions</a:t>
            </a:r>
          </a:p>
        </p:txBody>
      </p:sp>
      <p:sp>
        <p:nvSpPr>
          <p:cNvPr id="1048614" name="Rounded Rectangle 5"/>
          <p:cNvSpPr>
            <a:spLocks noChangeArrowheads="1"/>
          </p:cNvSpPr>
          <p:nvPr/>
        </p:nvSpPr>
        <p:spPr bwMode="auto">
          <a:xfrm>
            <a:off x="836356" y="1772816"/>
            <a:ext cx="41148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The rate of reaction depends on the concentrations of both reactants.</a:t>
            </a:r>
          </a:p>
        </p:txBody>
      </p:sp>
      <p:sp>
        <p:nvSpPr>
          <p:cNvPr id="1048615" name="Rounded Rectangle 6"/>
          <p:cNvSpPr>
            <a:spLocks noChangeArrowheads="1"/>
          </p:cNvSpPr>
          <p:nvPr/>
        </p:nvSpPr>
        <p:spPr bwMode="auto">
          <a:xfrm>
            <a:off x="838200" y="2971800"/>
            <a:ext cx="41148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When the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hydrogens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of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bromomethane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are replaced with methyl groups the reaction rate slow down.</a:t>
            </a:r>
          </a:p>
        </p:txBody>
      </p:sp>
      <p:sp>
        <p:nvSpPr>
          <p:cNvPr id="1048616" name="Rounded Rectangle 7"/>
          <p:cNvSpPr>
            <a:spLocks noChangeArrowheads="1"/>
          </p:cNvSpPr>
          <p:nvPr/>
        </p:nvSpPr>
        <p:spPr bwMode="auto">
          <a:xfrm>
            <a:off x="838200" y="4293096"/>
            <a:ext cx="4114800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The reaction of an alkyl halide in which the halogen is bonded to an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asymetric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center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leads to the formation of only one stereoisomer</a:t>
            </a:r>
          </a:p>
        </p:txBody>
      </p:sp>
      <p:graphicFrame>
        <p:nvGraphicFramePr>
          <p:cNvPr id="4194305" name="Table 12"/>
          <p:cNvGraphicFramePr>
            <a:graphicFrameLocks noGrp="1"/>
          </p:cNvGraphicFramePr>
          <p:nvPr/>
        </p:nvGraphicFramePr>
        <p:xfrm>
          <a:off x="5181600" y="1524000"/>
          <a:ext cx="3505200" cy="449580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3714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9" charset="-128"/>
                        </a:rPr>
                        <a:t>Alkyl halide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9" charset="-128"/>
                        </a:rPr>
                        <a:t>Relative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10001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9" charset="-128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9" charset="-128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9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9" charset="-128"/>
                        </a:rPr>
                        <a:t>≈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9716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981200"/>
            <a:ext cx="9652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800" y="2978150"/>
            <a:ext cx="10541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536" y="3961792"/>
            <a:ext cx="10541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040982"/>
            <a:ext cx="11938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 txBox="1"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+mj-cs"/>
              </a:rPr>
              <a:t>Mechanism of SN2 Reactions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+mj-cs"/>
            </a:endParaRPr>
          </a:p>
        </p:txBody>
      </p:sp>
      <p:sp>
        <p:nvSpPr>
          <p:cNvPr id="1048604" name="Rounded Rectangle 2"/>
          <p:cNvSpPr>
            <a:spLocks noChangeArrowheads="1"/>
          </p:cNvSpPr>
          <p:nvPr/>
        </p:nvSpPr>
        <p:spPr bwMode="auto">
          <a:xfrm>
            <a:off x="457200" y="1752600"/>
            <a:ext cx="5486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GB">
                <a:latin typeface="Calibri" pitchFamily="34" charset="0"/>
              </a:rPr>
              <a:t>Hughes and Ingold proposed the following mechanism:</a:t>
            </a:r>
          </a:p>
        </p:txBody>
      </p:sp>
      <p:pic>
        <p:nvPicPr>
          <p:cNvPr id="2097158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05282"/>
            <a:ext cx="27178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656" y="2840182"/>
            <a:ext cx="1435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23150"/>
            <a:ext cx="27051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5" name="TextBox 18"/>
          <p:cNvSpPr txBox="1">
            <a:spLocks noChangeArrowheads="1"/>
          </p:cNvSpPr>
          <p:nvPr/>
        </p:nvSpPr>
        <p:spPr bwMode="auto">
          <a:xfrm>
            <a:off x="3771374" y="4253345"/>
            <a:ext cx="1757680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pitchFamily="34" charset="0"/>
              </a:rPr>
              <a:t>Transition state</a:t>
            </a:r>
          </a:p>
        </p:txBody>
      </p:sp>
      <p:sp>
        <p:nvSpPr>
          <p:cNvPr id="1048606" name="Rectangle 7"/>
          <p:cNvSpPr/>
          <p:nvPr/>
        </p:nvSpPr>
        <p:spPr>
          <a:xfrm>
            <a:off x="2286000" y="4946398"/>
            <a:ext cx="4572000" cy="10892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alibri" pitchFamily="34" charset="0"/>
                <a:ea typeface="ＭＳ Ｐゴシック" pitchFamily="-109" charset="-128"/>
              </a:rPr>
              <a:t>Increasing the concentration of either of the reactant makes their collision more probable.</a:t>
            </a:r>
          </a:p>
        </p:txBody>
      </p:sp>
      <p:graphicFrame>
        <p:nvGraphicFramePr>
          <p:cNvPr id="4194304" name="Table 9"/>
          <p:cNvGraphicFramePr>
            <a:graphicFrameLocks noGrp="1"/>
          </p:cNvGraphicFramePr>
          <p:nvPr/>
        </p:nvGraphicFramePr>
        <p:xfrm>
          <a:off x="2074378" y="4807689"/>
          <a:ext cx="4807527" cy="1494801"/>
        </p:xfrm>
        <a:graphic>
          <a:graphicData uri="http://schemas.openxmlformats.org/drawingml/2006/table">
            <a:tbl>
              <a:tblPr/>
              <a:tblGrid>
                <a:gridCol w="4807527"/>
              </a:tblGrid>
              <a:tr h="149480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 txBox="1"/>
          <p:nvPr/>
        </p:nvSpPr>
        <p:spPr bwMode="auto">
          <a:xfrm>
            <a:off x="620038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+mj-cs"/>
              </a:rPr>
              <a:t>Mechanism of SN2 Reactions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+mj-cs"/>
            </a:endParaRPr>
          </a:p>
        </p:txBody>
      </p:sp>
      <p:sp>
        <p:nvSpPr>
          <p:cNvPr id="1048587" name="Rounded Rectangle 3"/>
          <p:cNvSpPr>
            <a:spLocks noChangeArrowheads="1"/>
          </p:cNvSpPr>
          <p:nvPr/>
        </p:nvSpPr>
        <p:spPr bwMode="auto">
          <a:xfrm>
            <a:off x="486335" y="1556792"/>
            <a:ext cx="1828800" cy="563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Steric effect</a:t>
            </a:r>
          </a:p>
        </p:txBody>
      </p:sp>
      <p:pic>
        <p:nvPicPr>
          <p:cNvPr id="2097154" name="Picture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546" y="1471379"/>
            <a:ext cx="1435100" cy="123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28" name="Straight Arrow Connector 5"/>
          <p:cNvCxnSpPr>
            <a:cxnSpLocks noChangeShapeType="1"/>
          </p:cNvCxnSpPr>
          <p:nvPr/>
        </p:nvCxnSpPr>
        <p:spPr bwMode="auto">
          <a:xfrm flipV="1">
            <a:off x="1370013" y="2436813"/>
            <a:ext cx="0" cy="2209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45729" name="Straight Arrow Connector 7"/>
          <p:cNvCxnSpPr>
            <a:cxnSpLocks noChangeShapeType="1"/>
          </p:cNvCxnSpPr>
          <p:nvPr/>
        </p:nvCxnSpPr>
        <p:spPr bwMode="auto">
          <a:xfrm>
            <a:off x="1368425" y="4646613"/>
            <a:ext cx="3279775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48588" name="Freeform 8"/>
          <p:cNvSpPr>
            <a:spLocks noChangeArrowheads="1"/>
          </p:cNvSpPr>
          <p:nvPr/>
        </p:nvSpPr>
        <p:spPr bwMode="auto">
          <a:xfrm>
            <a:off x="1670050" y="3351213"/>
            <a:ext cx="2090738" cy="1003300"/>
          </a:xfrm>
          <a:custGeom>
            <a:avLst/>
            <a:gdLst>
              <a:gd name="T0" fmla="*/ 0 w 2089839"/>
              <a:gd name="T1" fmla="*/ 693680 h 1622845"/>
              <a:gd name="T2" fmla="*/ 457629 w 2089839"/>
              <a:gd name="T3" fmla="*/ 552113 h 1622845"/>
              <a:gd name="T4" fmla="*/ 858054 w 2089839"/>
              <a:gd name="T5" fmla="*/ 49548 h 1622845"/>
              <a:gd name="T6" fmla="*/ 1475854 w 2089839"/>
              <a:gd name="T7" fmla="*/ 849405 h 1622845"/>
              <a:gd name="T8" fmla="*/ 2002127 w 2089839"/>
              <a:gd name="T9" fmla="*/ 976815 h 1622845"/>
              <a:gd name="T10" fmla="*/ 2002127 w 2089839"/>
              <a:gd name="T11" fmla="*/ 969737 h 1622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9839"/>
              <a:gd name="T19" fmla="*/ 0 h 1622845"/>
              <a:gd name="T20" fmla="*/ 2089839 w 2089839"/>
              <a:gd name="T21" fmla="*/ 1622845 h 16228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9839" h="1622845">
                <a:moveTo>
                  <a:pt x="0" y="1121307"/>
                </a:moveTo>
                <a:cubicBezTo>
                  <a:pt x="157310" y="1093656"/>
                  <a:pt x="314620" y="1066005"/>
                  <a:pt x="457629" y="892469"/>
                </a:cubicBezTo>
                <a:cubicBezTo>
                  <a:pt x="600638" y="718933"/>
                  <a:pt x="688350" y="0"/>
                  <a:pt x="858054" y="80093"/>
                </a:cubicBezTo>
                <a:cubicBezTo>
                  <a:pt x="1027758" y="160186"/>
                  <a:pt x="1285175" y="1123215"/>
                  <a:pt x="1475854" y="1373030"/>
                </a:cubicBezTo>
                <a:cubicBezTo>
                  <a:pt x="1666533" y="1622845"/>
                  <a:pt x="1914415" y="1546565"/>
                  <a:pt x="2002127" y="1578984"/>
                </a:cubicBezTo>
                <a:cubicBezTo>
                  <a:pt x="2089839" y="1611403"/>
                  <a:pt x="2002127" y="1567542"/>
                  <a:pt x="2002127" y="1567542"/>
                </a:cubicBez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1048589" name="TextBox 32"/>
          <p:cNvSpPr txBox="1">
            <a:spLocks noChangeArrowheads="1"/>
          </p:cNvSpPr>
          <p:nvPr/>
        </p:nvSpPr>
        <p:spPr bwMode="auto">
          <a:xfrm>
            <a:off x="4023254" y="3206751"/>
            <a:ext cx="1351280" cy="6883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activation</a:t>
            </a:r>
          </a:p>
          <a:p>
            <a:pPr eaLnBrk="1" hangingPunct="1"/>
            <a:r>
              <a:rPr lang="en-GB" dirty="0">
                <a:latin typeface="Calibri" pitchFamily="34" charset="0"/>
              </a:rPr>
              <a:t>energy: </a:t>
            </a:r>
            <a:r>
              <a:rPr lang="en-GB" dirty="0">
                <a:latin typeface="Symbol" pitchFamily="18" charset="2"/>
              </a:rPr>
              <a:t>D</a:t>
            </a:r>
            <a:r>
              <a:rPr lang="en-GB" dirty="0">
                <a:latin typeface="Calibri" pitchFamily="34" charset="0"/>
              </a:rPr>
              <a:t>G</a:t>
            </a:r>
            <a:r>
              <a:rPr lang="en-GB" baseline="-25000" dirty="0">
                <a:latin typeface="Calibri" pitchFamily="34" charset="0"/>
              </a:rPr>
              <a:t>1</a:t>
            </a:r>
          </a:p>
        </p:txBody>
      </p:sp>
      <p:cxnSp>
        <p:nvCxnSpPr>
          <p:cNvPr id="3145730" name="Straight Arrow Connector 10"/>
          <p:cNvCxnSpPr>
            <a:cxnSpLocks noChangeShapeType="1"/>
          </p:cNvCxnSpPr>
          <p:nvPr/>
        </p:nvCxnSpPr>
        <p:spPr bwMode="auto">
          <a:xfrm flipH="1">
            <a:off x="3412451" y="3377117"/>
            <a:ext cx="14287" cy="636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97155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119313"/>
            <a:ext cx="1435100" cy="1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0" name="TextBox 56"/>
          <p:cNvSpPr txBox="1">
            <a:spLocks noChangeArrowheads="1"/>
          </p:cNvSpPr>
          <p:nvPr/>
        </p:nvSpPr>
        <p:spPr bwMode="auto">
          <a:xfrm rot="16200000">
            <a:off x="642144" y="3378074"/>
            <a:ext cx="881380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Energy</a:t>
            </a:r>
          </a:p>
        </p:txBody>
      </p:sp>
      <p:sp>
        <p:nvSpPr>
          <p:cNvPr id="1048591" name="TextBox 58"/>
          <p:cNvSpPr txBox="1">
            <a:spLocks noChangeArrowheads="1"/>
          </p:cNvSpPr>
          <p:nvPr/>
        </p:nvSpPr>
        <p:spPr bwMode="auto">
          <a:xfrm>
            <a:off x="1998662" y="4822032"/>
            <a:ext cx="2138679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reaction coordinate</a:t>
            </a:r>
          </a:p>
        </p:txBody>
      </p:sp>
      <p:sp>
        <p:nvSpPr>
          <p:cNvPr id="1048592" name="Rounded Rectangle 14"/>
          <p:cNvSpPr>
            <a:spLocks noChangeArrowheads="1"/>
          </p:cNvSpPr>
          <p:nvPr/>
        </p:nvSpPr>
        <p:spPr bwMode="auto">
          <a:xfrm>
            <a:off x="620038" y="5372100"/>
            <a:ext cx="28067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F2F2F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GB" dirty="0">
                <a:latin typeface="Calibri" pitchFamily="34" charset="0"/>
              </a:rPr>
              <a:t>Inversion of configuration</a:t>
            </a:r>
          </a:p>
        </p:txBody>
      </p:sp>
      <p:pic>
        <p:nvPicPr>
          <p:cNvPr id="2097156" name="Picture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962" y="5385955"/>
            <a:ext cx="4826000" cy="83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1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4393840" y="3540919"/>
            <a:ext cx="2209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45732" name="Straight Arrow Connector 17"/>
          <p:cNvCxnSpPr>
            <a:cxnSpLocks noChangeShapeType="1"/>
          </p:cNvCxnSpPr>
          <p:nvPr/>
        </p:nvCxnSpPr>
        <p:spPr bwMode="auto">
          <a:xfrm>
            <a:off x="5481977" y="4648200"/>
            <a:ext cx="327818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48593" name="Freeform 18"/>
          <p:cNvSpPr>
            <a:spLocks noChangeArrowheads="1"/>
          </p:cNvSpPr>
          <p:nvPr/>
        </p:nvSpPr>
        <p:spPr bwMode="auto">
          <a:xfrm>
            <a:off x="5762546" y="2703279"/>
            <a:ext cx="2195512" cy="1905234"/>
          </a:xfrm>
          <a:custGeom>
            <a:avLst/>
            <a:gdLst>
              <a:gd name="T0" fmla="*/ 0 w 2196620"/>
              <a:gd name="T1" fmla="*/ 1672427 h 2244523"/>
              <a:gd name="T2" fmla="*/ 388985 w 2196620"/>
              <a:gd name="T3" fmla="*/ 1397821 h 2244523"/>
              <a:gd name="T4" fmla="*/ 629240 w 2196620"/>
              <a:gd name="T5" fmla="*/ 276513 h 2244523"/>
              <a:gd name="T6" fmla="*/ 869495 w 2196620"/>
              <a:gd name="T7" fmla="*/ 276513 h 2244523"/>
              <a:gd name="T8" fmla="*/ 1464413 w 2196620"/>
              <a:gd name="T9" fmla="*/ 1935591 h 2244523"/>
              <a:gd name="T10" fmla="*/ 2196620 w 2196620"/>
              <a:gd name="T11" fmla="*/ 2130104 h 2244523"/>
              <a:gd name="T12" fmla="*/ 2196620 w 2196620"/>
              <a:gd name="T13" fmla="*/ 2130104 h 22445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96620"/>
              <a:gd name="T22" fmla="*/ 0 h 2244523"/>
              <a:gd name="T23" fmla="*/ 2196620 w 2196620"/>
              <a:gd name="T24" fmla="*/ 2244523 h 22445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96620" h="2244523">
                <a:moveTo>
                  <a:pt x="0" y="1672427"/>
                </a:moveTo>
                <a:cubicBezTo>
                  <a:pt x="142056" y="1651450"/>
                  <a:pt x="284112" y="1630473"/>
                  <a:pt x="388985" y="1397821"/>
                </a:cubicBezTo>
                <a:cubicBezTo>
                  <a:pt x="493858" y="1165169"/>
                  <a:pt x="549155" y="463398"/>
                  <a:pt x="629240" y="276513"/>
                </a:cubicBezTo>
                <a:cubicBezTo>
                  <a:pt x="709325" y="89628"/>
                  <a:pt x="730300" y="0"/>
                  <a:pt x="869495" y="276513"/>
                </a:cubicBezTo>
                <a:cubicBezTo>
                  <a:pt x="1008690" y="553026"/>
                  <a:pt x="1243226" y="1626659"/>
                  <a:pt x="1464413" y="1935591"/>
                </a:cubicBezTo>
                <a:cubicBezTo>
                  <a:pt x="1685600" y="2244523"/>
                  <a:pt x="2196620" y="2130104"/>
                  <a:pt x="2196620" y="2130104"/>
                </a:cubicBez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cxnSp>
        <p:nvCxnSpPr>
          <p:cNvPr id="3145733" name="Straight Arrow Connector 19"/>
          <p:cNvCxnSpPr>
            <a:cxnSpLocks noChangeShapeType="1"/>
          </p:cNvCxnSpPr>
          <p:nvPr/>
        </p:nvCxnSpPr>
        <p:spPr bwMode="auto">
          <a:xfrm rot="5400000">
            <a:off x="6653014" y="3300919"/>
            <a:ext cx="1600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48594" name="TextBox 41"/>
          <p:cNvSpPr txBox="1">
            <a:spLocks noChangeArrowheads="1"/>
          </p:cNvSpPr>
          <p:nvPr/>
        </p:nvSpPr>
        <p:spPr bwMode="auto">
          <a:xfrm>
            <a:off x="7602008" y="2741613"/>
            <a:ext cx="1351279" cy="6883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activation</a:t>
            </a:r>
          </a:p>
          <a:p>
            <a:pPr eaLnBrk="1" hangingPunct="1"/>
            <a:r>
              <a:rPr lang="en-GB" dirty="0">
                <a:latin typeface="Calibri" pitchFamily="34" charset="0"/>
              </a:rPr>
              <a:t>energy: </a:t>
            </a:r>
            <a:r>
              <a:rPr lang="en-GB" dirty="0">
                <a:latin typeface="Symbol" pitchFamily="18" charset="2"/>
              </a:rPr>
              <a:t>D</a:t>
            </a:r>
            <a:r>
              <a:rPr lang="en-GB" dirty="0">
                <a:latin typeface="Calibri" pitchFamily="34" charset="0"/>
              </a:rPr>
              <a:t>G</a:t>
            </a:r>
            <a:r>
              <a:rPr lang="en-GB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048595" name="TextBox 59"/>
          <p:cNvSpPr txBox="1">
            <a:spLocks noChangeArrowheads="1"/>
          </p:cNvSpPr>
          <p:nvPr/>
        </p:nvSpPr>
        <p:spPr bwMode="auto">
          <a:xfrm>
            <a:off x="5700627" y="4822032"/>
            <a:ext cx="2138679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reaction coordinate</a:t>
            </a:r>
          </a:p>
        </p:txBody>
      </p:sp>
      <p:cxnSp>
        <p:nvCxnSpPr>
          <p:cNvPr id="3145734" name="Straight Connector 22"/>
          <p:cNvCxnSpPr>
            <a:cxnSpLocks noChangeShapeType="1"/>
          </p:cNvCxnSpPr>
          <p:nvPr/>
        </p:nvCxnSpPr>
        <p:spPr bwMode="auto">
          <a:xfrm flipV="1">
            <a:off x="5946459" y="4107153"/>
            <a:ext cx="1833563" cy="793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45735" name="Straight Connector 23"/>
          <p:cNvCxnSpPr>
            <a:cxnSpLocks noChangeShapeType="1"/>
          </p:cNvCxnSpPr>
          <p:nvPr/>
        </p:nvCxnSpPr>
        <p:spPr bwMode="auto">
          <a:xfrm flipV="1">
            <a:off x="6001712" y="2726171"/>
            <a:ext cx="974725" cy="1905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45736" name="Straight Connector 24"/>
          <p:cNvCxnSpPr>
            <a:cxnSpLocks noChangeShapeType="1"/>
          </p:cNvCxnSpPr>
          <p:nvPr/>
        </p:nvCxnSpPr>
        <p:spPr bwMode="auto">
          <a:xfrm flipV="1">
            <a:off x="1670050" y="3373149"/>
            <a:ext cx="1835150" cy="793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45737" name="Straight Connector 25"/>
          <p:cNvCxnSpPr>
            <a:cxnSpLocks noChangeShapeType="1"/>
          </p:cNvCxnSpPr>
          <p:nvPr/>
        </p:nvCxnSpPr>
        <p:spPr bwMode="auto">
          <a:xfrm flipV="1">
            <a:off x="2006647" y="3992564"/>
            <a:ext cx="974725" cy="1905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45738" name="Straight Connector 26"/>
          <p:cNvCxnSpPr>
            <a:cxnSpLocks noChangeShapeType="1"/>
          </p:cNvCxnSpPr>
          <p:nvPr/>
        </p:nvCxnSpPr>
        <p:spPr bwMode="auto">
          <a:xfrm flipV="1">
            <a:off x="2528888" y="3381375"/>
            <a:ext cx="974725" cy="19050"/>
          </a:xfrm>
          <a:prstGeom prst="line">
            <a:avLst/>
          </a:prstGeom>
          <a:noFill/>
          <a:ln w="25400">
            <a:solidFill>
              <a:srgbClr val="4F81BD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48596" name="TextBox 54"/>
          <p:cNvSpPr txBox="1">
            <a:spLocks noChangeArrowheads="1"/>
          </p:cNvSpPr>
          <p:nvPr/>
        </p:nvSpPr>
        <p:spPr bwMode="auto">
          <a:xfrm>
            <a:off x="4017962" y="6172200"/>
            <a:ext cx="2100580" cy="4034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(R)-2-bromobutane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597" name="TextBox 55"/>
          <p:cNvSpPr txBox="1">
            <a:spLocks noChangeArrowheads="1"/>
          </p:cNvSpPr>
          <p:nvPr/>
        </p:nvSpPr>
        <p:spPr bwMode="auto">
          <a:xfrm>
            <a:off x="6895570" y="6174943"/>
            <a:ext cx="1490979" cy="40347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(S)-2-butanol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SN2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of SN2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Substitution and Elimination</dc:title>
  <dc:creator>RANJANA</dc:creator>
  <cp:lastModifiedBy>dell</cp:lastModifiedBy>
  <cp:revision>2</cp:revision>
  <dcterms:created xsi:type="dcterms:W3CDTF">2019-10-18T21:04:38Z</dcterms:created>
  <dcterms:modified xsi:type="dcterms:W3CDTF">2019-10-30T07:58:17Z</dcterms:modified>
</cp:coreProperties>
</file>