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Capital Market( New Issue Market)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  <a:solidFill>
            <a:srgbClr val="92D050"/>
          </a:solidFill>
        </p:spPr>
        <p:txBody>
          <a:bodyPr/>
          <a:lstStyle/>
          <a:p>
            <a:r>
              <a:rPr lang="en-IN" dirty="0" smtClean="0"/>
              <a:t>Borrowing &amp; Lending of LT funds</a:t>
            </a:r>
            <a:endParaRPr lang="en-IN" dirty="0" smtClean="0"/>
          </a:p>
          <a:p>
            <a:r>
              <a:rPr lang="en-IN" dirty="0" smtClean="0"/>
              <a:t>Consists of 3</a:t>
            </a:r>
            <a:endParaRPr lang="en-IN" dirty="0" smtClean="0"/>
          </a:p>
          <a:p>
            <a:pPr lvl="1"/>
            <a:r>
              <a:rPr lang="en-IN" dirty="0" smtClean="0"/>
              <a:t>1. Industrials Securities market</a:t>
            </a:r>
            <a:endParaRPr lang="en-IN" dirty="0" smtClean="0"/>
          </a:p>
          <a:p>
            <a:pPr lvl="1"/>
            <a:r>
              <a:rPr lang="en-IN" dirty="0" smtClean="0"/>
              <a:t>2. Govt. Securities market</a:t>
            </a:r>
            <a:endParaRPr lang="en-IN" dirty="0" smtClean="0"/>
          </a:p>
          <a:p>
            <a:pPr lvl="1"/>
            <a:r>
              <a:rPr lang="en-IN" dirty="0" smtClean="0"/>
              <a:t>3. LT Loan market</a:t>
            </a:r>
            <a:endParaRPr lang="en-IN" dirty="0" smtClean="0"/>
          </a:p>
          <a:p>
            <a:pPr marL="457200" lvl="1" indent="0">
              <a:buNone/>
            </a:pPr>
            <a:r>
              <a:rPr lang="en-IN" b="1" dirty="0" smtClean="0"/>
              <a:t>Industrial Securities Market</a:t>
            </a:r>
            <a:endParaRPr lang="en-IN" b="1" dirty="0" smtClean="0"/>
          </a:p>
          <a:p>
            <a:pPr marL="457200" lvl="1" indent="0">
              <a:buNone/>
            </a:pPr>
            <a:r>
              <a:rPr lang="en-IN" dirty="0" smtClean="0"/>
              <a:t>2 Types</a:t>
            </a:r>
            <a:endParaRPr lang="en-IN" dirty="0" smtClean="0"/>
          </a:p>
          <a:p>
            <a:pPr marL="971550" lvl="1" indent="-514350">
              <a:buAutoNum type="arabicPeriod"/>
            </a:pPr>
            <a:r>
              <a:rPr lang="en-IN" dirty="0" smtClean="0"/>
              <a:t>Primary / New Issue Market</a:t>
            </a:r>
            <a:endParaRPr lang="en-IN" dirty="0" smtClean="0"/>
          </a:p>
          <a:p>
            <a:pPr marL="971550" lvl="1" indent="-514350">
              <a:buAutoNum type="arabicPeriod"/>
            </a:pPr>
            <a:r>
              <a:rPr lang="en-IN" dirty="0" smtClean="0"/>
              <a:t>Secondary / Stock market</a:t>
            </a:r>
            <a:endParaRPr lang="en-IN" dirty="0" smtClean="0"/>
          </a:p>
          <a:p>
            <a:pPr marL="457200" lvl="1" indent="0">
              <a:buNone/>
            </a:pPr>
            <a:endParaRPr lang="en-IN" dirty="0" smtClean="0"/>
          </a:p>
          <a:p>
            <a:pPr marL="457200" lvl="1" indent="0">
              <a:buNone/>
            </a:pPr>
            <a:endParaRPr lang="en-IN" dirty="0" smtClean="0"/>
          </a:p>
          <a:p>
            <a:pPr marL="457200" lvl="1" indent="0">
              <a:buNone/>
            </a:pPr>
            <a:endParaRPr lang="en-IN" dirty="0" smtClean="0"/>
          </a:p>
          <a:p>
            <a:pPr lvl="1"/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Primary Market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New issues</a:t>
            </a:r>
            <a:endParaRPr lang="en-IN" dirty="0" smtClean="0"/>
          </a:p>
          <a:p>
            <a:r>
              <a:rPr lang="en-IN" dirty="0" smtClean="0"/>
              <a:t>Issuers are corporations, govt., bank, </a:t>
            </a:r>
            <a:r>
              <a:rPr lang="en-IN" dirty="0" err="1" smtClean="0"/>
              <a:t>fin.institutions</a:t>
            </a:r>
            <a:r>
              <a:rPr lang="en-IN" dirty="0" smtClean="0"/>
              <a:t>, mutual funds, etc. </a:t>
            </a:r>
            <a:endParaRPr lang="en-IN" dirty="0" smtClean="0"/>
          </a:p>
          <a:p>
            <a:r>
              <a:rPr lang="en-IN" dirty="0" smtClean="0"/>
              <a:t>Securities are shares, debentures, bonds, other debt instruments, mutual </a:t>
            </a:r>
            <a:r>
              <a:rPr lang="en-IN" dirty="0" err="1" smtClean="0"/>
              <a:t>fung</a:t>
            </a:r>
            <a:r>
              <a:rPr lang="en-IN" dirty="0" smtClean="0"/>
              <a:t> schemes, and collective investment schemes.</a:t>
            </a:r>
            <a:endParaRPr lang="en-IN" dirty="0" smtClean="0"/>
          </a:p>
          <a:p>
            <a:r>
              <a:rPr lang="en-IN" dirty="0" smtClean="0"/>
              <a:t>Intermediaries are merchant bankers, registrars, bankers, underwriters etc. 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dirty="0" smtClean="0"/>
              <a:t>Features of New Issue Market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  <a:solidFill>
            <a:srgbClr val="0070C0"/>
          </a:solidFill>
        </p:spPr>
        <p:txBody>
          <a:bodyPr/>
          <a:lstStyle/>
          <a:p>
            <a:r>
              <a:rPr lang="en-IN" dirty="0" smtClean="0"/>
              <a:t>1. Market for LT corporate securities</a:t>
            </a:r>
            <a:endParaRPr lang="en-IN" dirty="0" smtClean="0"/>
          </a:p>
          <a:p>
            <a:r>
              <a:rPr lang="en-IN" dirty="0" smtClean="0"/>
              <a:t>2. Issuer sells shares directly to investing public</a:t>
            </a:r>
            <a:endParaRPr lang="en-IN" dirty="0" smtClean="0"/>
          </a:p>
          <a:p>
            <a:r>
              <a:rPr lang="en-IN" dirty="0" smtClean="0"/>
              <a:t>3. Issuers get ample money</a:t>
            </a:r>
            <a:endParaRPr lang="en-IN" dirty="0" smtClean="0"/>
          </a:p>
          <a:p>
            <a:r>
              <a:rPr lang="en-IN" dirty="0" smtClean="0"/>
              <a:t>4. </a:t>
            </a:r>
            <a:r>
              <a:rPr lang="en-IN" dirty="0" err="1" smtClean="0"/>
              <a:t>Channelising</a:t>
            </a:r>
            <a:r>
              <a:rPr lang="en-IN" dirty="0" smtClean="0"/>
              <a:t> savings of the public for productive purposes</a:t>
            </a:r>
            <a:endParaRPr lang="en-IN" dirty="0" smtClean="0"/>
          </a:p>
          <a:p>
            <a:r>
              <a:rPr lang="en-IN" dirty="0" smtClean="0"/>
              <a:t>5. Offers many investing </a:t>
            </a:r>
            <a:r>
              <a:rPr lang="en-IN" dirty="0" err="1" smtClean="0"/>
              <a:t>aneuues</a:t>
            </a:r>
            <a:endParaRPr lang="en-IN" dirty="0" smtClean="0"/>
          </a:p>
          <a:p>
            <a:r>
              <a:rPr lang="en-IN" dirty="0" smtClean="0"/>
              <a:t>6. Investor can act according to risk appetite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IN" sz="3200" dirty="0" smtClean="0"/>
              <a:t>Role, Importance, Objectives of Primary Market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  <a:solidFill>
            <a:srgbClr val="00B0F0"/>
          </a:solidFill>
        </p:spPr>
        <p:txBody>
          <a:bodyPr/>
          <a:lstStyle/>
          <a:p>
            <a:r>
              <a:rPr lang="en-IN" dirty="0" smtClean="0"/>
              <a:t>1. Mobilisation of Required capital</a:t>
            </a:r>
            <a:endParaRPr lang="en-IN" dirty="0" smtClean="0"/>
          </a:p>
          <a:p>
            <a:r>
              <a:rPr lang="en-IN" dirty="0" smtClean="0"/>
              <a:t>2. Bringing liquidity to the securities</a:t>
            </a:r>
            <a:endParaRPr lang="en-IN" dirty="0" smtClean="0"/>
          </a:p>
          <a:p>
            <a:r>
              <a:rPr lang="en-IN" dirty="0" smtClean="0"/>
              <a:t>3. Geographical / individual diversification of investor aspirants</a:t>
            </a:r>
            <a:endParaRPr lang="en-IN" dirty="0" smtClean="0"/>
          </a:p>
          <a:p>
            <a:r>
              <a:rPr lang="en-IN" dirty="0" smtClean="0"/>
              <a:t>4. Cost reduction to the investors</a:t>
            </a:r>
            <a:endParaRPr lang="en-IN" dirty="0" smtClean="0"/>
          </a:p>
          <a:p>
            <a:r>
              <a:rPr lang="en-IN" dirty="0" smtClean="0"/>
              <a:t>5. Cost reduction to the issuers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Functions of Primary Market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9120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IN" dirty="0" smtClean="0"/>
              <a:t>3</a:t>
            </a:r>
            <a:endParaRPr lang="en-IN" dirty="0" smtClean="0"/>
          </a:p>
          <a:p>
            <a:r>
              <a:rPr lang="en-IN" dirty="0" smtClean="0"/>
              <a:t>1. Facilitates transfer of resources rom savers to users</a:t>
            </a:r>
            <a:endParaRPr lang="en-IN" dirty="0" smtClean="0"/>
          </a:p>
          <a:p>
            <a:r>
              <a:rPr lang="en-IN" dirty="0" smtClean="0"/>
              <a:t>2. Mobilises funds from savers and entrust it to the borrowers</a:t>
            </a:r>
            <a:endParaRPr lang="en-IN" dirty="0" smtClean="0"/>
          </a:p>
          <a:p>
            <a:r>
              <a:rPr lang="en-IN" dirty="0" smtClean="0"/>
              <a:t>3. Other functions</a:t>
            </a:r>
            <a:endParaRPr lang="en-IN" dirty="0" smtClean="0"/>
          </a:p>
          <a:p>
            <a:pPr lvl="2"/>
            <a:r>
              <a:rPr lang="en-IN" dirty="0" smtClean="0"/>
              <a:t>1. Origination- study technical, </a:t>
            </a:r>
            <a:r>
              <a:rPr lang="en-IN" dirty="0" err="1" smtClean="0"/>
              <a:t>economis</a:t>
            </a:r>
            <a:r>
              <a:rPr lang="en-IN" dirty="0" smtClean="0"/>
              <a:t> and financial </a:t>
            </a:r>
            <a:r>
              <a:rPr lang="en-IN" dirty="0" err="1" smtClean="0"/>
              <a:t>vaibility</a:t>
            </a:r>
            <a:r>
              <a:rPr lang="en-IN" dirty="0" smtClean="0"/>
              <a:t> to ensure </a:t>
            </a:r>
            <a:r>
              <a:rPr lang="en-IN" dirty="0" err="1" smtClean="0"/>
              <a:t>soundnesss</a:t>
            </a:r>
            <a:r>
              <a:rPr lang="en-IN" dirty="0" smtClean="0"/>
              <a:t> of project</a:t>
            </a:r>
            <a:endParaRPr lang="en-IN" dirty="0" smtClean="0"/>
          </a:p>
          <a:p>
            <a:pPr lvl="2"/>
            <a:r>
              <a:rPr lang="en-IN" dirty="0" smtClean="0"/>
              <a:t>2. Underwriting</a:t>
            </a:r>
            <a:endParaRPr lang="en-IN" dirty="0" smtClean="0"/>
          </a:p>
          <a:p>
            <a:pPr lvl="2"/>
            <a:r>
              <a:rPr lang="en-IN" dirty="0" smtClean="0"/>
              <a:t>3. Distribution- sell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Methods of Floating New Issues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4</a:t>
            </a:r>
            <a:endParaRPr lang="en-IN" dirty="0" smtClean="0"/>
          </a:p>
          <a:p>
            <a:r>
              <a:rPr lang="en-IN" dirty="0" smtClean="0"/>
              <a:t>A- Public Issues</a:t>
            </a:r>
            <a:endParaRPr lang="en-IN" dirty="0" smtClean="0"/>
          </a:p>
          <a:p>
            <a:r>
              <a:rPr lang="en-IN" dirty="0" smtClean="0"/>
              <a:t>B- Right Issue</a:t>
            </a:r>
            <a:endParaRPr lang="en-IN" dirty="0" smtClean="0"/>
          </a:p>
          <a:p>
            <a:r>
              <a:rPr lang="en-IN" dirty="0" smtClean="0"/>
              <a:t>C- Bonus Issue</a:t>
            </a:r>
            <a:endParaRPr lang="en-IN" dirty="0" smtClean="0"/>
          </a:p>
          <a:p>
            <a:r>
              <a:rPr lang="en-IN" dirty="0" smtClean="0"/>
              <a:t>D- Private Placement</a:t>
            </a:r>
            <a:endParaRPr lang="en-IN" dirty="0" smtClean="0"/>
          </a:p>
          <a:p>
            <a:r>
              <a:rPr lang="en-IN" dirty="0" smtClean="0"/>
              <a:t>A- Public Issue</a:t>
            </a:r>
            <a:endParaRPr lang="en-IN" dirty="0" smtClean="0"/>
          </a:p>
          <a:p>
            <a:pPr lvl="1"/>
            <a:r>
              <a:rPr lang="en-IN" dirty="0" smtClean="0"/>
              <a:t>1. IPO</a:t>
            </a:r>
            <a:endParaRPr lang="en-IN" dirty="0" smtClean="0"/>
          </a:p>
          <a:p>
            <a:pPr lvl="1"/>
            <a:r>
              <a:rPr lang="en-IN" dirty="0" smtClean="0"/>
              <a:t>2. FPO</a:t>
            </a:r>
            <a:endParaRPr lang="en-IN" dirty="0" smtClean="0"/>
          </a:p>
          <a:p>
            <a:pPr lvl="1"/>
            <a:r>
              <a:rPr lang="en-IN" dirty="0" smtClean="0"/>
              <a:t>3. Offer for Sale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IPO Process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  <a:solidFill>
            <a:srgbClr val="00B0F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IN" dirty="0" smtClean="0"/>
              <a:t>1. Preparatory Steps to an IPO</a:t>
            </a:r>
            <a:endParaRPr lang="en-IN" dirty="0" smtClean="0"/>
          </a:p>
          <a:p>
            <a:r>
              <a:rPr lang="en-IN" dirty="0" smtClean="0"/>
              <a:t>2. Appointment of Intermediaries</a:t>
            </a:r>
            <a:endParaRPr lang="en-IN" dirty="0" smtClean="0"/>
          </a:p>
          <a:p>
            <a:r>
              <a:rPr lang="en-IN" dirty="0" smtClean="0"/>
              <a:t>3. Preparing the Prospectus</a:t>
            </a:r>
            <a:endParaRPr lang="en-IN" dirty="0" smtClean="0"/>
          </a:p>
          <a:p>
            <a:r>
              <a:rPr lang="en-IN" dirty="0" smtClean="0"/>
              <a:t>4. Agreements to be Finalised</a:t>
            </a:r>
            <a:endParaRPr lang="en-IN" dirty="0" smtClean="0"/>
          </a:p>
          <a:p>
            <a:r>
              <a:rPr lang="en-IN" dirty="0" smtClean="0"/>
              <a:t>5. Opening the Bid</a:t>
            </a:r>
            <a:endParaRPr lang="en-IN" dirty="0" smtClean="0"/>
          </a:p>
          <a:p>
            <a:r>
              <a:rPr lang="en-IN" dirty="0" smtClean="0"/>
              <a:t>6. Apply for IPO- by applicants</a:t>
            </a:r>
            <a:endParaRPr lang="en-IN" dirty="0" smtClean="0"/>
          </a:p>
          <a:p>
            <a:r>
              <a:rPr lang="en-IN" dirty="0" smtClean="0"/>
              <a:t>7. Offer Closure</a:t>
            </a:r>
            <a:endParaRPr lang="en-IN" dirty="0" smtClean="0"/>
          </a:p>
          <a:p>
            <a:r>
              <a:rPr lang="en-IN" dirty="0" smtClean="0"/>
              <a:t>8. Allotment of Securities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"/>
          </a:xfrm>
        </p:spPr>
        <p:txBody>
          <a:bodyPr>
            <a:normAutofit fontScale="90000"/>
          </a:bodyPr>
          <a:lstStyle/>
          <a:p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2. FPO- Follow on or Further Public Offer -- --   	-Subsequent public offers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3. Offer for Sale- intermediaries invites public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B- Right Issue- Offer to existing shareholders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C- Bonus Issue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D- Private Placement – 2 ways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	1. Preferential Allotment- Issues to a select group of investors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2. Qualified Institutions Placement- Issues to qualified institutional buyer </a:t>
            </a:r>
            <a:r>
              <a:rPr lang="en-IN" dirty="0" err="1" smtClean="0"/>
              <a:t>fulfiliing</a:t>
            </a:r>
            <a:r>
              <a:rPr lang="en-IN" dirty="0" smtClean="0"/>
              <a:t> the provisions of SEBI guidelines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Intermediaries in the New Issue Market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  <a:solidFill>
            <a:srgbClr val="00B050"/>
          </a:solidFill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10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Merchant Bankers Do all things for the co.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Underwriters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Bankers to an Issue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Brokers to the Issue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Registrars to an Issue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Share Transfer Agents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Debenture Trustees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Credit Rating Agencies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Depositories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Depository Participant</a:t>
            </a:r>
            <a:endParaRPr lang="en-IN" dirty="0" smtClean="0"/>
          </a:p>
          <a:p>
            <a:pPr marL="514350" indent="-514350">
              <a:buAutoNum type="arabicPeriod"/>
            </a:pP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2376</Words>
  <Application>WPS Presentation</Application>
  <PresentationFormat>On-screen Show (4:3)</PresentationFormat>
  <Paragraphs>99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Arial</vt:lpstr>
      <vt:lpstr>SimSun</vt:lpstr>
      <vt:lpstr>Wingdings</vt:lpstr>
      <vt:lpstr>Calibri</vt:lpstr>
      <vt:lpstr>Microsoft YaHei</vt:lpstr>
      <vt:lpstr>Arial Unicode MS</vt:lpstr>
      <vt:lpstr>Office Theme</vt:lpstr>
      <vt:lpstr>Capital Market( New Issue Market)</vt:lpstr>
      <vt:lpstr>Primary Market</vt:lpstr>
      <vt:lpstr>Features of New Issue Market</vt:lpstr>
      <vt:lpstr>Role, Importance, Objectives of Primary Market</vt:lpstr>
      <vt:lpstr>Functions of Primary Market</vt:lpstr>
      <vt:lpstr>Methods of Floating New Issues</vt:lpstr>
      <vt:lpstr>IPO Process</vt:lpstr>
      <vt:lpstr>PowerPoint 演示文稿</vt:lpstr>
      <vt:lpstr>Intermediaries in the New Issue Market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Market( New Issue Market)</dc:title>
  <dc:creator>user</dc:creator>
  <cp:lastModifiedBy>shaji</cp:lastModifiedBy>
  <cp:revision>26</cp:revision>
  <dcterms:created xsi:type="dcterms:W3CDTF">2006-08-16T00:00:00Z</dcterms:created>
  <dcterms:modified xsi:type="dcterms:W3CDTF">2019-11-04T16:46:07Z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