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sldIdLst>
    <p:sldId id="279" r:id="rId2"/>
    <p:sldId id="257" r:id="rId3"/>
    <p:sldId id="277" r:id="rId4"/>
    <p:sldId id="278" r:id="rId5"/>
    <p:sldId id="274" r:id="rId6"/>
    <p:sldId id="272" r:id="rId7"/>
    <p:sldId id="273" r:id="rId8"/>
    <p:sldId id="258" r:id="rId9"/>
    <p:sldId id="259" r:id="rId10"/>
    <p:sldId id="260" r:id="rId11"/>
    <p:sldId id="261" r:id="rId12"/>
    <p:sldId id="262" r:id="rId13"/>
    <p:sldId id="280" r:id="rId14"/>
    <p:sldId id="28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C73CF-21AF-4DDF-8250-7B18EAEFABC0}" type="datetimeFigureOut">
              <a:rPr lang="en-US" smtClean="0"/>
              <a:t>05-11-19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9EAE8-3120-4249-A98A-1DA6F6A257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0FC775-4912-47F8-A97E-E971D49F02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1DF-AF37-464B-8FAA-4857635B61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F8EF-0A9D-49C8-8475-5BF0C8277B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D984072-EF5E-4C50-AA5C-DA36132E7F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112F-29E9-4AC8-984E-FE44B8BF37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7CD68-DBE0-477B-960B-16B2D4EC223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6F5BD77-9ADB-41BF-85EE-81AF43F851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E85B-FE41-4EE9-9F10-8364C9F2CC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8475D-5188-4578-A78E-B09FA28925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91E0D-CBFD-44F1-8724-5A788A371B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71BB-1BA3-4EE1-88C4-4B1380CA373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tr-TR" smtClean="0"/>
              <a:t>Jaiju R Babu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8CDC3C-38A6-49D0-97A7-4F64AEB12C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b="1" dirty="0" smtClean="0"/>
              <a:t/>
            </a:r>
            <a:br>
              <a:rPr lang="en-US" sz="8000" b="1" dirty="0" smtClean="0"/>
            </a:br>
            <a:r>
              <a:rPr lang="en-US" sz="8000" b="1" dirty="0" smtClean="0"/>
              <a:t/>
            </a:r>
            <a:br>
              <a:rPr lang="en-US" sz="8000" b="1" dirty="0" smtClean="0"/>
            </a:br>
            <a:r>
              <a:rPr lang="en-US" sz="8000" b="1" dirty="0" smtClean="0"/>
              <a:t>E Commerce</a:t>
            </a:r>
            <a:endParaRPr lang="en-US" sz="8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0298" y="5572140"/>
            <a:ext cx="6643702" cy="128586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Jaiju R Babu</a:t>
            </a:r>
          </a:p>
          <a:p>
            <a:r>
              <a:rPr lang="en-US" sz="1800" dirty="0" smtClean="0"/>
              <a:t>Asst Professor, Dept of Commerce And Business Administration</a:t>
            </a:r>
          </a:p>
          <a:p>
            <a:r>
              <a:rPr lang="en-US" sz="1800" dirty="0" smtClean="0"/>
              <a:t>RSM SNDP Yogam College </a:t>
            </a:r>
          </a:p>
          <a:p>
            <a:r>
              <a:rPr lang="en-US" sz="1800" dirty="0" smtClean="0"/>
              <a:t>Koyilandy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/>
              <a:t>2) BUSINESS TO CONSUMER</a:t>
            </a:r>
            <a:br>
              <a:rPr lang="tr-TR" sz="3200"/>
            </a:br>
            <a:r>
              <a:rPr lang="tr-TR" sz="3200"/>
              <a:t>(B2C)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400"/>
              <a:t>Businesses selling to the general public typically through catalogs utilizing shopping cart software.</a:t>
            </a:r>
          </a:p>
          <a:p>
            <a:r>
              <a:rPr lang="tr-TR" sz="2400"/>
              <a:t>B2C is the indirect trade between the company and consumers.</a:t>
            </a:r>
          </a:p>
          <a:p>
            <a:r>
              <a:rPr lang="tr-TR" sz="2400"/>
              <a:t>It provides direct selling through online.</a:t>
            </a:r>
          </a:p>
          <a:p>
            <a:r>
              <a:rPr lang="tr-TR" sz="2400"/>
              <a:t>If you want to sell goods and services to customer so that anybody can purchase any products directly from supplier’s website. </a:t>
            </a:r>
          </a:p>
          <a:p>
            <a:endParaRPr lang="tr-TR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/>
              <a:t>3) CONSUMER TO BUSINESS (C2B)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800"/>
              <a:t>A consumer posts his project with a set budget online and within hours companies review the consumer's requirements and bid on the project. </a:t>
            </a:r>
          </a:p>
          <a:p>
            <a:r>
              <a:rPr lang="tr-TR" sz="2800"/>
              <a:t>The consumer reviews the bids and selects the company that will complete the project. </a:t>
            </a:r>
          </a:p>
          <a:p>
            <a:r>
              <a:rPr lang="tr-TR" sz="2800"/>
              <a:t>C2B empowers consumers around the world by providing the meeting ground and platform for such transactions. </a:t>
            </a:r>
          </a:p>
          <a:p>
            <a:endParaRPr lang="tr-TR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/>
              <a:t>4)CONSUMER TO CONSUMER (C2C)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447800"/>
            <a:ext cx="6915150" cy="4648200"/>
          </a:xfrm>
        </p:spPr>
        <p:txBody>
          <a:bodyPr/>
          <a:lstStyle/>
          <a:p>
            <a:r>
              <a:rPr lang="tr-TR" sz="2400"/>
              <a:t>It facilitates the online transaction of goods or services between two people. </a:t>
            </a:r>
          </a:p>
          <a:p>
            <a:r>
              <a:rPr lang="tr-TR" sz="2400"/>
              <a:t>Though there is no visible intermediary involved but the parties cannot carry out the transactions without the platform which is provided by the online market maker such as eBay. </a:t>
            </a:r>
          </a:p>
        </p:txBody>
      </p:sp>
      <p:pic>
        <p:nvPicPr>
          <p:cNvPr id="23556" name="Picture 4" descr="eb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860800"/>
            <a:ext cx="4183063" cy="2778125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sz="3200" dirty="0"/>
          </a:p>
        </p:txBody>
      </p:sp>
      <p:pic>
        <p:nvPicPr>
          <p:cNvPr id="6" name="Content Placeholder 5" descr="Top-E-Commerce-Websites-in-Ind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484636"/>
            <a:ext cx="8391554" cy="559087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/>
              <a:t>THANK YOU</a:t>
            </a:r>
            <a:endParaRPr lang="en-US" sz="96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</a:t>
            </a:r>
            <a:endParaRPr lang="tr-TR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tr-TR" dirty="0"/>
              <a:t>-</a:t>
            </a:r>
            <a:r>
              <a:rPr lang="en-US" dirty="0"/>
              <a:t>commerce consists of the buying and selling of products or </a:t>
            </a:r>
            <a:r>
              <a:rPr lang="tr-TR" dirty="0"/>
              <a:t>services</a:t>
            </a:r>
            <a:r>
              <a:rPr lang="en-US" dirty="0"/>
              <a:t> over electronic systems such as </a:t>
            </a:r>
            <a:r>
              <a:rPr lang="en-US" b="1" u="sng" dirty="0">
                <a:solidFill>
                  <a:schemeClr val="hlink"/>
                </a:solidFill>
              </a:rPr>
              <a:t>the Internet</a:t>
            </a:r>
            <a:r>
              <a:rPr lang="en-US" dirty="0"/>
              <a:t> and </a:t>
            </a:r>
            <a:r>
              <a:rPr lang="en-US" b="1" u="sng" dirty="0">
                <a:solidFill>
                  <a:schemeClr val="hlink"/>
                </a:solidFill>
              </a:rPr>
              <a:t>other</a:t>
            </a:r>
            <a:r>
              <a:rPr lang="tr-TR" b="1" u="sng" dirty="0">
                <a:solidFill>
                  <a:schemeClr val="hlink"/>
                </a:solidFill>
              </a:rPr>
              <a:t> computer networks.</a:t>
            </a:r>
          </a:p>
          <a:p>
            <a:r>
              <a:rPr lang="tr-TR" dirty="0"/>
              <a:t>Electronic commerce </a:t>
            </a:r>
            <a:r>
              <a:rPr lang="en-US" dirty="0"/>
              <a:t>commonly known as </a:t>
            </a:r>
            <a:r>
              <a:rPr lang="en-US" b="1" u="sng" dirty="0">
                <a:solidFill>
                  <a:schemeClr val="hlink"/>
                </a:solidFill>
              </a:rPr>
              <a:t>e-commerce</a:t>
            </a:r>
            <a:r>
              <a:rPr lang="en-US" dirty="0"/>
              <a:t> or </a:t>
            </a:r>
            <a:r>
              <a:rPr lang="en-US" b="1" u="sng" dirty="0" smtClean="0">
                <a:solidFill>
                  <a:schemeClr val="hlink"/>
                </a:solidFill>
              </a:rPr>
              <a:t>e-commerce</a:t>
            </a:r>
            <a:r>
              <a:rPr lang="tr-TR" b="1" u="sng" dirty="0">
                <a:solidFill>
                  <a:schemeClr val="hlink"/>
                </a:solidFill>
              </a:rPr>
              <a:t>.</a:t>
            </a:r>
          </a:p>
          <a:p>
            <a:endParaRPr lang="tr-TR" b="1" u="sng" dirty="0">
              <a:solidFill>
                <a:schemeClr val="hlink"/>
              </a:solidFill>
            </a:endParaRPr>
          </a:p>
          <a:p>
            <a:endParaRPr lang="tr-TR" b="1" u="sng" dirty="0">
              <a:solidFill>
                <a:schemeClr val="hlin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Electronic commerce was identified as the facilitation of commercial transactions electronically, using technology such as Electronic Data Interchange (EDI) and Electronic Funds Transfer (EFT). </a:t>
            </a:r>
          </a:p>
          <a:p>
            <a:r>
              <a:rPr lang="tr-TR">
                <a:solidFill>
                  <a:schemeClr val="tx2"/>
                </a:solidFill>
              </a:rPr>
              <a:t>What is EDI?</a:t>
            </a:r>
          </a:p>
          <a:p>
            <a:r>
              <a:rPr lang="tr-TR">
                <a:solidFill>
                  <a:schemeClr val="tx2"/>
                </a:solidFill>
              </a:rPr>
              <a:t>What is EFT?</a:t>
            </a:r>
          </a:p>
          <a:p>
            <a:endParaRPr lang="tr-TR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/>
              <a:t>Electronic Data Interchange:</a:t>
            </a:r>
            <a:br>
              <a:rPr lang="tr-TR" sz="3200"/>
            </a:br>
            <a:r>
              <a:rPr lang="tr-TR" sz="3200"/>
              <a:t>Electronic Funds Transfer:</a:t>
            </a:r>
          </a:p>
        </p:txBody>
      </p:sp>
      <p:sp>
        <p:nvSpPr>
          <p:cNvPr id="6144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835150" y="1412875"/>
            <a:ext cx="33909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200" b="1"/>
              <a:t>EDI</a:t>
            </a:r>
            <a:r>
              <a:rPr lang="tr-TR" sz="2200"/>
              <a:t> is the structured transmission of data between organizations by electronic means. It is used to transfer electronic documents or business data from one computer system to another computer system.</a:t>
            </a:r>
          </a:p>
          <a:p>
            <a:pPr>
              <a:lnSpc>
                <a:spcPct val="90000"/>
              </a:lnSpc>
            </a:pPr>
            <a:r>
              <a:rPr lang="tr-TR" sz="2200"/>
              <a:t> </a:t>
            </a:r>
            <a:r>
              <a:rPr lang="tr-TR" sz="2200" b="1"/>
              <a:t>EFT</a:t>
            </a:r>
            <a:r>
              <a:rPr lang="tr-TR" sz="2200"/>
              <a:t> is the electronic exchange or transfer of money from one account to another.</a:t>
            </a:r>
            <a:endParaRPr lang="tr-TR" sz="2400"/>
          </a:p>
        </p:txBody>
      </p:sp>
      <p:pic>
        <p:nvPicPr>
          <p:cNvPr id="61444" name="Picture 4" descr="ED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3188" y="1773238"/>
            <a:ext cx="3960812" cy="403225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History of E-Commerce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447800"/>
            <a:ext cx="6934200" cy="3205163"/>
          </a:xfrm>
        </p:spPr>
        <p:txBody>
          <a:bodyPr/>
          <a:lstStyle/>
          <a:p>
            <a:r>
              <a:rPr lang="tr-TR" sz="2600"/>
              <a:t>The growth and acceptance of credit cards, automated teller machines (ATM) and telephone banking in the 1980s were also forms of electronic commerce. </a:t>
            </a:r>
          </a:p>
          <a:p>
            <a:r>
              <a:rPr lang="tr-TR" sz="2600"/>
              <a:t>Another form of E-Commerce was the airline reservation system, for example Sabre in the USA and Travicom in the UK.</a:t>
            </a:r>
          </a:p>
          <a:p>
            <a:endParaRPr lang="tr-TR" sz="26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Advantages of E-commerce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Faster buying/selling procedure, as well as easy to find products. </a:t>
            </a:r>
          </a:p>
          <a:p>
            <a:pPr>
              <a:lnSpc>
                <a:spcPct val="90000"/>
              </a:lnSpc>
            </a:pPr>
            <a:r>
              <a:rPr lang="tr-TR" sz="2800"/>
              <a:t>Buying/selling 24/7. </a:t>
            </a:r>
          </a:p>
          <a:p>
            <a:pPr>
              <a:lnSpc>
                <a:spcPct val="90000"/>
              </a:lnSpc>
            </a:pPr>
            <a:r>
              <a:rPr lang="tr-TR" sz="2800"/>
              <a:t>Low operational costs and better quality of services. </a:t>
            </a:r>
          </a:p>
          <a:p>
            <a:pPr>
              <a:lnSpc>
                <a:spcPct val="90000"/>
              </a:lnSpc>
            </a:pPr>
            <a:r>
              <a:rPr lang="tr-TR" sz="2800"/>
              <a:t>Easy to start and manage a business. </a:t>
            </a:r>
          </a:p>
          <a:p>
            <a:pPr>
              <a:lnSpc>
                <a:spcPct val="90000"/>
              </a:lnSpc>
            </a:pPr>
            <a:r>
              <a:rPr lang="tr-TR" sz="2800"/>
              <a:t>No need of physical company set-ups.</a:t>
            </a:r>
          </a:p>
          <a:p>
            <a:pPr>
              <a:lnSpc>
                <a:spcPct val="90000"/>
              </a:lnSpc>
            </a:pPr>
            <a:r>
              <a:rPr lang="tr-TR" sz="2800"/>
              <a:t>Customers can easily select products from different providers without moving around physically.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000"/>
              <a:t>Disadvantages of E-commerce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600200"/>
            <a:ext cx="8410604" cy="4724400"/>
          </a:xfrm>
        </p:spPr>
        <p:txBody>
          <a:bodyPr/>
          <a:lstStyle/>
          <a:p>
            <a:r>
              <a:rPr lang="tr-TR" sz="2400" dirty="0"/>
              <a:t>There is no guarantee of product quality.</a:t>
            </a:r>
          </a:p>
          <a:p>
            <a:r>
              <a:rPr lang="tr-TR" sz="2400" dirty="0"/>
              <a:t>There are many hackers who look for opportunities, and thus an ecommerce site, service, payment gateways, all are always prone to attack. </a:t>
            </a:r>
            <a:endParaRPr lang="en-US" sz="2400" dirty="0" smtClean="0"/>
          </a:p>
          <a:p>
            <a:r>
              <a:rPr lang="en-US" sz="2400" dirty="0" smtClean="0"/>
              <a:t>Insufficient </a:t>
            </a:r>
            <a:r>
              <a:rPr lang="en-US" sz="2400" smtClean="0"/>
              <a:t>telecommunication bandwidth</a:t>
            </a:r>
            <a:endParaRPr 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600"/>
              <a:t>Types of E-comerce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3573463"/>
            <a:ext cx="5176838" cy="230346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sz="2000" b="1">
                <a:solidFill>
                  <a:schemeClr val="accent2"/>
                </a:solidFill>
              </a:rPr>
              <a:t>B2B (Business-to-Business)</a:t>
            </a:r>
          </a:p>
          <a:p>
            <a:pPr>
              <a:buFont typeface="Wingdings" pitchFamily="2" charset="2"/>
              <a:buChar char="v"/>
            </a:pPr>
            <a:r>
              <a:rPr lang="tr-TR" sz="2000" b="1">
                <a:solidFill>
                  <a:schemeClr val="accent2"/>
                </a:solidFill>
              </a:rPr>
              <a:t>B2C (Business-to-Consumer)</a:t>
            </a:r>
          </a:p>
          <a:p>
            <a:pPr>
              <a:buFont typeface="Wingdings" pitchFamily="2" charset="2"/>
              <a:buChar char="v"/>
            </a:pPr>
            <a:r>
              <a:rPr lang="tr-TR" sz="2000" b="1">
                <a:solidFill>
                  <a:schemeClr val="accent2"/>
                </a:solidFill>
              </a:rPr>
              <a:t>C2B (Consumer-to-Business)</a:t>
            </a:r>
          </a:p>
          <a:p>
            <a:pPr>
              <a:buFont typeface="Wingdings" pitchFamily="2" charset="2"/>
              <a:buChar char="v"/>
            </a:pPr>
            <a:r>
              <a:rPr lang="tr-TR" sz="2000" b="1">
                <a:solidFill>
                  <a:schemeClr val="accent2"/>
                </a:solidFill>
              </a:rPr>
              <a:t>C2C (Consumer-to-Consumer)</a:t>
            </a:r>
            <a:endParaRPr lang="tr-TR" sz="200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v"/>
            </a:pPr>
            <a:endParaRPr lang="tr-TR" sz="2000" b="1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v"/>
            </a:pPr>
            <a:endParaRPr lang="tr-TR" sz="1400" b="1">
              <a:solidFill>
                <a:schemeClr val="accent1"/>
              </a:solidFill>
            </a:endParaRPr>
          </a:p>
          <a:p>
            <a:endParaRPr lang="tr-TR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/>
              <a:t>1) BUSINESS TO BUSINESS     (B2B)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B2B can be open to all interested parties or limited to specific, pre-qualified participants (</a:t>
            </a:r>
            <a:r>
              <a:rPr lang="tr-TR" sz="2400"/>
              <a:t>private electronic market</a:t>
            </a:r>
            <a:r>
              <a:rPr lang="en-US" sz="2400"/>
              <a:t>).</a:t>
            </a:r>
            <a:endParaRPr lang="tr-TR" sz="2400"/>
          </a:p>
          <a:p>
            <a:pPr>
              <a:lnSpc>
                <a:spcPct val="90000"/>
              </a:lnSpc>
            </a:pPr>
            <a:r>
              <a:rPr lang="tr-TR" sz="2400"/>
              <a:t>Companies doing business with each other such as manufacturers selling to distributors and wholesalers selling to retailers. </a:t>
            </a:r>
          </a:p>
          <a:p>
            <a:pPr>
              <a:lnSpc>
                <a:spcPct val="90000"/>
              </a:lnSpc>
            </a:pPr>
            <a:endParaRPr lang="tr-TR" sz="2400"/>
          </a:p>
        </p:txBody>
      </p:sp>
      <p:pic>
        <p:nvPicPr>
          <p:cNvPr id="20489" name="Picture 9" descr="b2b-ecommerce-soluti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1268413"/>
            <a:ext cx="3671888" cy="489585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Jaiju R Babu</a:t>
            </a:r>
            <a:endParaRPr lang="tr-T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420</TotalTime>
  <Words>570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  E Commerce</vt:lpstr>
      <vt:lpstr>E-COMMERCE</vt:lpstr>
      <vt:lpstr>Slide 3</vt:lpstr>
      <vt:lpstr>Electronic Data Interchange: Electronic Funds Transfer:</vt:lpstr>
      <vt:lpstr>History of E-Commerce</vt:lpstr>
      <vt:lpstr>Advantages of E-commerce</vt:lpstr>
      <vt:lpstr>Disadvantages of E-commerce</vt:lpstr>
      <vt:lpstr>Types of E-comerce</vt:lpstr>
      <vt:lpstr>1) BUSINESS TO BUSINESS     (B2B)</vt:lpstr>
      <vt:lpstr>2) BUSINESS TO CONSUMER (B2C)</vt:lpstr>
      <vt:lpstr>3) CONSUMER TO BUSINESS (C2B)</vt:lpstr>
      <vt:lpstr>4)CONSUMER TO CONSUMER (C2C)</vt:lpstr>
      <vt:lpstr>Slide 13</vt:lpstr>
      <vt:lpstr>Slide 14</vt:lpstr>
    </vt:vector>
  </TitlesOfParts>
  <Company>Blaster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COMMERCE</dc:title>
  <dc:creator>duygu</dc:creator>
  <cp:lastModifiedBy>USER</cp:lastModifiedBy>
  <cp:revision>19</cp:revision>
  <dcterms:created xsi:type="dcterms:W3CDTF">2011-02-24T20:11:47Z</dcterms:created>
  <dcterms:modified xsi:type="dcterms:W3CDTF">2019-11-05T04:40:19Z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TC010721169990</vt:lpwstr>
  </property>
</Properties>
</file>