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3"/>
    <p:sldId id="265" r:id="rId4"/>
    <p:sldId id="258" r:id="rId5"/>
    <p:sldId id="259" r:id="rId6"/>
    <p:sldId id="266" r:id="rId7"/>
    <p:sldId id="260" r:id="rId8"/>
    <p:sldId id="261" r:id="rId9"/>
    <p:sldId id="262"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07" autoAdjust="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notesMaster" Target="notesMasters/notesMaster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8C7666-1F1B-4AF3-8712-533F359EB20F}" type="datetimeFigureOut">
              <a:rPr lang="en-US" smtClean="0"/>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7FC58C-7300-44E7-9BB0-6D2ED9722878}"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F8FB3FE5-B9D0-4542-A3A2-40E3357CC1D8}" type="datetimeFigureOut">
              <a:rPr lang="en-US" smtClean="0"/>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6D1EAFB1-4839-483A-8217-55520A9A5856}"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FB3FE5-B9D0-4542-A3A2-40E3357CC1D8}"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1EAFB1-4839-483A-8217-55520A9A5856}"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FB3FE5-B9D0-4542-A3A2-40E3357CC1D8}"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1EAFB1-4839-483A-8217-55520A9A5856}"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8FB3FE5-B9D0-4542-A3A2-40E3357CC1D8}"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1EAFB1-4839-483A-8217-55520A9A5856}" type="slidenum">
              <a:rPr lang="en-US" smtClean="0"/>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4" name="Date Placeholder 3"/>
          <p:cNvSpPr>
            <a:spLocks noGrp="1"/>
          </p:cNvSpPr>
          <p:nvPr>
            <p:ph type="dt" sz="half" idx="10"/>
          </p:nvPr>
        </p:nvSpPr>
        <p:spPr/>
        <p:txBody>
          <a:bodyPr/>
          <a:lstStyle/>
          <a:p>
            <a:fld id="{F8FB3FE5-B9D0-4542-A3A2-40E3357CC1D8}"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1EAFB1-4839-483A-8217-55520A9A5856}" type="slidenum">
              <a:rPr lang="en-US" smtClean="0"/>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8FB3FE5-B9D0-4542-A3A2-40E3357CC1D8}"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1EAFB1-4839-483A-8217-55520A9A5856}" type="slidenum">
              <a:rPr lang="en-US" smtClean="0"/>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8FB3FE5-B9D0-4542-A3A2-40E3357CC1D8}"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1EAFB1-4839-483A-8217-55520A9A5856}"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8FB3FE5-B9D0-4542-A3A2-40E3357CC1D8}"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1EAFB1-4839-483A-8217-55520A9A5856}" type="slidenum">
              <a:rPr lang="en-US" smtClean="0"/>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FB3FE5-B9D0-4542-A3A2-40E3357CC1D8}"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1EAFB1-4839-483A-8217-55520A9A5856}"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F8FB3FE5-B9D0-4542-A3A2-40E3357CC1D8}"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1EAFB1-4839-483A-8217-55520A9A5856}"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endParaRPr kumimoji="0" lang="en-US" smtClean="0"/>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F8FB3FE5-B9D0-4542-A3A2-40E3357CC1D8}" type="datetimeFigureOut">
              <a:rPr lang="en-US" smtClean="0"/>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D1EAFB1-4839-483A-8217-55520A9A5856}" type="slidenum">
              <a:rPr lang="en-US" smtClean="0"/>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p:nvPr/>
        </p:nvSpPr>
        <p:spPr bwMode="auto">
          <a:xfrm>
            <a:off x="-6042" y="5791253"/>
            <a:ext cx="3402314" cy="1080868"/>
          </a:xfrm>
          <a:prstGeom prst="rtTriangle">
            <a:avLst/>
          </a:prstGeom>
          <a:blipFill>
            <a:blip r:embed="rId1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F8FB3FE5-B9D0-4542-A3A2-40E3357CC1D8}" type="datetimeFigureOut">
              <a:rPr lang="en-US" smtClean="0"/>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6D1EAFB1-4839-483A-8217-55520A9A5856}"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00240"/>
            <a:ext cx="7772400" cy="928694"/>
          </a:xfrm>
        </p:spPr>
        <p:txBody>
          <a:bodyPr>
            <a:normAutofit/>
          </a:bodyPr>
          <a:lstStyle/>
          <a:p>
            <a:r>
              <a:rPr lang="en-IN" sz="4000" dirty="0" smtClean="0">
                <a:latin typeface="Times New Roman" panose="02020603050405020304" pitchFamily="18" charset="0"/>
                <a:cs typeface="Times New Roman" panose="02020603050405020304" pitchFamily="18" charset="0"/>
              </a:rPr>
              <a:t>     Market Segmentation</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3571876"/>
            <a:ext cx="7343804" cy="2066924"/>
          </a:xfrm>
        </p:spPr>
        <p:txBody>
          <a:bodyPr/>
          <a:lstStyle/>
          <a:p>
            <a:pPr algn="r"/>
            <a:r>
              <a:rPr lang="en-IN" sz="2400" dirty="0" smtClean="0">
                <a:solidFill>
                  <a:schemeClr val="tx1"/>
                </a:solidFill>
              </a:rPr>
              <a:t>               </a:t>
            </a:r>
            <a:r>
              <a:rPr lang="en-IN" sz="2400" dirty="0" smtClean="0">
                <a:solidFill>
                  <a:schemeClr val="tx1"/>
                </a:solidFill>
                <a:latin typeface="Times New Roman" panose="02020603050405020304" pitchFamily="18" charset="0"/>
                <a:cs typeface="Times New Roman" panose="02020603050405020304" pitchFamily="18" charset="0"/>
              </a:rPr>
              <a:t>Dr Sandhya.P.Pillai</a:t>
            </a:r>
            <a:endParaRPr lang="en-IN" sz="2400" dirty="0" smtClean="0">
              <a:solidFill>
                <a:schemeClr val="tx1"/>
              </a:solidFill>
              <a:latin typeface="Times New Roman" panose="02020603050405020304" pitchFamily="18" charset="0"/>
              <a:cs typeface="Times New Roman" panose="02020603050405020304" pitchFamily="18" charset="0"/>
            </a:endParaRPr>
          </a:p>
          <a:p>
            <a:pPr algn="r"/>
            <a:r>
              <a:rPr lang="en-IN" sz="2400" dirty="0" smtClean="0">
                <a:solidFill>
                  <a:schemeClr val="tx1"/>
                </a:solidFill>
                <a:latin typeface="Times New Roman" panose="02020603050405020304" pitchFamily="18" charset="0"/>
                <a:cs typeface="Times New Roman" panose="02020603050405020304" pitchFamily="18" charset="0"/>
              </a:rPr>
              <a:t>RSM SNDP YOGAM Arts &amp; Science College </a:t>
            </a:r>
            <a:endParaRPr lang="en-IN" sz="2400" dirty="0" smtClean="0">
              <a:solidFill>
                <a:schemeClr val="tx1"/>
              </a:solidFill>
              <a:latin typeface="Times New Roman" panose="02020603050405020304" pitchFamily="18" charset="0"/>
              <a:cs typeface="Times New Roman" panose="02020603050405020304" pitchFamily="18" charset="0"/>
            </a:endParaRPr>
          </a:p>
          <a:p>
            <a:pPr algn="r"/>
            <a:r>
              <a:rPr lang="en-IN" sz="2400" dirty="0" smtClean="0">
                <a:solidFill>
                  <a:schemeClr val="tx1"/>
                </a:solidFill>
                <a:latin typeface="Times New Roman" panose="02020603050405020304" pitchFamily="18" charset="0"/>
                <a:cs typeface="Times New Roman" panose="02020603050405020304" pitchFamily="18" charset="0"/>
              </a:rPr>
              <a:t>        </a:t>
            </a:r>
            <a:r>
              <a:rPr lang="en-IN" sz="2400" dirty="0" smtClean="0">
                <a:solidFill>
                  <a:schemeClr val="tx1"/>
                </a:solidFill>
                <a:latin typeface="Times New Roman" panose="02020603050405020304" pitchFamily="18" charset="0"/>
                <a:cs typeface="Times New Roman" panose="02020603050405020304" pitchFamily="18" charset="0"/>
              </a:rPr>
              <a:t>Koyilandy</a:t>
            </a:r>
            <a:endParaRPr lang="en-IN" sz="2400" dirty="0" smtClean="0">
              <a:solidFill>
                <a:schemeClr val="tx1"/>
              </a:solidFill>
              <a:latin typeface="Times New Roman" panose="02020603050405020304" pitchFamily="18" charset="0"/>
              <a:cs typeface="Times New Roman" panose="02020603050405020304" pitchFamily="18" charset="0"/>
            </a:endParaRPr>
          </a:p>
          <a:p>
            <a:pPr algn="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5054617"/>
          </a:xfrm>
        </p:spPr>
        <p:txBody>
          <a:bodyPr>
            <a:normAutofit fontScale="85000" lnSpcReduction="20000"/>
          </a:bodyPr>
          <a:lstStyle/>
          <a:p>
            <a:pPr algn="just">
              <a:lnSpc>
                <a:spcPct val="150000"/>
              </a:lnSpc>
              <a:buNone/>
            </a:pPr>
            <a:r>
              <a:rPr lang="en-US" dirty="0" smtClean="0">
                <a:latin typeface="Times New Roman" panose="02020603050405020304" pitchFamily="18" charset="0"/>
                <a:cs typeface="Times New Roman" panose="02020603050405020304" pitchFamily="18" charset="0"/>
              </a:rPr>
              <a:t>   Market </a:t>
            </a:r>
            <a:r>
              <a:rPr lang="en-US" dirty="0" smtClean="0">
                <a:latin typeface="Times New Roman" panose="02020603050405020304" pitchFamily="18" charset="0"/>
                <a:cs typeface="Times New Roman" panose="02020603050405020304" pitchFamily="18" charset="0"/>
              </a:rPr>
              <a:t>segmentation is a common practice among all the    industries. </a:t>
            </a:r>
            <a:endParaRPr lang="en-US" dirty="0" smtClean="0">
              <a:latin typeface="Times New Roman" panose="02020603050405020304" pitchFamily="18" charset="0"/>
              <a:cs typeface="Times New Roman" panose="02020603050405020304" pitchFamily="18" charset="0"/>
            </a:endParaRPr>
          </a:p>
          <a:p>
            <a:pPr algn="just">
              <a:lnSpc>
                <a:spcPct val="150000"/>
              </a:lnSpc>
              <a:buNone/>
            </a:pP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It </a:t>
            </a:r>
            <a:r>
              <a:rPr lang="en-US" dirty="0" smtClean="0">
                <a:latin typeface="Times New Roman" panose="02020603050405020304" pitchFamily="18" charset="0"/>
                <a:cs typeface="Times New Roman" panose="02020603050405020304" pitchFamily="18" charset="0"/>
              </a:rPr>
              <a:t>is not possible for a marketer to address the mass with same marketing strategy. </a:t>
            </a:r>
            <a:endParaRPr lang="en-US" dirty="0" smtClean="0">
              <a:latin typeface="Times New Roman" panose="02020603050405020304" pitchFamily="18" charset="0"/>
              <a:cs typeface="Times New Roman" panose="02020603050405020304" pitchFamily="18" charset="0"/>
            </a:endParaRPr>
          </a:p>
          <a:p>
            <a:pPr algn="just">
              <a:lnSpc>
                <a:spcPct val="150000"/>
              </a:lnSpc>
              <a:buNone/>
            </a:pPr>
            <a:r>
              <a:rPr lang="en-US" dirty="0" smtClean="0">
                <a:latin typeface="Times New Roman" panose="02020603050405020304" pitchFamily="18" charset="0"/>
                <a:cs typeface="Times New Roman" panose="02020603050405020304" pitchFamily="18" charset="0"/>
              </a:rPr>
              <a:t>   Market Segmentation is a convenient method marketers use to cut costs and boost their conversions. </a:t>
            </a:r>
            <a:endParaRPr lang="en-US" dirty="0" smtClean="0">
              <a:latin typeface="Times New Roman" panose="02020603050405020304" pitchFamily="18" charset="0"/>
              <a:cs typeface="Times New Roman" panose="02020603050405020304" pitchFamily="18" charset="0"/>
            </a:endParaRPr>
          </a:p>
          <a:p>
            <a:pPr algn="just">
              <a:lnSpc>
                <a:spcPct val="150000"/>
              </a:lnSpc>
              <a:buNone/>
            </a:pP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Segmentation </a:t>
            </a:r>
            <a:r>
              <a:rPr lang="en-US" dirty="0" smtClean="0">
                <a:latin typeface="Times New Roman" panose="02020603050405020304" pitchFamily="18" charset="0"/>
                <a:cs typeface="Times New Roman" panose="02020603050405020304" pitchFamily="18" charset="0"/>
              </a:rPr>
              <a:t>allows them to be specific in their planning and thus provide better results.</a:t>
            </a:r>
            <a:endParaRPr lang="en-US" dirty="0" smtClean="0">
              <a:latin typeface="Times New Roman" panose="02020603050405020304" pitchFamily="18" charset="0"/>
              <a:cs typeface="Times New Roman" panose="02020603050405020304" pitchFamily="18" charset="0"/>
            </a:endParaRPr>
          </a:p>
          <a:p>
            <a:pPr algn="just">
              <a:lnSpc>
                <a:spcPct val="150000"/>
              </a:lnSpc>
              <a:buNone/>
            </a:pPr>
            <a:r>
              <a:rPr lang="en-US" dirty="0" smtClean="0">
                <a:latin typeface="Times New Roman" panose="02020603050405020304" pitchFamily="18" charset="0"/>
                <a:cs typeface="Times New Roman" panose="02020603050405020304" pitchFamily="18" charset="0"/>
              </a:rPr>
              <a:t>    Market Segmentation ultimately helps them to target the niche user base by making smaller segments.</a:t>
            </a:r>
            <a:endParaRPr lang="en-US" dirty="0" smtClean="0">
              <a:latin typeface="Times New Roman" panose="02020603050405020304" pitchFamily="18" charset="0"/>
              <a:cs typeface="Times New Roman" panose="02020603050405020304" pitchFamily="18" charset="0"/>
            </a:endParaRPr>
          </a:p>
          <a:p>
            <a:pPr>
              <a:lnSpc>
                <a:spcPct val="150000"/>
              </a:lnSpc>
              <a:buNone/>
            </a:pPr>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274638"/>
            <a:ext cx="8229600" cy="868346"/>
          </a:xfrm>
        </p:spPr>
        <p:txBody>
          <a:bodyPr>
            <a:normAutofit/>
          </a:bodyPr>
          <a:lstStyle/>
          <a:p>
            <a:pPr algn="l"/>
            <a:r>
              <a:rPr lang="en-IN" sz="3200" dirty="0" smtClean="0"/>
              <a:t>  </a:t>
            </a:r>
            <a:r>
              <a:rPr lang="en-IN" sz="3200" b="1" dirty="0" smtClean="0">
                <a:latin typeface="Times New Roman" panose="02020603050405020304" pitchFamily="18" charset="0"/>
                <a:cs typeface="Times New Roman" panose="02020603050405020304" pitchFamily="18" charset="0"/>
              </a:rPr>
              <a:t>Conclusion</a:t>
            </a:r>
            <a:endParaRPr lang="en-US" sz="32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pPr marL="514350" indent="-514350">
              <a:lnSpc>
                <a:spcPct val="170000"/>
              </a:lnSpc>
              <a:buNone/>
            </a:pPr>
            <a:r>
              <a:rPr lang="en-US" sz="9600" dirty="0" smtClean="0">
                <a:latin typeface="Times New Roman" panose="02020603050405020304" pitchFamily="18" charset="0"/>
                <a:cs typeface="Times New Roman" panose="02020603050405020304" pitchFamily="18" charset="0"/>
              </a:rPr>
              <a:t>1.     </a:t>
            </a:r>
            <a:r>
              <a:rPr lang="en-US" sz="9600" dirty="0" smtClean="0">
                <a:latin typeface="Times New Roman" panose="02020603050405020304" pitchFamily="18" charset="0"/>
                <a:cs typeface="Times New Roman" panose="02020603050405020304" pitchFamily="18" charset="0"/>
              </a:rPr>
              <a:t>Market segmentation is the process of dividing a market of potential customers into groups, or segments, based on different characteristics. </a:t>
            </a:r>
            <a:endParaRPr lang="en-US" sz="9600" dirty="0" smtClean="0">
              <a:latin typeface="Times New Roman" panose="02020603050405020304" pitchFamily="18" charset="0"/>
              <a:cs typeface="Times New Roman" panose="02020603050405020304" pitchFamily="18" charset="0"/>
            </a:endParaRPr>
          </a:p>
          <a:p>
            <a:pPr algn="just">
              <a:lnSpc>
                <a:spcPct val="170000"/>
              </a:lnSpc>
              <a:buNone/>
            </a:pPr>
            <a:r>
              <a:rPr lang="en-US" sz="9600" dirty="0" smtClean="0">
                <a:latin typeface="Times New Roman" panose="02020603050405020304" pitchFamily="18" charset="0"/>
                <a:cs typeface="Times New Roman" panose="02020603050405020304" pitchFamily="18" charset="0"/>
              </a:rPr>
              <a:t>2.  The segments created are composed of consumers traits such        as  who will respond similarly to marketing strategies and who share similar interests, needs, or locations.</a:t>
            </a:r>
            <a:endParaRPr lang="en-US" sz="9600" dirty="0" smtClean="0">
              <a:latin typeface="Times New Roman" panose="02020603050405020304" pitchFamily="18" charset="0"/>
              <a:cs typeface="Times New Roman" panose="02020603050405020304" pitchFamily="18" charset="0"/>
            </a:endParaRPr>
          </a:p>
          <a:p>
            <a:pPr algn="just">
              <a:lnSpc>
                <a:spcPct val="170000"/>
              </a:lnSpc>
              <a:buNone/>
            </a:pPr>
            <a:r>
              <a:rPr lang="en-IN" sz="9600" dirty="0" smtClean="0">
                <a:latin typeface="Times New Roman" panose="02020603050405020304" pitchFamily="18" charset="0"/>
                <a:cs typeface="Times New Roman" panose="02020603050405020304" pitchFamily="18" charset="0"/>
              </a:rPr>
              <a:t>3. </a:t>
            </a:r>
            <a:r>
              <a:rPr lang="en-US" sz="9600" dirty="0" smtClean="0">
                <a:latin typeface="Times New Roman" panose="02020603050405020304" pitchFamily="18" charset="0"/>
                <a:cs typeface="Times New Roman" panose="02020603050405020304" pitchFamily="18" charset="0"/>
              </a:rPr>
              <a:t>Market segmentation makes it easier for marketers to personalize their marketing campaigns</a:t>
            </a:r>
            <a:endParaRPr lang="en-US" sz="9600" dirty="0" smtClean="0">
              <a:latin typeface="Times New Roman" panose="02020603050405020304" pitchFamily="18" charset="0"/>
              <a:cs typeface="Times New Roman" panose="02020603050405020304" pitchFamily="18" charset="0"/>
            </a:endParaRPr>
          </a:p>
          <a:p>
            <a:pPr>
              <a:lnSpc>
                <a:spcPct val="170000"/>
              </a:lnSpc>
              <a:buNone/>
            </a:pPr>
            <a:endParaRPr lang="en-US" sz="9600" dirty="0"/>
          </a:p>
        </p:txBody>
      </p:sp>
      <p:sp>
        <p:nvSpPr>
          <p:cNvPr id="2" name="Title 1"/>
          <p:cNvSpPr>
            <a:spLocks noGrp="1"/>
          </p:cNvSpPr>
          <p:nvPr>
            <p:ph type="title"/>
          </p:nvPr>
        </p:nvSpPr>
        <p:spPr>
          <a:xfrm>
            <a:off x="457200" y="274638"/>
            <a:ext cx="8229600" cy="939784"/>
          </a:xfrm>
        </p:spPr>
        <p:txBody>
          <a:bodyPr>
            <a:normAutofit fontScale="90000"/>
          </a:bodyPr>
          <a:lstStyle/>
          <a:p>
            <a:pPr algn="l"/>
            <a:br>
              <a:rPr lang="en-US" sz="3600" b="1" dirty="0" smtClean="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Market Segmentation</a:t>
            </a:r>
            <a:endParaRPr lang="en-US" sz="36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lnSpc>
                <a:spcPct val="150000"/>
              </a:lnSpc>
              <a:buNone/>
            </a:pPr>
            <a:r>
              <a:rPr lang="en-US" dirty="0" smtClean="0"/>
              <a:t>    </a:t>
            </a:r>
            <a:r>
              <a:rPr lang="en-US" sz="2600" dirty="0" smtClean="0">
                <a:latin typeface="Times New Roman" panose="02020603050405020304" pitchFamily="18" charset="0"/>
                <a:cs typeface="Times New Roman" panose="02020603050405020304" pitchFamily="18" charset="0"/>
              </a:rPr>
              <a:t>Market segmentation is a process of dividing the entire market population into multiple meaningful segments based on marketing variables like </a:t>
            </a:r>
            <a:r>
              <a:rPr lang="en-US" sz="2600" dirty="0" smtClean="0">
                <a:latin typeface="Times New Roman" panose="02020603050405020304" pitchFamily="18" charset="0"/>
                <a:cs typeface="Times New Roman" panose="02020603050405020304" pitchFamily="18" charset="0"/>
              </a:rPr>
              <a:t>demographics </a:t>
            </a:r>
            <a:r>
              <a:rPr lang="en-US" sz="2600" dirty="0" smtClean="0">
                <a:latin typeface="Times New Roman" panose="02020603050405020304" pitchFamily="18" charset="0"/>
                <a:cs typeface="Times New Roman" panose="02020603050405020304" pitchFamily="18" charset="0"/>
              </a:rPr>
              <a:t>(age, gender etc), geographic, psychographics (lifestyle, behaviour) etc.</a:t>
            </a:r>
            <a:endParaRPr lang="en-US" sz="2600" dirty="0" smtClean="0">
              <a:latin typeface="Times New Roman" panose="02020603050405020304" pitchFamily="18" charset="0"/>
              <a:cs typeface="Times New Roman" panose="02020603050405020304" pitchFamily="18" charset="0"/>
            </a:endParaRPr>
          </a:p>
          <a:p>
            <a:pPr algn="just">
              <a:lnSpc>
                <a:spcPct val="150000"/>
              </a:lnSpc>
              <a:buNone/>
            </a:pPr>
            <a:r>
              <a:rPr lang="en-US" sz="2600" dirty="0" smtClean="0">
                <a:latin typeface="Times New Roman" panose="02020603050405020304" pitchFamily="18" charset="0"/>
                <a:cs typeface="Times New Roman" panose="02020603050405020304" pitchFamily="18" charset="0"/>
              </a:rPr>
              <a:t>     Market segmentation in marketing is identifying a set of homogenous segments having similar needs, properties &amp; demands which can be used by a company to sell their product/service more effectively.</a:t>
            </a:r>
            <a:endParaRPr lang="en-US" sz="26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704088"/>
            <a:ext cx="8229600" cy="653210"/>
          </a:xfrm>
        </p:spPr>
        <p:txBody>
          <a:bodyPr>
            <a:normAutofit/>
          </a:bodyPr>
          <a:lstStyle/>
          <a:p>
            <a:pPr algn="l"/>
            <a:r>
              <a:rPr lang="en-IN" sz="3200" dirty="0" smtClean="0">
                <a:latin typeface="Times New Roman" panose="02020603050405020304" pitchFamily="18" charset="0"/>
                <a:cs typeface="Times New Roman" panose="02020603050405020304" pitchFamily="18" charset="0"/>
              </a:rPr>
              <a:t>  </a:t>
            </a:r>
            <a:r>
              <a:rPr lang="en-IN" sz="3200" dirty="0" smtClean="0">
                <a:latin typeface="Times New Roman" panose="02020603050405020304" pitchFamily="18" charset="0"/>
                <a:cs typeface="Times New Roman" panose="02020603050405020304" pitchFamily="18" charset="0"/>
              </a:rPr>
              <a:t> </a:t>
            </a:r>
            <a:r>
              <a:rPr lang="en-IN" sz="3200" b="1" dirty="0" smtClean="0">
                <a:latin typeface="Times New Roman" panose="02020603050405020304" pitchFamily="18" charset="0"/>
                <a:cs typeface="Times New Roman" panose="02020603050405020304" pitchFamily="18" charset="0"/>
              </a:rPr>
              <a:t>Definition</a:t>
            </a:r>
            <a:endParaRPr lang="en-US" sz="32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514350" indent="-514350" algn="just">
              <a:lnSpc>
                <a:spcPct val="150000"/>
              </a:lnSpc>
              <a:buAutoNum type="arabicPeriod"/>
            </a:pPr>
            <a:r>
              <a:rPr lang="en-US" sz="2800" dirty="0" smtClean="0">
                <a:latin typeface="Times New Roman" panose="02020603050405020304" pitchFamily="18" charset="0"/>
                <a:cs typeface="Times New Roman" panose="02020603050405020304" pitchFamily="18" charset="0"/>
              </a:rPr>
              <a:t>Market segmentation makes it easier for marketers to personalize their marketing campaigns.</a:t>
            </a:r>
            <a:endParaRPr lang="en-IN" sz="2800" dirty="0">
              <a:latin typeface="Times New Roman" panose="02020603050405020304" pitchFamily="18" charset="0"/>
              <a:cs typeface="Times New Roman" panose="02020603050405020304" pitchFamily="18" charset="0"/>
            </a:endParaRPr>
          </a:p>
          <a:p>
            <a:pPr marL="514350" indent="-514350" algn="just">
              <a:lnSpc>
                <a:spcPct val="150000"/>
              </a:lnSpc>
              <a:buAutoNum type="arabicPeriod"/>
            </a:pPr>
            <a:r>
              <a:rPr lang="en-US" sz="2800" dirty="0" smtClean="0">
                <a:latin typeface="Times New Roman" panose="02020603050405020304" pitchFamily="18" charset="0"/>
                <a:cs typeface="Times New Roman" panose="02020603050405020304" pitchFamily="18" charset="0"/>
              </a:rPr>
              <a:t>Grouping similar consumers together allows marketers to target specific audiences in a cost effective manner.</a:t>
            </a:r>
            <a:endParaRPr lang="en-US" sz="2800" dirty="0" smtClean="0">
              <a:latin typeface="Times New Roman" panose="02020603050405020304" pitchFamily="18" charset="0"/>
              <a:cs typeface="Times New Roman" panose="02020603050405020304" pitchFamily="18" charset="0"/>
            </a:endParaRPr>
          </a:p>
          <a:p>
            <a:pPr marL="514350" indent="-514350" algn="just">
              <a:lnSpc>
                <a:spcPct val="150000"/>
              </a:lnSpc>
              <a:buAutoNum type="arabicPeriod"/>
            </a:pPr>
            <a:r>
              <a:rPr lang="en-US" sz="2800" dirty="0" smtClean="0">
                <a:latin typeface="Times New Roman" panose="02020603050405020304" pitchFamily="18" charset="0"/>
                <a:cs typeface="Times New Roman" panose="02020603050405020304" pitchFamily="18" charset="0"/>
              </a:rPr>
              <a:t>Market segmentation also reduces the risk of an unsuccessful or ineffective marketing campaign. </a:t>
            </a:r>
            <a:endParaRPr lang="en-US" sz="2800" dirty="0" smtClean="0">
              <a:latin typeface="Times New Roman" panose="02020603050405020304" pitchFamily="18" charset="0"/>
              <a:cs typeface="Times New Roman" panose="02020603050405020304" pitchFamily="18" charset="0"/>
            </a:endParaRPr>
          </a:p>
          <a:p>
            <a:pPr marL="514350" indent="-514350" algn="just">
              <a:lnSpc>
                <a:spcPct val="150000"/>
              </a:lnSpc>
              <a:buNone/>
            </a:pPr>
            <a:endParaRPr lang="en-US" sz="28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normAutofit/>
          </a:bodyPr>
          <a:lstStyle/>
          <a:p>
            <a:pPr algn="l"/>
            <a:r>
              <a:rPr lang="en-IN" sz="3200" b="1" dirty="0" smtClean="0">
                <a:latin typeface="Times New Roman" panose="02020603050405020304" pitchFamily="18" charset="0"/>
                <a:cs typeface="Times New Roman" panose="02020603050405020304" pitchFamily="18" charset="0"/>
              </a:rPr>
              <a:t>  Significance of Market Segmentation</a:t>
            </a:r>
            <a:endParaRPr lang="en-US" sz="32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nSpc>
                <a:spcPct val="150000"/>
              </a:lnSpc>
              <a:buNone/>
            </a:pPr>
            <a:r>
              <a:rPr lang="en-US" sz="2800" b="1" dirty="0" smtClean="0"/>
              <a:t>  </a:t>
            </a:r>
            <a:r>
              <a:rPr lang="en-US" sz="2800" dirty="0" smtClean="0"/>
              <a:t> 1</a:t>
            </a:r>
            <a:r>
              <a:rPr lang="en-US" dirty="0" smtClean="0"/>
              <a:t>.</a:t>
            </a:r>
            <a:r>
              <a:rPr lang="en-US" b="1" dirty="0" smtClean="0"/>
              <a:t> </a:t>
            </a:r>
            <a:r>
              <a:rPr lang="en-US" sz="2800" dirty="0" smtClean="0">
                <a:latin typeface="Times New Roman" panose="02020603050405020304" pitchFamily="18" charset="0"/>
                <a:cs typeface="Times New Roman" panose="02020603050405020304" pitchFamily="18" charset="0"/>
              </a:rPr>
              <a:t>Geographic Segmentation</a:t>
            </a:r>
            <a:endParaRPr lang="en-US" sz="2800" dirty="0" smtClean="0">
              <a:latin typeface="Times New Roman" panose="02020603050405020304" pitchFamily="18" charset="0"/>
              <a:cs typeface="Times New Roman" panose="02020603050405020304" pitchFamily="18" charset="0"/>
            </a:endParaRPr>
          </a:p>
          <a:p>
            <a:pPr>
              <a:lnSpc>
                <a:spcPct val="150000"/>
              </a:lnSpc>
              <a:buNone/>
            </a:pPr>
            <a:r>
              <a:rPr lang="en-US" sz="2800" dirty="0" smtClean="0">
                <a:latin typeface="Times New Roman" panose="02020603050405020304" pitchFamily="18" charset="0"/>
                <a:cs typeface="Times New Roman" panose="02020603050405020304" pitchFamily="18" charset="0"/>
              </a:rPr>
              <a:t>    2. Demographic Segmentation</a:t>
            </a:r>
            <a:endParaRPr lang="en-US" sz="2800" dirty="0" smtClean="0">
              <a:latin typeface="Times New Roman" panose="02020603050405020304" pitchFamily="18" charset="0"/>
              <a:cs typeface="Times New Roman" panose="02020603050405020304" pitchFamily="18" charset="0"/>
            </a:endParaRPr>
          </a:p>
          <a:p>
            <a:pPr>
              <a:lnSpc>
                <a:spcPct val="150000"/>
              </a:lnSpc>
              <a:buNone/>
            </a:pPr>
            <a:r>
              <a:rPr lang="en-IN" sz="2800" dirty="0">
                <a:latin typeface="Times New Roman" panose="02020603050405020304" pitchFamily="18" charset="0"/>
                <a:cs typeface="Times New Roman" panose="02020603050405020304" pitchFamily="18" charset="0"/>
              </a:rPr>
              <a:t> </a:t>
            </a:r>
            <a:r>
              <a:rPr lang="en-IN" sz="2800" dirty="0" smtClean="0">
                <a:latin typeface="Times New Roman" panose="02020603050405020304" pitchFamily="18" charset="0"/>
                <a:cs typeface="Times New Roman" panose="02020603050405020304" pitchFamily="18" charset="0"/>
              </a:rPr>
              <a:t>   3. Behavioural Segmentation</a:t>
            </a:r>
            <a:endParaRPr lang="en-IN" sz="2800" dirty="0" smtClean="0">
              <a:latin typeface="Times New Roman" panose="02020603050405020304" pitchFamily="18" charset="0"/>
              <a:cs typeface="Times New Roman" panose="02020603050405020304" pitchFamily="18" charset="0"/>
            </a:endParaRPr>
          </a:p>
          <a:p>
            <a:pPr>
              <a:lnSpc>
                <a:spcPct val="150000"/>
              </a:lnSpc>
              <a:buNone/>
            </a:pPr>
            <a:r>
              <a:rPr lang="en-IN" sz="2800" dirty="0">
                <a:latin typeface="Times New Roman" panose="02020603050405020304" pitchFamily="18" charset="0"/>
                <a:cs typeface="Times New Roman" panose="02020603050405020304" pitchFamily="18" charset="0"/>
              </a:rPr>
              <a:t> </a:t>
            </a:r>
            <a:r>
              <a:rPr lang="en-IN" sz="2800" dirty="0" smtClean="0">
                <a:latin typeface="Times New Roman" panose="02020603050405020304" pitchFamily="18" charset="0"/>
                <a:cs typeface="Times New Roman" panose="02020603050405020304" pitchFamily="18" charset="0"/>
              </a:rPr>
              <a:t>   4. Psychographic Segmentation</a:t>
            </a:r>
            <a:endParaRPr lang="en-US" sz="2800" dirty="0" smtClean="0">
              <a:latin typeface="Times New Roman" panose="02020603050405020304" pitchFamily="18" charset="0"/>
              <a:cs typeface="Times New Roman" panose="02020603050405020304" pitchFamily="18" charset="0"/>
            </a:endParaRPr>
          </a:p>
          <a:p>
            <a:pPr>
              <a:lnSpc>
                <a:spcPct val="150000"/>
              </a:lnSpc>
              <a:buNone/>
            </a:pPr>
            <a:endParaRPr lang="en-US" dirty="0"/>
          </a:p>
        </p:txBody>
      </p:sp>
      <p:sp>
        <p:nvSpPr>
          <p:cNvPr id="2" name="Title 1"/>
          <p:cNvSpPr>
            <a:spLocks noGrp="1"/>
          </p:cNvSpPr>
          <p:nvPr>
            <p:ph type="title"/>
          </p:nvPr>
        </p:nvSpPr>
        <p:spPr/>
        <p:txBody>
          <a:bodyPr/>
          <a:lstStyle/>
          <a:p>
            <a:pPr algn="l"/>
            <a:r>
              <a:rPr lang="en-IN" b="1" dirty="0" smtClean="0">
                <a:latin typeface="Times New Roman" panose="02020603050405020304" pitchFamily="18" charset="0"/>
                <a:cs typeface="Times New Roman" panose="02020603050405020304" pitchFamily="18" charset="0"/>
              </a:rPr>
              <a:t>   </a:t>
            </a:r>
            <a:r>
              <a:rPr lang="en-IN" sz="3200" b="1" dirty="0" smtClean="0">
                <a:latin typeface="Times New Roman" panose="02020603050405020304" pitchFamily="18" charset="0"/>
                <a:cs typeface="Times New Roman" panose="02020603050405020304" pitchFamily="18" charset="0"/>
              </a:rPr>
              <a:t>Types of Market Segmentation</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nSpc>
                <a:spcPct val="150000"/>
              </a:lnSpc>
              <a:buNone/>
            </a:pPr>
            <a:r>
              <a:rPr lang="en-US" b="1" dirty="0" smtClean="0"/>
              <a:t>   </a:t>
            </a:r>
            <a:r>
              <a:rPr lang="en-US" sz="2800" dirty="0" smtClean="0">
                <a:latin typeface="Times New Roman" panose="02020603050405020304" pitchFamily="18" charset="0"/>
                <a:cs typeface="Times New Roman" panose="02020603050405020304" pitchFamily="18" charset="0"/>
              </a:rPr>
              <a:t>Geographic </a:t>
            </a:r>
            <a:r>
              <a:rPr lang="en-US" sz="2800" dirty="0" smtClean="0">
                <a:latin typeface="Times New Roman" panose="02020603050405020304" pitchFamily="18" charset="0"/>
                <a:cs typeface="Times New Roman" panose="02020603050405020304" pitchFamily="18" charset="0"/>
              </a:rPr>
              <a:t>segmentation divides the market on the basis of geography. This type of market segmentation is important for marketers as people belonging to different regions may have different requirements. </a:t>
            </a:r>
            <a:endParaRPr lang="en-US" sz="2800" dirty="0" smtClean="0">
              <a:latin typeface="Times New Roman" panose="02020603050405020304" pitchFamily="18" charset="0"/>
              <a:cs typeface="Times New Roman" panose="02020603050405020304" pitchFamily="18" charset="0"/>
            </a:endParaRPr>
          </a:p>
          <a:p>
            <a:pPr algn="just">
              <a:lnSpc>
                <a:spcPct val="150000"/>
              </a:lnSpc>
              <a:buNone/>
            </a:pPr>
            <a:r>
              <a:rPr lang="en-US"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For </a:t>
            </a:r>
            <a:r>
              <a:rPr lang="en-US" sz="2800" dirty="0" smtClean="0">
                <a:latin typeface="Times New Roman" panose="02020603050405020304" pitchFamily="18" charset="0"/>
                <a:cs typeface="Times New Roman" panose="02020603050405020304" pitchFamily="18" charset="0"/>
              </a:rPr>
              <a:t>example, water might be scarce in some regions which inflates the demand for bottled water but, at the same time, it might be in abundance in other regions where the demand for the same is very less.</a:t>
            </a:r>
            <a:endParaRPr lang="en-US" sz="2800"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704088"/>
            <a:ext cx="8229600" cy="796086"/>
          </a:xfrm>
        </p:spPr>
        <p:txBody>
          <a:bodyPr>
            <a:normAutofit/>
          </a:bodyPr>
          <a:lstStyle/>
          <a:p>
            <a:pPr algn="l"/>
            <a:r>
              <a:rPr lang="en-US" sz="2000" b="1" dirty="0" smtClean="0"/>
              <a:t>1</a:t>
            </a:r>
            <a:r>
              <a:rPr lang="en-US" sz="3200" b="1" dirty="0" smtClean="0"/>
              <a:t>. </a:t>
            </a:r>
            <a:r>
              <a:rPr lang="en-US" sz="3200" b="1" dirty="0" smtClean="0">
                <a:latin typeface="Times New Roman" panose="02020603050405020304" pitchFamily="18" charset="0"/>
                <a:cs typeface="Times New Roman" panose="02020603050405020304" pitchFamily="18" charset="0"/>
              </a:rPr>
              <a:t>Geographic Segmentation</a:t>
            </a:r>
            <a:endParaRPr lang="en-US" sz="32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229600" cy="4911741"/>
          </a:xfrm>
        </p:spPr>
        <p:txBody>
          <a:bodyPr>
            <a:normAutofit fontScale="85000" lnSpcReduction="20000"/>
          </a:bodyPr>
          <a:lstStyle/>
          <a:p>
            <a:pPr algn="just">
              <a:buNone/>
            </a:pPr>
            <a:r>
              <a:rPr lang="en-US" dirty="0"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algn="just">
              <a:lnSpc>
                <a:spcPct val="160000"/>
              </a:lnSpc>
              <a:buNone/>
            </a:pP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Demographic </a:t>
            </a:r>
            <a:r>
              <a:rPr lang="en-US" dirty="0" smtClean="0">
                <a:latin typeface="Times New Roman" panose="02020603050405020304" pitchFamily="18" charset="0"/>
                <a:cs typeface="Times New Roman" panose="02020603050405020304" pitchFamily="18" charset="0"/>
              </a:rPr>
              <a:t>segmentation divides the market on the basis of demographic variables like age, gender, marital status, family size, income, religion, race, occupation, nationality, etc. This is one of the most common segmentation practice among marketers. </a:t>
            </a:r>
            <a:endParaRPr lang="en-US" dirty="0" smtClean="0">
              <a:latin typeface="Times New Roman" panose="02020603050405020304" pitchFamily="18" charset="0"/>
              <a:cs typeface="Times New Roman" panose="02020603050405020304" pitchFamily="18" charset="0"/>
            </a:endParaRPr>
          </a:p>
          <a:p>
            <a:pPr algn="just">
              <a:lnSpc>
                <a:spcPct val="160000"/>
              </a:lnSpc>
              <a:buNone/>
            </a:pPr>
            <a:r>
              <a:rPr lang="en-US" dirty="0" smtClean="0">
                <a:latin typeface="Times New Roman" panose="02020603050405020304" pitchFamily="18" charset="0"/>
                <a:cs typeface="Times New Roman" panose="02020603050405020304" pitchFamily="18" charset="0"/>
              </a:rPr>
              <a:t>    Demographic </a:t>
            </a:r>
            <a:r>
              <a:rPr lang="en-US" dirty="0" smtClean="0">
                <a:latin typeface="Times New Roman" panose="02020603050405020304" pitchFamily="18" charset="0"/>
                <a:cs typeface="Times New Roman" panose="02020603050405020304" pitchFamily="18" charset="0"/>
              </a:rPr>
              <a:t>segmentation is seen almost in every industry like automobiles, beauty products, mobile phones, apparels, etc and is set on a premise that the customers’ buying behaviour is hugely influenced by their demographics</a:t>
            </a:r>
            <a:r>
              <a:rPr lang="en-US" dirty="0" smtClean="0"/>
              <a:t>.</a:t>
            </a:r>
            <a:endParaRPr lang="en-US" dirty="0"/>
          </a:p>
        </p:txBody>
      </p:sp>
      <p:sp>
        <p:nvSpPr>
          <p:cNvPr id="2" name="Title 1"/>
          <p:cNvSpPr>
            <a:spLocks noGrp="1"/>
          </p:cNvSpPr>
          <p:nvPr>
            <p:ph type="title"/>
          </p:nvPr>
        </p:nvSpPr>
        <p:spPr>
          <a:xfrm>
            <a:off x="285720" y="500042"/>
            <a:ext cx="8229600" cy="581772"/>
          </a:xfrm>
        </p:spPr>
        <p:txBody>
          <a:bodyPr>
            <a:normAutofit/>
          </a:bodyPr>
          <a:lstStyle/>
          <a:p>
            <a:pPr algn="l"/>
            <a:r>
              <a:rPr lang="en-US" sz="2400" b="0" dirty="0" smtClean="0"/>
              <a:t> 2</a:t>
            </a:r>
            <a:r>
              <a:rPr lang="en-US" sz="3200" b="1" dirty="0" smtClean="0">
                <a:latin typeface="Times New Roman" panose="02020603050405020304" pitchFamily="18" charset="0"/>
                <a:cs typeface="Times New Roman" panose="02020603050405020304" pitchFamily="18" charset="0"/>
              </a:rPr>
              <a:t>.  Demographic Segmentation</a:t>
            </a:r>
            <a:endParaRPr lang="en-US" sz="32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5054617"/>
          </a:xfrm>
        </p:spPr>
        <p:txBody>
          <a:bodyPr>
            <a:normAutofit/>
          </a:bodyPr>
          <a:lstStyle/>
          <a:p>
            <a:pPr algn="just">
              <a:buNone/>
            </a:pPr>
            <a:r>
              <a:rPr lang="en-US" dirty="0" smtClean="0"/>
              <a:t>  </a:t>
            </a:r>
            <a:endParaRPr lang="en-US" dirty="0" smtClean="0"/>
          </a:p>
          <a:p>
            <a:pPr algn="just">
              <a:buNone/>
            </a:pP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market is also segmented based on audience’s behaviour, usage, preference, choices and decision making. </a:t>
            </a:r>
            <a:endParaRPr lang="en-US" dirty="0" smtClean="0">
              <a:latin typeface="Times New Roman" panose="02020603050405020304" pitchFamily="18" charset="0"/>
              <a:cs typeface="Times New Roman" panose="02020603050405020304" pitchFamily="18" charset="0"/>
            </a:endParaRPr>
          </a:p>
          <a:p>
            <a:pPr algn="just">
              <a:lnSpc>
                <a:spcPct val="150000"/>
              </a:lnSpc>
              <a:buNone/>
            </a:pP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segments are usually divided based on their </a:t>
            </a:r>
            <a:r>
              <a:rPr lang="en-US" dirty="0" smtClean="0">
                <a:latin typeface="Times New Roman" panose="02020603050405020304" pitchFamily="18" charset="0"/>
                <a:cs typeface="Times New Roman" panose="02020603050405020304" pitchFamily="18" charset="0"/>
              </a:rPr>
              <a:t> knowledge </a:t>
            </a:r>
            <a:r>
              <a:rPr lang="en-US" dirty="0" smtClean="0">
                <a:latin typeface="Times New Roman" panose="02020603050405020304" pitchFamily="18" charset="0"/>
                <a:cs typeface="Times New Roman" panose="02020603050405020304" pitchFamily="18" charset="0"/>
              </a:rPr>
              <a:t>of the product and usage of the product. It is believed that the knowledge of the product and its use affect the buying decision of an individual.</a:t>
            </a:r>
            <a:endParaRPr lang="en-US"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457200" y="274638"/>
            <a:ext cx="8229600" cy="868346"/>
          </a:xfrm>
        </p:spPr>
        <p:txBody>
          <a:bodyPr>
            <a:normAutofit fontScale="90000"/>
          </a:bodyPr>
          <a:lstStyle/>
          <a:p>
            <a:pPr algn="l"/>
            <a:br>
              <a:rPr lang="en-US" sz="3100" b="1" dirty="0" smtClean="0">
                <a:latin typeface="Times New Roman" panose="02020603050405020304" pitchFamily="18" charset="0"/>
                <a:cs typeface="Times New Roman" panose="02020603050405020304" pitchFamily="18" charset="0"/>
              </a:rPr>
            </a:br>
            <a:r>
              <a:rPr lang="en-US" sz="3100" b="1" dirty="0" smtClean="0">
                <a:latin typeface="Times New Roman" panose="02020603050405020304" pitchFamily="18" charset="0"/>
                <a:cs typeface="Times New Roman" panose="02020603050405020304" pitchFamily="18" charset="0"/>
              </a:rPr>
              <a:t>3</a:t>
            </a:r>
            <a:r>
              <a:rPr lang="en-US" b="1" dirty="0" smtClean="0">
                <a:latin typeface="Times New Roman" panose="02020603050405020304" pitchFamily="18" charset="0"/>
                <a:cs typeface="Times New Roman" panose="02020603050405020304" pitchFamily="18" charset="0"/>
              </a:rPr>
              <a:t>. </a:t>
            </a:r>
            <a:r>
              <a:rPr lang="en-US" sz="4000" b="1" dirty="0" smtClean="0">
                <a:latin typeface="Times New Roman" panose="02020603050405020304" pitchFamily="18" charset="0"/>
                <a:cs typeface="Times New Roman" panose="02020603050405020304" pitchFamily="18" charset="0"/>
              </a:rPr>
              <a:t>Behavioural Segmentation</a:t>
            </a:r>
            <a:br>
              <a:rPr lang="en-US" sz="4000" b="1" dirty="0" smtClean="0"/>
            </a:br>
            <a:endParaRPr lang="en-US" sz="4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5214974"/>
          </a:xfrm>
        </p:spPr>
        <p:txBody>
          <a:bodyPr>
            <a:normAutofit fontScale="92500" lnSpcReduction="10000"/>
          </a:bodyPr>
          <a:lstStyle/>
          <a:p>
            <a:pPr algn="just">
              <a:lnSpc>
                <a:spcPct val="150000"/>
              </a:lnSpc>
              <a:buNone/>
            </a:pPr>
            <a:r>
              <a:rPr lang="en-US" dirty="0" smtClean="0">
                <a:latin typeface="Times New Roman" panose="02020603050405020304" pitchFamily="18" charset="0"/>
                <a:cs typeface="Times New Roman" panose="02020603050405020304" pitchFamily="18" charset="0"/>
              </a:rPr>
              <a:t>   Psychographic </a:t>
            </a:r>
            <a:r>
              <a:rPr lang="en-US" dirty="0" smtClean="0">
                <a:latin typeface="Times New Roman" panose="02020603050405020304" pitchFamily="18" charset="0"/>
                <a:cs typeface="Times New Roman" panose="02020603050405020304" pitchFamily="18" charset="0"/>
              </a:rPr>
              <a:t>Segmentation divides the audience on the basis of their personality, lifestyle and attitude. This segmentation process works on a premise that consumer buying behaviour can be influenced by his personality and lifestyle. </a:t>
            </a:r>
            <a:endParaRPr lang="en-US" dirty="0" smtClean="0">
              <a:latin typeface="Times New Roman" panose="02020603050405020304" pitchFamily="18" charset="0"/>
              <a:cs typeface="Times New Roman" panose="02020603050405020304" pitchFamily="18" charset="0"/>
            </a:endParaRPr>
          </a:p>
          <a:p>
            <a:pPr algn="just">
              <a:lnSpc>
                <a:spcPct val="150000"/>
              </a:lnSpc>
              <a:buNone/>
            </a:pP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Personality is the combination of characteristics that form an individual’s distinctive character and includes habits, traits, attitude, temperament, etc. Lifestyle is how a person </a:t>
            </a:r>
            <a:r>
              <a:rPr lang="en-US" sz="2400" dirty="0" smtClean="0">
                <a:latin typeface="Times New Roman" panose="02020603050405020304" pitchFamily="18" charset="0"/>
                <a:cs typeface="Times New Roman" panose="02020603050405020304" pitchFamily="18" charset="0"/>
              </a:rPr>
              <a:t>lives his life</a:t>
            </a:r>
            <a:r>
              <a:rPr lang="en-US" dirty="0" smtClean="0"/>
              <a:t>.</a:t>
            </a:r>
            <a:endParaRPr lang="en-US" dirty="0"/>
          </a:p>
        </p:txBody>
      </p:sp>
      <p:sp>
        <p:nvSpPr>
          <p:cNvPr id="2" name="Title 1"/>
          <p:cNvSpPr>
            <a:spLocks noGrp="1"/>
          </p:cNvSpPr>
          <p:nvPr>
            <p:ph type="title"/>
          </p:nvPr>
        </p:nvSpPr>
        <p:spPr>
          <a:xfrm>
            <a:off x="457200" y="274638"/>
            <a:ext cx="8229600" cy="796908"/>
          </a:xfrm>
        </p:spPr>
        <p:txBody>
          <a:bodyPr>
            <a:normAutofit/>
          </a:bodyPr>
          <a:lstStyle/>
          <a:p>
            <a:pPr algn="l"/>
            <a:r>
              <a:rPr lang="en-US" sz="3200" b="1" dirty="0" smtClean="0">
                <a:latin typeface="Times New Roman" panose="02020603050405020304" pitchFamily="18" charset="0"/>
                <a:cs typeface="Times New Roman" panose="02020603050405020304" pitchFamily="18" charset="0"/>
              </a:rPr>
              <a:t>4.Psychographic Segmentation</a:t>
            </a:r>
            <a:endParaRPr lang="en-US"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0</TotalTime>
  <Words>3737</Words>
  <Application>WPS Presentation</Application>
  <PresentationFormat>On-screen Show (4:3)</PresentationFormat>
  <Paragraphs>66</Paragraphs>
  <Slides>10</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10</vt:i4>
      </vt:variant>
    </vt:vector>
  </HeadingPairs>
  <TitlesOfParts>
    <vt:vector size="24" baseType="lpstr">
      <vt:lpstr>Arial</vt:lpstr>
      <vt:lpstr>SimSun</vt:lpstr>
      <vt:lpstr>Wingdings</vt:lpstr>
      <vt:lpstr>Wingdings 3</vt:lpstr>
      <vt:lpstr>Verdana</vt:lpstr>
      <vt:lpstr>Wingdings 2</vt:lpstr>
      <vt:lpstr>Times New Roman</vt:lpstr>
      <vt:lpstr>Lucida Sans Unicode</vt:lpstr>
      <vt:lpstr>Microsoft YaHei</vt:lpstr>
      <vt:lpstr>Arial Unicode MS</vt:lpstr>
      <vt:lpstr>Calibri</vt:lpstr>
      <vt:lpstr>Symbol</vt:lpstr>
      <vt:lpstr>Wingdings</vt:lpstr>
      <vt:lpstr>Concourse</vt:lpstr>
      <vt:lpstr>     Market Segmentation</vt:lpstr>
      <vt:lpstr>   Market Segmentation</vt:lpstr>
      <vt:lpstr>   Definition</vt:lpstr>
      <vt:lpstr>  Significance of Market Segmentation</vt:lpstr>
      <vt:lpstr>   Types of Market Segmentation</vt:lpstr>
      <vt:lpstr>1. Geographic Segmentation</vt:lpstr>
      <vt:lpstr> 2.  Demographic Segmentation</vt:lpstr>
      <vt:lpstr> 3. Behavioural Segmentation </vt:lpstr>
      <vt:lpstr>4.Psychographic Segmentation</vt:lpstr>
      <vt:lpstr>  Conclusion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Segmentation</dc:title>
  <dc:creator>HP</dc:creator>
  <cp:lastModifiedBy>shaji</cp:lastModifiedBy>
  <cp:revision>24</cp:revision>
  <dcterms:created xsi:type="dcterms:W3CDTF">2019-10-30T16:26:00Z</dcterms:created>
  <dcterms:modified xsi:type="dcterms:W3CDTF">2019-11-04T16:38:51Z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1033-11.2.0.8991</vt:lpwstr>
  </property>
</Properties>
</file>