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AB03AF6-F5A2-4129-BD90-4034FB15A374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0608F0F8-64B8-4483-9D25-535819343A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4099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3AF6-F5A2-4129-BD90-4034FB15A374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F0F8-64B8-4483-9D25-535819343A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7535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3AF6-F5A2-4129-BD90-4034FB15A374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F0F8-64B8-4483-9D25-535819343A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5792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3AF6-F5A2-4129-BD90-4034FB15A374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F0F8-64B8-4483-9D25-535819343AA6}" type="slidenum">
              <a:rPr lang="en-IN" smtClean="0"/>
              <a:t>‹#›</a:t>
            </a:fld>
            <a:endParaRPr lang="en-IN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8825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3AF6-F5A2-4129-BD90-4034FB15A374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F0F8-64B8-4483-9D25-535819343A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4396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3AF6-F5A2-4129-BD90-4034FB15A374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F0F8-64B8-4483-9D25-535819343A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25039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3AF6-F5A2-4129-BD90-4034FB15A374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F0F8-64B8-4483-9D25-535819343A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70798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3AF6-F5A2-4129-BD90-4034FB15A374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F0F8-64B8-4483-9D25-535819343A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34032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3AF6-F5A2-4129-BD90-4034FB15A374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F0F8-64B8-4483-9D25-535819343A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82522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3AF6-F5A2-4129-BD90-4034FB15A374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F0F8-64B8-4483-9D25-535819343A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9535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3AF6-F5A2-4129-BD90-4034FB15A374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F0F8-64B8-4483-9D25-535819343A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3847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3AF6-F5A2-4129-BD90-4034FB15A374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F0F8-64B8-4483-9D25-535819343A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142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3AF6-F5A2-4129-BD90-4034FB15A374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F0F8-64B8-4483-9D25-535819343A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5057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3AF6-F5A2-4129-BD90-4034FB15A374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F0F8-64B8-4483-9D25-535819343A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3779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3AF6-F5A2-4129-BD90-4034FB15A374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F0F8-64B8-4483-9D25-535819343A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460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3AF6-F5A2-4129-BD90-4034FB15A374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F0F8-64B8-4483-9D25-535819343A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8185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3AF6-F5A2-4129-BD90-4034FB15A374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F0F8-64B8-4483-9D25-535819343A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0412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3AF6-F5A2-4129-BD90-4034FB15A374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F0F8-64B8-4483-9D25-535819343A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3643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03AF6-F5A2-4129-BD90-4034FB15A374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8F0F8-64B8-4483-9D25-535819343A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85054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93" r:id="rId1"/>
    <p:sldLayoutId id="2147484294" r:id="rId2"/>
    <p:sldLayoutId id="2147484295" r:id="rId3"/>
    <p:sldLayoutId id="2147484296" r:id="rId4"/>
    <p:sldLayoutId id="2147484297" r:id="rId5"/>
    <p:sldLayoutId id="2147484298" r:id="rId6"/>
    <p:sldLayoutId id="2147484299" r:id="rId7"/>
    <p:sldLayoutId id="2147484300" r:id="rId8"/>
    <p:sldLayoutId id="2147484301" r:id="rId9"/>
    <p:sldLayoutId id="2147484302" r:id="rId10"/>
    <p:sldLayoutId id="2147484303" r:id="rId11"/>
    <p:sldLayoutId id="2147484304" r:id="rId12"/>
    <p:sldLayoutId id="2147484305" r:id="rId13"/>
    <p:sldLayoutId id="2147484306" r:id="rId14"/>
    <p:sldLayoutId id="2147484307" r:id="rId15"/>
    <p:sldLayoutId id="2147484308" r:id="rId16"/>
    <p:sldLayoutId id="2147484309" r:id="rId17"/>
    <p:sldLayoutId id="2147484310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4C41F-7762-ACC3-1A53-E5B860183A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IN" dirty="0">
                <a:solidFill>
                  <a:srgbClr val="00B0F0"/>
                </a:solidFill>
                <a:latin typeface="Informal Roman" panose="030604020304060B0204" pitchFamily="66" charset="0"/>
              </a:rPr>
              <a:t>THEORY OF CONSUMER BEHAVIOUR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307533-C2D0-FDB3-15FC-7660A45D85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33657" y="3620278"/>
            <a:ext cx="3993501" cy="1972161"/>
          </a:xfrm>
        </p:spPr>
        <p:txBody>
          <a:bodyPr>
            <a:normAutofit/>
          </a:bodyPr>
          <a:lstStyle/>
          <a:p>
            <a:pPr algn="ctr"/>
            <a:r>
              <a:rPr lang="en-IN" sz="2400" dirty="0">
                <a:solidFill>
                  <a:srgbClr val="00B050"/>
                </a:solidFill>
                <a:latin typeface="Bahnschrift Light Condensed" panose="020B0502040204020203" pitchFamily="34" charset="0"/>
              </a:rPr>
              <a:t>ASWATHI P K</a:t>
            </a:r>
          </a:p>
          <a:p>
            <a:pPr algn="ctr"/>
            <a:r>
              <a:rPr lang="en-IN" sz="2400" dirty="0">
                <a:solidFill>
                  <a:srgbClr val="00B050"/>
                </a:solidFill>
                <a:latin typeface="Bahnschrift Light Condensed" panose="020B0502040204020203" pitchFamily="34" charset="0"/>
              </a:rPr>
              <a:t>Assistant Professor, </a:t>
            </a:r>
          </a:p>
          <a:p>
            <a:pPr algn="ctr"/>
            <a:r>
              <a:rPr lang="en-IN" sz="2400" dirty="0">
                <a:solidFill>
                  <a:srgbClr val="00B050"/>
                </a:solidFill>
                <a:latin typeface="Bahnschrift Light Condensed" panose="020B0502040204020203" pitchFamily="34" charset="0"/>
              </a:rPr>
              <a:t>PG department of Commerce</a:t>
            </a:r>
          </a:p>
        </p:txBody>
      </p:sp>
    </p:spTree>
    <p:extLst>
      <p:ext uri="{BB962C8B-B14F-4D97-AF65-F5344CB8AC3E}">
        <p14:creationId xmlns:p14="http://schemas.microsoft.com/office/powerpoint/2010/main" val="193251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8845C-D909-73F5-A28D-8EBEE4139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804" y="522513"/>
            <a:ext cx="10478278" cy="5645021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law of diminishing marginal utility can be described through the following diagram:</a:t>
            </a:r>
          </a:p>
          <a:p>
            <a:pPr marL="0" indent="0">
              <a:buNone/>
            </a:pPr>
            <a:endParaRPr lang="en-IN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08BEA7-5DBB-0515-C483-4DED191733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474" y="1134837"/>
            <a:ext cx="8905875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206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D9C8D-C600-37C1-7F4F-7910C184B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756" y="615821"/>
            <a:ext cx="10636898" cy="5859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800" dirty="0">
                <a:solidFill>
                  <a:srgbClr val="7030A0"/>
                </a:solidFill>
                <a:latin typeface="Informal Roman" panose="030604020304060B0204" pitchFamily="66" charset="0"/>
              </a:rPr>
              <a:t>Relation Between Marginal Utility and Total Utility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relation between marginal utility and total utility as indicated by the above chart and graph can be stated as follows:</a:t>
            </a:r>
          </a:p>
          <a:p>
            <a:pPr marL="0" indent="0">
              <a:lnSpc>
                <a:spcPct val="150000"/>
              </a:lnSpc>
              <a:buNone/>
            </a:pPr>
            <a:endParaRPr lang="en-IN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719F3D6-0E02-7FA0-BCC2-21E2223DC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400573"/>
              </p:ext>
            </p:extLst>
          </p:nvPr>
        </p:nvGraphicFramePr>
        <p:xfrm>
          <a:off x="1007706" y="2337733"/>
          <a:ext cx="8873412" cy="269825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33461">
                  <a:extLst>
                    <a:ext uri="{9D8B030D-6E8A-4147-A177-3AD203B41FA5}">
                      <a16:colId xmlns:a16="http://schemas.microsoft.com/office/drawing/2014/main" val="3639175156"/>
                    </a:ext>
                  </a:extLst>
                </a:gridCol>
                <a:gridCol w="4739951">
                  <a:extLst>
                    <a:ext uri="{9D8B030D-6E8A-4147-A177-3AD203B41FA5}">
                      <a16:colId xmlns:a16="http://schemas.microsoft.com/office/drawing/2014/main" val="3819608634"/>
                    </a:ext>
                  </a:extLst>
                </a:gridCol>
              </a:tblGrid>
              <a:tr h="937312">
                <a:tc>
                  <a:txBody>
                    <a:bodyPr/>
                    <a:lstStyle/>
                    <a:p>
                      <a:r>
                        <a:rPr lang="en-IN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Marginal Utility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Utility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0932728"/>
                  </a:ext>
                </a:extLst>
              </a:tr>
              <a:tr h="1760946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v"/>
                      </a:pPr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Declines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v"/>
                      </a:pPr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Reaches Zero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v"/>
                      </a:pPr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Becomes Negative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v"/>
                      </a:pPr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Increases but at a diminishing rate.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v"/>
                      </a:pPr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Reaches Maximum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v"/>
                      </a:pPr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Declines from the maximum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69662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4627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7AEAA-E2C5-DBC7-83E2-AA774EB87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       </a:t>
            </a:r>
            <a:r>
              <a:rPr lang="en-IN" sz="9600" dirty="0">
                <a:latin typeface="Informal Roman" panose="030604020304060B0204" pitchFamily="66" charset="0"/>
              </a:rPr>
              <a:t>THANK YOU</a:t>
            </a:r>
            <a:endParaRPr lang="en-IN" dirty="0"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33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76056-F386-E27B-DAC7-1078F2CD294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5779" y="1035698"/>
            <a:ext cx="10391192" cy="4139681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endParaRPr lang="en-IN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IN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DEMAND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desire which is backed by willingness to pay and ability to pay is called demand.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LAW OF DEMAND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When the price of a commodity falls the quantity demanded increases and when its price increases its quantity demanded decreases. Thus, there is a inverse relationship between the price and its quantity demanded. This relationship is known as Law of Demand.</a:t>
            </a:r>
          </a:p>
        </p:txBody>
      </p:sp>
    </p:spTree>
    <p:extLst>
      <p:ext uri="{BB962C8B-B14F-4D97-AF65-F5344CB8AC3E}">
        <p14:creationId xmlns:p14="http://schemas.microsoft.com/office/powerpoint/2010/main" val="1395619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59A43-A4AC-209C-129F-8BE2605F184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88436" y="886409"/>
            <a:ext cx="10615127" cy="4671526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2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Utility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generally defined as the capacity or power of a commodity to satisfy a  want. Utility determines demand for a commodity.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Utility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the sum of the utilities obtained from consuming all the units of a commodity. Total utility is measured in units called utils.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If an individual consume only one unit of commodity the total utility will be utility derived from the consumption of that unit.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Marginal Utility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refers to the utility derived from the last unit of a commodity consumed.</a:t>
            </a:r>
          </a:p>
        </p:txBody>
      </p:sp>
    </p:spTree>
    <p:extLst>
      <p:ext uri="{BB962C8B-B14F-4D97-AF65-F5344CB8AC3E}">
        <p14:creationId xmlns:p14="http://schemas.microsoft.com/office/powerpoint/2010/main" val="2000211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50E0D-4996-95E8-2D63-ED05BCB3370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22514" y="699796"/>
            <a:ext cx="10755086" cy="5421086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2400" dirty="0">
                <a:solidFill>
                  <a:srgbClr val="7030A0"/>
                </a:solidFill>
                <a:latin typeface="Informal Roman" panose="030604020304060B0204" pitchFamily="66" charset="0"/>
              </a:rPr>
              <a:t>CARDINAL UTILITY APPROACH ( CARDINAL ANALYSIS)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Cardinal utility approach is also known as neo-classical utility theory or Marshallian utility theory.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Cardinal utility theory states that utility is measurable just as height, weight, length, temperature, etc.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According to Cardinal utility theory utility is measurable cardinally or quantitatively . It  means utility can be measured in cardinal numbers like 1,2,3 and so on.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Utility can be measured  in utils. 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Assumptions of Cardinal Utility Theory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1.Utility is measurable in numerical terms.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2.Every consumer is rational.</a:t>
            </a:r>
          </a:p>
          <a:p>
            <a:pPr marL="0" indent="0">
              <a:buNone/>
            </a:pPr>
            <a:endParaRPr lang="en-IN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774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812D5-57C1-DC43-3558-8C49B9CF5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2980" y="821094"/>
            <a:ext cx="8966718" cy="56681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Every rational consumer intends to maximise his or her satisfaction from his or her money income.</a:t>
            </a:r>
          </a:p>
          <a:p>
            <a:pPr marL="0" indent="0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4.The consumer has limited income to spend on the goods and services he or she chooses to consume.</a:t>
            </a:r>
          </a:p>
          <a:p>
            <a:pPr marL="0" indent="0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5.Utility gained from the successive units of a commodity goes on diminishing.</a:t>
            </a:r>
          </a:p>
          <a:p>
            <a:pPr marL="0" indent="0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6.The marginal utility of money remains constant.</a:t>
            </a:r>
          </a:p>
          <a:p>
            <a:pPr marL="0" indent="0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7.The utilities are independent(i.e., the commodities are neither substitutes nor complements)</a:t>
            </a:r>
          </a:p>
          <a:p>
            <a:pPr marL="0" indent="0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8.Utility derived from various goods and services consumed by a consumer can be added together to obtain the total utility. </a:t>
            </a:r>
          </a:p>
          <a:p>
            <a:pPr marL="0" indent="0">
              <a:buNone/>
            </a:pP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366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C033F-3CE3-8192-FEF8-01A58ACA2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8921" y="1035698"/>
            <a:ext cx="9265299" cy="5042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3200" dirty="0">
                <a:solidFill>
                  <a:schemeClr val="accent2">
                    <a:lumMod val="75000"/>
                  </a:schemeClr>
                </a:solidFill>
                <a:latin typeface="Informal Roman" panose="030604020304060B0204" pitchFamily="66" charset="0"/>
              </a:rPr>
              <a:t>Defects or Limitations of Cardinal Utility Approach</a:t>
            </a:r>
          </a:p>
          <a:p>
            <a:pPr marL="0" indent="0">
              <a:buNone/>
            </a:pPr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1.Utility is subjective.</a:t>
            </a:r>
          </a:p>
          <a:p>
            <a:pPr marL="0" indent="0">
              <a:buNone/>
            </a:pPr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2.The cardinal approach assumes that the utility depends upon that commodity alone. This assumption is not correct.</a:t>
            </a:r>
          </a:p>
          <a:p>
            <a:pPr marL="0" indent="0">
              <a:buNone/>
            </a:pPr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3.The utility analysis is unable to explain the existence of the </a:t>
            </a:r>
            <a:r>
              <a:rPr lang="en-IN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Giffen</a:t>
            </a:r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goods.</a:t>
            </a:r>
          </a:p>
          <a:p>
            <a:pPr marL="0" indent="0">
              <a:buNone/>
            </a:pPr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4.The assumption that man is rational is not correct.</a:t>
            </a:r>
          </a:p>
          <a:p>
            <a:pPr marL="0" indent="0">
              <a:buNone/>
            </a:pPr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5.The cardinal approach does not study income effect, substitution effect and price effect.</a:t>
            </a:r>
          </a:p>
        </p:txBody>
      </p:sp>
    </p:spTree>
    <p:extLst>
      <p:ext uri="{BB962C8B-B14F-4D97-AF65-F5344CB8AC3E}">
        <p14:creationId xmlns:p14="http://schemas.microsoft.com/office/powerpoint/2010/main" val="1921995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43A31-06F6-5EBC-C9B8-866D6CC7E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698" y="1063689"/>
            <a:ext cx="10011713" cy="47275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Consumer’s Equilibrium in terms of the Utility Analysis  </a:t>
            </a:r>
          </a:p>
          <a:p>
            <a:pPr marL="0" indent="0" algn="just">
              <a:buNone/>
            </a:pPr>
            <a:r>
              <a:rPr lang="en-IN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position of maximum satisfaction implies consumer’s equilibrium position . </a:t>
            </a:r>
          </a:p>
          <a:p>
            <a:pPr marL="0" indent="0" algn="just">
              <a:buNone/>
            </a:pPr>
            <a:r>
              <a:rPr lang="en-IN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can be determined with the help of three fundamental laws-</a:t>
            </a:r>
          </a:p>
          <a:p>
            <a:pPr marL="0" indent="0" algn="just">
              <a:buNone/>
            </a:pPr>
            <a:r>
              <a:rPr lang="en-IN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1.Law of diminishing marginal utility ( Single commodity)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 of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equi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marginal utility (two or more commodities)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Concept of Consumer Surplus</a:t>
            </a:r>
          </a:p>
          <a:p>
            <a:pPr marL="0" indent="0" algn="just">
              <a:buNone/>
            </a:pPr>
            <a:r>
              <a:rPr lang="en-IN" sz="2800" dirty="0">
                <a:solidFill>
                  <a:srgbClr val="00B050"/>
                </a:solidFill>
                <a:latin typeface="Magneto" panose="04030805050802020D02" pitchFamily="82" charset="0"/>
                <a:cs typeface="Times New Roman" panose="02020603050405020304" pitchFamily="18" charset="0"/>
              </a:rPr>
              <a:t>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94152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971EB-5DAF-8A53-3A82-AF0B6E517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1012" y="1026367"/>
            <a:ext cx="9106678" cy="501499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Law of Diminishing Marginal Utility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Gossen</a:t>
            </a:r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was the first economist to present the law of diminishing marginal utility.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This law explains human behaviour( consumer behaviour) in relation to the consumption of a commodity.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Law of diminishing marginal utility</a:t>
            </a:r>
            <a:r>
              <a:rPr lang="en-IN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states that as a consumer consumes more and more units of a commodity, each successive unit gives him lesser and lesser satisfaction.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law states that from the first unit, an individual gets the greatest satisfaction.</a:t>
            </a:r>
          </a:p>
        </p:txBody>
      </p:sp>
    </p:spTree>
    <p:extLst>
      <p:ext uri="{BB962C8B-B14F-4D97-AF65-F5344CB8AC3E}">
        <p14:creationId xmlns:p14="http://schemas.microsoft.com/office/powerpoint/2010/main" val="2553691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E1788-AD68-2143-831A-21C1B0FDC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521" y="550506"/>
            <a:ext cx="10366311" cy="5887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example,</a:t>
            </a:r>
          </a:p>
          <a:p>
            <a:pPr marL="0" indent="0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table shows how the marginal utility goes on diminishing when we consume increasing number of mangoes.</a:t>
            </a:r>
          </a:p>
          <a:p>
            <a:pPr marL="0" indent="0">
              <a:buNone/>
            </a:pP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C44434D3-E731-DF05-D99C-64928A198C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2597"/>
              </p:ext>
            </p:extLst>
          </p:nvPr>
        </p:nvGraphicFramePr>
        <p:xfrm>
          <a:off x="1073020" y="2011007"/>
          <a:ext cx="8892074" cy="42007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41908">
                  <a:extLst>
                    <a:ext uri="{9D8B030D-6E8A-4147-A177-3AD203B41FA5}">
                      <a16:colId xmlns:a16="http://schemas.microsoft.com/office/drawing/2014/main" val="979135772"/>
                    </a:ext>
                  </a:extLst>
                </a:gridCol>
                <a:gridCol w="3100528">
                  <a:extLst>
                    <a:ext uri="{9D8B030D-6E8A-4147-A177-3AD203B41FA5}">
                      <a16:colId xmlns:a16="http://schemas.microsoft.com/office/drawing/2014/main" val="3634167238"/>
                    </a:ext>
                  </a:extLst>
                </a:gridCol>
                <a:gridCol w="2849638">
                  <a:extLst>
                    <a:ext uri="{9D8B030D-6E8A-4147-A177-3AD203B41FA5}">
                      <a16:colId xmlns:a16="http://schemas.microsoft.com/office/drawing/2014/main" val="1459505160"/>
                    </a:ext>
                  </a:extLst>
                </a:gridCol>
              </a:tblGrid>
              <a:tr h="196618">
                <a:tc>
                  <a:txBody>
                    <a:bodyPr/>
                    <a:lstStyle/>
                    <a:p>
                      <a:pPr algn="ctr"/>
                      <a:r>
                        <a:rPr lang="en-IN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No. of Mangoes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Utility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Marginal Utility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403527"/>
                  </a:ext>
                </a:extLst>
              </a:tr>
              <a:tr h="543508"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708007"/>
                  </a:ext>
                </a:extLst>
              </a:tr>
              <a:tr h="543508"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3235668"/>
                  </a:ext>
                </a:extLst>
              </a:tr>
              <a:tr h="543508"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7314422"/>
                  </a:ext>
                </a:extLst>
              </a:tr>
              <a:tr h="543508"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2019819"/>
                  </a:ext>
                </a:extLst>
              </a:tr>
              <a:tr h="543508"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4849498"/>
                  </a:ext>
                </a:extLst>
              </a:tr>
              <a:tr h="543508"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3047401"/>
                  </a:ext>
                </a:extLst>
              </a:tr>
              <a:tr h="543508"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116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7627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244</TotalTime>
  <Words>737</Words>
  <Application>Microsoft Office PowerPoint</Application>
  <PresentationFormat>Widescreen</PresentationFormat>
  <Paragraphs>88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Bahnschrift Light Condensed</vt:lpstr>
      <vt:lpstr>Informal Roman</vt:lpstr>
      <vt:lpstr>Magneto</vt:lpstr>
      <vt:lpstr>Times New Roman</vt:lpstr>
      <vt:lpstr>Tw Cen MT</vt:lpstr>
      <vt:lpstr>Wingdings</vt:lpstr>
      <vt:lpstr>Circuit</vt:lpstr>
      <vt:lpstr>THEORY OF CONSUMER BEHAVIOUR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THEORY OF CONSUMER BEHAVIOUR</dc:title>
  <dc:creator>Aswathi P k</dc:creator>
  <cp:lastModifiedBy>Sandhya P Pillai</cp:lastModifiedBy>
  <cp:revision>12</cp:revision>
  <dcterms:created xsi:type="dcterms:W3CDTF">2023-09-17T09:00:37Z</dcterms:created>
  <dcterms:modified xsi:type="dcterms:W3CDTF">2024-03-10T14:52:37Z</dcterms:modified>
</cp:coreProperties>
</file>