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IN" sz="3200" b="1" dirty="0" smtClean="0"/>
              <a:t>Money Market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IN" dirty="0" smtClean="0"/>
              <a:t>Where money is bought and sold</a:t>
            </a:r>
            <a:endParaRPr lang="en-IN" dirty="0" smtClean="0"/>
          </a:p>
          <a:p>
            <a:pPr algn="just"/>
            <a:r>
              <a:rPr lang="en-IN" dirty="0" smtClean="0"/>
              <a:t>Market for ST financial assets that are close substitutes for money</a:t>
            </a:r>
            <a:endParaRPr lang="en-IN" dirty="0" smtClean="0"/>
          </a:p>
          <a:p>
            <a:pPr algn="just"/>
            <a:r>
              <a:rPr lang="en-IN" dirty="0" smtClean="0"/>
              <a:t>Venue for borrowing and lending money for a ST period</a:t>
            </a:r>
            <a:endParaRPr lang="en-IN" dirty="0" smtClean="0"/>
          </a:p>
          <a:p>
            <a:pPr marL="0" indent="0" algn="just">
              <a:buNone/>
            </a:pPr>
            <a:endParaRPr lang="en-IN" dirty="0" smtClean="0"/>
          </a:p>
          <a:p>
            <a:pPr algn="just"/>
            <a:r>
              <a:rPr lang="en-IN" b="1" dirty="0" smtClean="0"/>
              <a:t>Definition</a:t>
            </a:r>
            <a:endParaRPr lang="en-IN" b="1" dirty="0" smtClean="0"/>
          </a:p>
          <a:p>
            <a:pPr algn="just"/>
            <a:r>
              <a:rPr lang="en-IN" dirty="0" smtClean="0"/>
              <a:t>RBI “ Money market is a market for ST financial assets that are close substitute for money, facilitates the exchange of money in primary and secondary market”. </a:t>
            </a:r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Participants or Players of MM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198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IN" sz="1600" dirty="0" smtClean="0"/>
              <a:t>1. Organised Sector</a:t>
            </a:r>
            <a:endParaRPr lang="en-IN" sz="1600" dirty="0" smtClean="0"/>
          </a:p>
          <a:p>
            <a:r>
              <a:rPr lang="en-IN" sz="1600" dirty="0"/>
              <a:t> </a:t>
            </a:r>
            <a:r>
              <a:rPr lang="en-IN" sz="1600" dirty="0" smtClean="0"/>
              <a:t>(1) RBI</a:t>
            </a:r>
            <a:endParaRPr lang="en-IN" sz="1600" dirty="0" smtClean="0"/>
          </a:p>
          <a:p>
            <a:r>
              <a:rPr lang="en-IN" sz="1600" dirty="0" smtClean="0"/>
              <a:t> (2) DFHI (Discount &amp; Finance house of India)</a:t>
            </a:r>
            <a:endParaRPr lang="en-IN" sz="1600" dirty="0" smtClean="0"/>
          </a:p>
          <a:p>
            <a:r>
              <a:rPr lang="en-IN" sz="1600" dirty="0"/>
              <a:t> </a:t>
            </a:r>
            <a:r>
              <a:rPr lang="en-IN" sz="1600" dirty="0" smtClean="0"/>
              <a:t>(3) Commercial banks</a:t>
            </a:r>
            <a:endParaRPr lang="en-IN" sz="1600" dirty="0" smtClean="0"/>
          </a:p>
          <a:p>
            <a:r>
              <a:rPr lang="en-IN" sz="1600" dirty="0"/>
              <a:t> </a:t>
            </a:r>
            <a:r>
              <a:rPr lang="en-IN" sz="1600" dirty="0" smtClean="0"/>
              <a:t>      (a) Public Sector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 smtClean="0"/>
              <a:t>	        SBI &amp; Subsidiaries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 smtClean="0"/>
              <a:t>             Other Nationalised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	</a:t>
            </a:r>
            <a:r>
              <a:rPr lang="en-IN" sz="1600" dirty="0" smtClean="0"/>
              <a:t>        Co-op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    (b) Pvt Sector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          Indian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          Foreign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 smtClean="0"/>
              <a:t>(4) Development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	</a:t>
            </a:r>
            <a:r>
              <a:rPr lang="en-IN" sz="1600" dirty="0" smtClean="0"/>
              <a:t>IDBI, IFCI, ICICI, NABARD, LIC, GIC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 smtClean="0"/>
              <a:t>2. Unorganised Sector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1. indigenous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2. Money lenders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3. Chits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4. </a:t>
            </a:r>
            <a:r>
              <a:rPr lang="en-IN" sz="1600" dirty="0" err="1" smtClean="0"/>
              <a:t>Nidhis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 smtClean="0"/>
              <a:t>3. Co-op Sector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1. State Co-op Banks</a:t>
            </a:r>
            <a:endParaRPr lang="en-IN" sz="1600" dirty="0" smtClean="0"/>
          </a:p>
          <a:p>
            <a:pPr marL="457200" lvl="1" indent="0">
              <a:buNone/>
            </a:pPr>
            <a:r>
              <a:rPr lang="en-IN" sz="1600" dirty="0"/>
              <a:t> </a:t>
            </a:r>
            <a:r>
              <a:rPr lang="en-IN" sz="1600" dirty="0" smtClean="0"/>
              <a:t>  2. State Land Development Banks</a:t>
            </a:r>
            <a:endParaRPr lang="en-IN" sz="1600" dirty="0" smtClean="0"/>
          </a:p>
          <a:p>
            <a:pPr marL="457200" lvl="1" indent="0">
              <a:buNone/>
            </a:pPr>
            <a:endParaRPr lang="en-IN" dirty="0" smtClean="0"/>
          </a:p>
          <a:p>
            <a:pPr marL="457200" lvl="1" indent="0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6096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IN" sz="3200" b="1" dirty="0" smtClean="0"/>
              <a:t>Features of Money Market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1722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endParaRPr lang="en-IN" dirty="0" smtClean="0"/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ST funds- called near money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No help of brokers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less than 1 year duration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Interest rates are market determined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Instruments are highly liquid and less risky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may be local or international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Trading may be done over telephone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ST surplus funds with banks, FIs &amp; </a:t>
            </a:r>
            <a:r>
              <a:rPr lang="en-IN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Co.s</a:t>
            </a:r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bid by individuals, 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IN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Co.s</a:t>
            </a:r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banks and Govt.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may be unorganised and organised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Unorganised- indigenous bankers &amp; money lenders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Organised MM players are RBI, SBI group, </a:t>
            </a:r>
            <a:r>
              <a:rPr lang="en-IN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Com.Banks</a:t>
            </a:r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Foreign Banks, Public Sector &amp; Pvt Sector </a:t>
            </a:r>
            <a:r>
              <a:rPr lang="en-IN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Co.s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RBI occupies the pivotal position</a:t>
            </a:r>
            <a:endParaRPr lang="en-IN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IN" sz="3600" dirty="0" smtClean="0"/>
            </a:br>
            <a:r>
              <a:rPr lang="en-IN" sz="3600" dirty="0" smtClean="0"/>
              <a:t>Objectives of MM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IN" dirty="0" smtClean="0"/>
              <a:t>1. Bridge ST surpluses &amp; deficits</a:t>
            </a:r>
            <a:endParaRPr lang="en-IN" dirty="0" smtClean="0"/>
          </a:p>
          <a:p>
            <a:r>
              <a:rPr lang="en-IN" dirty="0" smtClean="0"/>
              <a:t>2. RBI can interfere in maintaining liquidity</a:t>
            </a:r>
            <a:endParaRPr lang="en-IN" dirty="0" smtClean="0"/>
          </a:p>
          <a:p>
            <a:r>
              <a:rPr lang="en-IN" dirty="0" smtClean="0"/>
              <a:t>3. Obtain ST funds at reasonable ROI</a:t>
            </a:r>
            <a:endParaRPr lang="en-IN" dirty="0" smtClean="0"/>
          </a:p>
          <a:p>
            <a:r>
              <a:rPr lang="en-IN" dirty="0" smtClean="0"/>
              <a:t>4. Encourages savings</a:t>
            </a:r>
            <a:endParaRPr lang="en-IN" dirty="0" smtClean="0"/>
          </a:p>
          <a:p>
            <a:r>
              <a:rPr lang="en-IN" dirty="0" smtClean="0"/>
              <a:t>5. </a:t>
            </a:r>
            <a:r>
              <a:rPr lang="en-IN" dirty="0" err="1" smtClean="0"/>
              <a:t>Channelises</a:t>
            </a:r>
            <a:r>
              <a:rPr lang="en-IN" dirty="0" smtClean="0"/>
              <a:t> small &amp; scattered savings</a:t>
            </a:r>
            <a:endParaRPr lang="en-IN" dirty="0" smtClean="0"/>
          </a:p>
          <a:p>
            <a:r>
              <a:rPr lang="en-IN" dirty="0" smtClean="0"/>
              <a:t>6. Ease access to the borrowers</a:t>
            </a:r>
            <a:endParaRPr lang="en-IN" dirty="0" smtClean="0"/>
          </a:p>
          <a:p>
            <a:r>
              <a:rPr lang="en-IN" dirty="0" smtClean="0"/>
              <a:t>7. Provide platform to employ ST surplus funds productively</a:t>
            </a:r>
            <a:endParaRPr lang="en-IN" dirty="0" smtClean="0"/>
          </a:p>
          <a:p>
            <a:r>
              <a:rPr lang="en-IN" dirty="0" smtClean="0"/>
              <a:t>8. RBI ensures liquidity</a:t>
            </a: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Features of a Developed money Market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N" dirty="0" smtClean="0"/>
              <a:t>1. A well developed banking system</a:t>
            </a:r>
            <a:endParaRPr lang="en-IN" dirty="0" smtClean="0"/>
          </a:p>
          <a:p>
            <a:pPr algn="just"/>
            <a:r>
              <a:rPr lang="en-IN" dirty="0" smtClean="0"/>
              <a:t>2. Presence of an effective central bank</a:t>
            </a:r>
            <a:endParaRPr lang="en-IN" dirty="0" smtClean="0"/>
          </a:p>
          <a:p>
            <a:pPr algn="just"/>
            <a:r>
              <a:rPr lang="en-IN" dirty="0" smtClean="0"/>
              <a:t>3. Availability of too many credit instruments and sufficient dealers</a:t>
            </a:r>
            <a:endParaRPr lang="en-IN" dirty="0" smtClean="0"/>
          </a:p>
          <a:p>
            <a:pPr algn="just"/>
            <a:r>
              <a:rPr lang="en-IN" dirty="0" smtClean="0"/>
              <a:t>4. Presence of sub markets</a:t>
            </a:r>
            <a:endParaRPr lang="en-IN" dirty="0" smtClean="0"/>
          </a:p>
          <a:p>
            <a:pPr algn="just"/>
            <a:r>
              <a:rPr lang="en-IN" dirty="0" smtClean="0"/>
              <a:t>5. Availability of ample resources</a:t>
            </a:r>
            <a:endParaRPr lang="en-IN" dirty="0" smtClean="0"/>
          </a:p>
          <a:p>
            <a:pPr algn="just"/>
            <a:r>
              <a:rPr lang="en-IN" dirty="0" smtClean="0"/>
              <a:t>6. Integrated interest rate structure</a:t>
            </a:r>
            <a:endParaRPr lang="en-IN" dirty="0" smtClean="0"/>
          </a:p>
          <a:p>
            <a:pPr algn="just"/>
            <a:r>
              <a:rPr lang="en-IN" dirty="0" smtClean="0"/>
              <a:t>7. Political stability</a:t>
            </a:r>
            <a:endParaRPr lang="en-IN" dirty="0" smtClean="0"/>
          </a:p>
          <a:p>
            <a:pPr algn="just"/>
            <a:r>
              <a:rPr lang="en-IN" dirty="0" smtClean="0"/>
              <a:t>8.Other factors- industrial development, favourable conditions for foreign investment, inflation under control, etc.</a:t>
            </a:r>
            <a:endParaRPr lang="en-IN" dirty="0" smtClean="0"/>
          </a:p>
          <a:p>
            <a:pPr lvl="1"/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Importance of money market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1. Meet ST working capital requirements of Public &amp; Pvt Sector banks</a:t>
            </a:r>
            <a:endParaRPr lang="en-IN" dirty="0" smtClean="0"/>
          </a:p>
          <a:p>
            <a:r>
              <a:rPr lang="en-IN" dirty="0" smtClean="0"/>
              <a:t>2. Manage surplus &amp; Deficit situation</a:t>
            </a:r>
            <a:endParaRPr lang="en-IN" dirty="0" smtClean="0"/>
          </a:p>
          <a:p>
            <a:r>
              <a:rPr lang="en-IN" dirty="0" smtClean="0"/>
              <a:t>3. </a:t>
            </a:r>
            <a:r>
              <a:rPr lang="en-IN" dirty="0" err="1" smtClean="0"/>
              <a:t>Profitabiity</a:t>
            </a:r>
            <a:r>
              <a:rPr lang="en-IN" dirty="0" smtClean="0"/>
              <a:t> &amp; Liquidity can be achieved</a:t>
            </a:r>
            <a:endParaRPr lang="en-IN" dirty="0" smtClean="0"/>
          </a:p>
          <a:p>
            <a:r>
              <a:rPr lang="en-IN" dirty="0" smtClean="0"/>
              <a:t>4. Act as agency for promoting flexibility, mobility and full utilisation of resources</a:t>
            </a:r>
            <a:endParaRPr lang="en-IN" dirty="0" smtClean="0"/>
          </a:p>
          <a:p>
            <a:r>
              <a:rPr lang="en-IN" dirty="0" smtClean="0"/>
              <a:t>5. Strengthens capital market</a:t>
            </a:r>
            <a:endParaRPr lang="en-IN" dirty="0" smtClean="0"/>
          </a:p>
          <a:p>
            <a:r>
              <a:rPr lang="en-IN" dirty="0" smtClean="0"/>
              <a:t>6. Useful to Govt. </a:t>
            </a:r>
            <a:endParaRPr lang="en-IN" dirty="0" smtClean="0"/>
          </a:p>
          <a:p>
            <a:r>
              <a:rPr lang="en-IN" dirty="0" smtClean="0"/>
              <a:t>7. help central bank to make its monetary measures effective</a:t>
            </a:r>
            <a:endParaRPr lang="en-IN" dirty="0" smtClean="0"/>
          </a:p>
          <a:p>
            <a:r>
              <a:rPr lang="en-IN" dirty="0" smtClean="0"/>
              <a:t>8. Develop trade &amp; industry</a:t>
            </a: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Composition of MM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/>
          <a:lstStyle/>
          <a:p>
            <a:r>
              <a:rPr lang="en-IN" dirty="0" smtClean="0"/>
              <a:t>1. Call MM</a:t>
            </a:r>
            <a:endParaRPr lang="en-IN" dirty="0" smtClean="0"/>
          </a:p>
          <a:p>
            <a:pPr lvl="3"/>
            <a:r>
              <a:rPr lang="en-IN" dirty="0" smtClean="0"/>
              <a:t>1 day</a:t>
            </a:r>
            <a:endParaRPr lang="en-IN" dirty="0" smtClean="0"/>
          </a:p>
          <a:p>
            <a:r>
              <a:rPr lang="en-IN" dirty="0" smtClean="0"/>
              <a:t>2. Com. Bill Market/ Discount Market</a:t>
            </a:r>
            <a:endParaRPr lang="en-IN" dirty="0" smtClean="0"/>
          </a:p>
          <a:p>
            <a:r>
              <a:rPr lang="en-IN" dirty="0" smtClean="0"/>
              <a:t>3. Acceptance Market- Bankers Acceptances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draft issued by a person on a bank and accepted by a bank- it can be sold and discounted</a:t>
            </a:r>
            <a:endParaRPr lang="en-IN" dirty="0" smtClean="0"/>
          </a:p>
          <a:p>
            <a:r>
              <a:rPr lang="en-IN" dirty="0" smtClean="0"/>
              <a:t>4. Treasury bill market</a:t>
            </a:r>
            <a:endParaRPr lang="en-IN" dirty="0" smtClean="0"/>
          </a:p>
          <a:p>
            <a:pPr lvl="2"/>
            <a:r>
              <a:rPr lang="en-IN" dirty="0" smtClean="0"/>
              <a:t>ST pro-notes issued by GOI at a discount 91, 182 and 364 days</a:t>
            </a:r>
            <a:endParaRPr lang="en-IN" dirty="0" smtClean="0"/>
          </a:p>
          <a:p>
            <a:pPr lvl="2"/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Features of Indian Money Market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IN" sz="3600" dirty="0" smtClean="0"/>
              <a:t>1. Unorganised &amp; </a:t>
            </a:r>
            <a:r>
              <a:rPr lang="en-IN" sz="3600" dirty="0" err="1" smtClean="0"/>
              <a:t>Urganised</a:t>
            </a:r>
            <a:r>
              <a:rPr lang="en-IN" sz="3600" dirty="0" smtClean="0"/>
              <a:t> MM function together</a:t>
            </a:r>
            <a:endParaRPr lang="en-IN" sz="3600" dirty="0" smtClean="0"/>
          </a:p>
          <a:p>
            <a:r>
              <a:rPr lang="en-IN" sz="3600" dirty="0" smtClean="0"/>
              <a:t>2. Seasonal nature</a:t>
            </a:r>
            <a:endParaRPr lang="en-IN" sz="3600" dirty="0" smtClean="0"/>
          </a:p>
          <a:p>
            <a:r>
              <a:rPr lang="en-IN" sz="3600" dirty="0" smtClean="0"/>
              <a:t>3. Different Rates of Interest</a:t>
            </a:r>
            <a:endParaRPr lang="en-IN" sz="3600" dirty="0" smtClean="0"/>
          </a:p>
          <a:p>
            <a:r>
              <a:rPr lang="en-IN" sz="3600" dirty="0" smtClean="0"/>
              <a:t>4. Lack of well organised Banking System</a:t>
            </a:r>
            <a:endParaRPr lang="en-IN" sz="3600" dirty="0" smtClean="0"/>
          </a:p>
          <a:p>
            <a:r>
              <a:rPr lang="en-IN" sz="3600" dirty="0" smtClean="0"/>
              <a:t>5. Very few number of MM instruments</a:t>
            </a:r>
            <a:endParaRPr lang="en-IN" sz="3600" dirty="0" smtClean="0"/>
          </a:p>
          <a:p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Recent Developments in the MM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en-IN" dirty="0" smtClean="0"/>
              <a:t>RBI</a:t>
            </a:r>
            <a:endParaRPr lang="en-IN" dirty="0" smtClean="0"/>
          </a:p>
          <a:p>
            <a:r>
              <a:rPr lang="en-IN" dirty="0" smtClean="0"/>
              <a:t>Number of Committees</a:t>
            </a:r>
            <a:endParaRPr lang="en-IN" dirty="0" smtClean="0"/>
          </a:p>
          <a:p>
            <a:r>
              <a:rPr lang="en-IN" dirty="0" smtClean="0"/>
              <a:t>1. Integration of unorganised sector with organised sector</a:t>
            </a:r>
            <a:endParaRPr lang="en-IN" dirty="0" smtClean="0"/>
          </a:p>
          <a:p>
            <a:r>
              <a:rPr lang="en-IN" dirty="0" smtClean="0"/>
              <a:t>2. Introduction of Innovative instruments</a:t>
            </a:r>
            <a:endParaRPr lang="en-IN" dirty="0" smtClean="0"/>
          </a:p>
          <a:p>
            <a:r>
              <a:rPr lang="en-IN" dirty="0" smtClean="0"/>
              <a:t>3. Deregulation of the interest rates</a:t>
            </a:r>
            <a:endParaRPr lang="en-IN" dirty="0" smtClean="0"/>
          </a:p>
          <a:p>
            <a:r>
              <a:rPr lang="en-IN" dirty="0" smtClean="0"/>
              <a:t>4. Establishment of DHFI ( Discount &amp; Finance House of India) 1988- </a:t>
            </a:r>
            <a:endParaRPr lang="en-IN" dirty="0" smtClean="0"/>
          </a:p>
          <a:p>
            <a:r>
              <a:rPr lang="en-IN" dirty="0" smtClean="0"/>
              <a:t>5. Introduction of Liquidity Adjustment Facility (LAF)- RBI mechanism by absorbing or pumping</a:t>
            </a:r>
            <a:endParaRPr lang="en-IN" dirty="0" smtClean="0"/>
          </a:p>
          <a:p>
            <a:r>
              <a:rPr lang="en-IN" dirty="0" smtClean="0"/>
              <a:t>6. Entry of MM mutual funds</a:t>
            </a:r>
            <a:endParaRPr lang="en-IN" dirty="0" smtClean="0"/>
          </a:p>
          <a:p>
            <a:r>
              <a:rPr lang="en-IN" dirty="0" smtClean="0"/>
              <a:t>7. Setting up of credit rating agencies- </a:t>
            </a:r>
            <a:r>
              <a:rPr lang="en-IN" dirty="0" err="1" smtClean="0"/>
              <a:t>Govt</a:t>
            </a:r>
            <a:r>
              <a:rPr lang="en-IN" dirty="0" smtClean="0"/>
              <a:t> permits</a:t>
            </a:r>
            <a:endParaRPr lang="en-IN" dirty="0" smtClean="0"/>
          </a:p>
          <a:p>
            <a:r>
              <a:rPr lang="en-IN" dirty="0" smtClean="0"/>
              <a:t>8. Setting up of Security Trading Corporation of India Ltd.  (STCI)- subsidiary of RBI- objective is to develop an active secondary market for GOI </a:t>
            </a:r>
            <a:r>
              <a:rPr lang="en-IN" dirty="0" err="1" smtClean="0"/>
              <a:t>securitiesm</a:t>
            </a:r>
            <a:r>
              <a:rPr lang="en-IN" dirty="0" smtClean="0"/>
              <a:t>&amp; public sector bonds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MM Instruments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IN" dirty="0" smtClean="0"/>
              <a:t>1. Money at Call &amp; SN</a:t>
            </a:r>
            <a:endParaRPr lang="en-IN" dirty="0" smtClean="0"/>
          </a:p>
          <a:p>
            <a:r>
              <a:rPr lang="en-IN" dirty="0" smtClean="0"/>
              <a:t>2. Treasury Bills</a:t>
            </a:r>
            <a:endParaRPr lang="en-IN" dirty="0" smtClean="0"/>
          </a:p>
          <a:p>
            <a:r>
              <a:rPr lang="en-IN" dirty="0" smtClean="0"/>
              <a:t>3. Commercial Bills</a:t>
            </a:r>
            <a:endParaRPr lang="en-IN" dirty="0" smtClean="0"/>
          </a:p>
          <a:p>
            <a:r>
              <a:rPr lang="en-IN" dirty="0" smtClean="0"/>
              <a:t>4. Commercial Paper- Unsecured Pro-notes </a:t>
            </a:r>
            <a:r>
              <a:rPr lang="en-IN" dirty="0" err="1" smtClean="0"/>
              <a:t>isued</a:t>
            </a:r>
            <a:r>
              <a:rPr lang="en-IN" dirty="0" smtClean="0"/>
              <a:t> by corporate houses to raise ST funds</a:t>
            </a:r>
            <a:endParaRPr lang="en-IN" dirty="0" smtClean="0"/>
          </a:p>
          <a:p>
            <a:r>
              <a:rPr lang="en-IN" dirty="0" smtClean="0"/>
              <a:t>5. Certificate of Deposits- Time </a:t>
            </a:r>
            <a:r>
              <a:rPr lang="en-IN" dirty="0" err="1" smtClean="0"/>
              <a:t>deosit</a:t>
            </a:r>
            <a:r>
              <a:rPr lang="en-IN" dirty="0" smtClean="0"/>
              <a:t> with a bank</a:t>
            </a:r>
            <a:endParaRPr lang="en-IN" dirty="0" smtClean="0"/>
          </a:p>
          <a:p>
            <a:r>
              <a:rPr lang="en-IN" dirty="0" smtClean="0"/>
              <a:t>6. Interbank Participation Certificate</a:t>
            </a:r>
            <a:endParaRPr lang="en-IN" dirty="0" smtClean="0"/>
          </a:p>
          <a:p>
            <a:r>
              <a:rPr lang="en-IN" dirty="0" smtClean="0"/>
              <a:t>7. Inter corporate Deposits</a:t>
            </a:r>
            <a:endParaRPr lang="en-IN" dirty="0" smtClean="0"/>
          </a:p>
          <a:p>
            <a:r>
              <a:rPr lang="en-IN" dirty="0" smtClean="0"/>
              <a:t>8. Repo Instruments</a:t>
            </a:r>
            <a:endParaRPr lang="en-IN" dirty="0" smtClean="0"/>
          </a:p>
          <a:p>
            <a:r>
              <a:rPr lang="en-IN" dirty="0" smtClean="0"/>
              <a:t>9. Bankers Acceptances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3962</Words>
  <Application>WPS Presentation</Application>
  <PresentationFormat>On-screen Show (4:3)</PresentationFormat>
  <Paragraphs>134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Money Market</vt:lpstr>
      <vt:lpstr>Features of Money Market</vt:lpstr>
      <vt:lpstr> Objectives of MM </vt:lpstr>
      <vt:lpstr>Features of a Developed money Market</vt:lpstr>
      <vt:lpstr>Importance of money market</vt:lpstr>
      <vt:lpstr>Composition of MM</vt:lpstr>
      <vt:lpstr>Features of Indian Money Market</vt:lpstr>
      <vt:lpstr>Recent Developments in the MM</vt:lpstr>
      <vt:lpstr>MM Instruments</vt:lpstr>
      <vt:lpstr>Participants or Players of MM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 market</dc:title>
  <dc:creator>user</dc:creator>
  <cp:lastModifiedBy>shaji</cp:lastModifiedBy>
  <cp:revision>27</cp:revision>
  <dcterms:created xsi:type="dcterms:W3CDTF">2006-08-16T00:00:00Z</dcterms:created>
  <dcterms:modified xsi:type="dcterms:W3CDTF">2019-11-04T16:46:47Z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