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1" r:id="rId6"/>
    <p:sldId id="260"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3/10/2024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3/10/2024</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movies.stackexchange.com/questions/19547/what-was-the-restaurant-in-new-york-shown-at-the-end-of-the-other-woman" TargetMode="External"/><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en/highway-night-traffic-light-motion-216090/" TargetMode="External"/><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24hinh.vn/threads/nen-su-dung-goc-quay-thap-khi-nao-va-nhu-the-nao.2314/" TargetMode="External"/><Relationship Id="rId7" Type="http://schemas.openxmlformats.org/officeDocument/2006/relationships/hyperlink" Target="https://creativecommons.org/licenses/by-sa/3.0/" TargetMode="External"/><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hyperlink" Target="https://thegrandmalogbook.blogspot.com/2018/04/harry-potter-boy-who-lived-chosen-one.html" TargetMode="External"/><Relationship Id="rId5" Type="http://schemas.openxmlformats.org/officeDocument/2006/relationships/image" Target="../media/image7.jpg"/><Relationship Id="rId4" Type="http://schemas.openxmlformats.org/officeDocument/2006/relationships/hyperlink" Target="https://creativecommons.org/licenses/by-nc-nd/3.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flickr.com/photos/126661502@N05/32498954704" TargetMode="Externa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hyperlink" Target="https://creativecommons.org/licenses/by-nc-sa/3.0/"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movies.stackexchange.com/questions/10292/camera-shot-with-close-up-next-to-farther-away-standing-person"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hyperlink" Target="https://www.mediafactory.org.au/andrew-quang-pham/2018/04/27/cinematographer-research-project-james-wong-howe/" TargetMode="Externa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movies.stackexchange.com/questions/59951/why-did-they-use-shallow-focus-on-ed-warrens-role-while-talking-to-the-demon" TargetMode="External"/><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AFB69-2B35-5F92-88F9-2756348F104C}"/>
              </a:ext>
            </a:extLst>
          </p:cNvPr>
          <p:cNvSpPr>
            <a:spLocks noGrp="1"/>
          </p:cNvSpPr>
          <p:nvPr>
            <p:ph type="ctrTitle"/>
          </p:nvPr>
        </p:nvSpPr>
        <p:spPr/>
        <p:txBody>
          <a:bodyPr/>
          <a:lstStyle/>
          <a:p>
            <a:r>
              <a:rPr lang="en-US" dirty="0">
                <a:solidFill>
                  <a:srgbClr val="FFFF00"/>
                </a:solidFill>
                <a:latin typeface="Arial Black" panose="020B0A04020102020204" pitchFamily="34" charset="0"/>
              </a:rPr>
              <a:t>FILM STUDIES</a:t>
            </a:r>
            <a:endParaRPr lang="en-IN" dirty="0">
              <a:solidFill>
                <a:srgbClr val="FFFF00"/>
              </a:solidFill>
              <a:latin typeface="Arial Black" panose="020B0A04020102020204" pitchFamily="34" charset="0"/>
            </a:endParaRPr>
          </a:p>
        </p:txBody>
      </p:sp>
      <p:sp>
        <p:nvSpPr>
          <p:cNvPr id="3" name="Subtitle 2">
            <a:extLst>
              <a:ext uri="{FF2B5EF4-FFF2-40B4-BE49-F238E27FC236}">
                <a16:creationId xmlns:a16="http://schemas.microsoft.com/office/drawing/2014/main" id="{ACB3808F-3DA8-8E6A-61F1-4473B5BEE15D}"/>
              </a:ext>
            </a:extLst>
          </p:cNvPr>
          <p:cNvSpPr>
            <a:spLocks noGrp="1"/>
          </p:cNvSpPr>
          <p:nvPr>
            <p:ph type="subTitle" idx="1"/>
          </p:nvPr>
        </p:nvSpPr>
        <p:spPr>
          <a:xfrm>
            <a:off x="3245224" y="4385732"/>
            <a:ext cx="7914901" cy="1405467"/>
          </a:xfrm>
        </p:spPr>
        <p:txBody>
          <a:bodyPr>
            <a:noAutofit/>
          </a:bodyPr>
          <a:lstStyle/>
          <a:p>
            <a:r>
              <a:rPr lang="en-US" dirty="0">
                <a:solidFill>
                  <a:srgbClr val="FFFF00"/>
                </a:solidFill>
                <a:latin typeface="Bahnschrift" panose="020B0502040204020203" pitchFamily="34" charset="0"/>
              </a:rPr>
              <a:t>TERMINOLOGIES OF FILM MAKING</a:t>
            </a:r>
          </a:p>
          <a:p>
            <a:endParaRPr lang="en-US" dirty="0">
              <a:solidFill>
                <a:srgbClr val="FFFF00"/>
              </a:solidFill>
              <a:latin typeface="Bahnschrift" panose="020B0502040204020203" pitchFamily="34" charset="0"/>
            </a:endParaRPr>
          </a:p>
          <a:p>
            <a:r>
              <a:rPr lang="en-US" dirty="0">
                <a:solidFill>
                  <a:srgbClr val="FFFF00"/>
                </a:solidFill>
                <a:latin typeface="Bahnschrift" panose="020B0502040204020203" pitchFamily="34" charset="0"/>
              </a:rPr>
              <a:t>NANDHITHA U M</a:t>
            </a:r>
          </a:p>
          <a:p>
            <a:r>
              <a:rPr lang="en-US" dirty="0">
                <a:solidFill>
                  <a:srgbClr val="FFFF00"/>
                </a:solidFill>
                <a:latin typeface="Bahnschrift" panose="020B0502040204020203" pitchFamily="34" charset="0"/>
              </a:rPr>
              <a:t>Assistant professor</a:t>
            </a:r>
          </a:p>
          <a:p>
            <a:r>
              <a:rPr lang="en-IN" dirty="0">
                <a:solidFill>
                  <a:srgbClr val="FFFF00"/>
                </a:solidFill>
                <a:latin typeface="Bahnschrift" panose="020B0502040204020203" pitchFamily="34" charset="0"/>
              </a:rPr>
              <a:t>DEPARTMENT OF ENGLISH</a:t>
            </a:r>
          </a:p>
        </p:txBody>
      </p:sp>
    </p:spTree>
    <p:extLst>
      <p:ext uri="{BB962C8B-B14F-4D97-AF65-F5344CB8AC3E}">
        <p14:creationId xmlns:p14="http://schemas.microsoft.com/office/powerpoint/2010/main" val="3714251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0C5E5-8C7F-5B5C-E220-88DB198399E0}"/>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id="{75214494-145C-2F1C-DC96-C033B948CD8F}"/>
              </a:ext>
            </a:extLst>
          </p:cNvPr>
          <p:cNvSpPr>
            <a:spLocks noGrp="1"/>
          </p:cNvSpPr>
          <p:nvPr>
            <p:ph idx="1"/>
          </p:nvPr>
        </p:nvSpPr>
        <p:spPr/>
        <p:txBody>
          <a:bodyPr>
            <a:normAutofit/>
          </a:bodyPr>
          <a:lstStyle/>
          <a:p>
            <a:pPr marL="0" indent="0" algn="ctr">
              <a:buNone/>
            </a:pPr>
            <a:r>
              <a:rPr lang="en-US" sz="7200" i="1" dirty="0">
                <a:solidFill>
                  <a:srgbClr val="92D050"/>
                </a:solidFill>
              </a:rPr>
              <a:t>Thank You</a:t>
            </a:r>
            <a:endParaRPr lang="en-IN" sz="7200" i="1" dirty="0">
              <a:solidFill>
                <a:srgbClr val="92D050"/>
              </a:solidFill>
            </a:endParaRPr>
          </a:p>
        </p:txBody>
      </p:sp>
    </p:spTree>
    <p:extLst>
      <p:ext uri="{BB962C8B-B14F-4D97-AF65-F5344CB8AC3E}">
        <p14:creationId xmlns:p14="http://schemas.microsoft.com/office/powerpoint/2010/main" val="3237873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3B6B-12AD-5988-4E02-2E9CD5949F1E}"/>
              </a:ext>
            </a:extLst>
          </p:cNvPr>
          <p:cNvSpPr>
            <a:spLocks noGrp="1"/>
          </p:cNvSpPr>
          <p:nvPr>
            <p:ph type="title"/>
          </p:nvPr>
        </p:nvSpPr>
        <p:spPr>
          <a:xfrm>
            <a:off x="685801" y="430306"/>
            <a:ext cx="10131425" cy="770965"/>
          </a:xfrm>
        </p:spPr>
        <p:txBody>
          <a:bodyPr>
            <a:normAutofit fontScale="90000"/>
          </a:bodyPr>
          <a:lstStyle/>
          <a:p>
            <a:pPr algn="ctr"/>
            <a:r>
              <a:rPr lang="en-US" b="1" dirty="0"/>
              <a:t>Part 1- Production</a:t>
            </a:r>
            <a:br>
              <a:rPr lang="en-US" b="1" dirty="0"/>
            </a:br>
            <a:br>
              <a:rPr lang="en-US" dirty="0"/>
            </a:br>
            <a:endParaRPr lang="en-IN" dirty="0"/>
          </a:p>
        </p:txBody>
      </p:sp>
      <p:sp>
        <p:nvSpPr>
          <p:cNvPr id="3" name="Content Placeholder 2">
            <a:extLst>
              <a:ext uri="{FF2B5EF4-FFF2-40B4-BE49-F238E27FC236}">
                <a16:creationId xmlns:a16="http://schemas.microsoft.com/office/drawing/2014/main" id="{318A69EF-0AD0-1366-F7AC-AF0629EEC684}"/>
              </a:ext>
            </a:extLst>
          </p:cNvPr>
          <p:cNvSpPr>
            <a:spLocks noGrp="1"/>
          </p:cNvSpPr>
          <p:nvPr>
            <p:ph idx="1"/>
          </p:nvPr>
        </p:nvSpPr>
        <p:spPr>
          <a:xfrm>
            <a:off x="685801" y="1766048"/>
            <a:ext cx="11022105" cy="6060140"/>
          </a:xfrm>
        </p:spPr>
        <p:txBody>
          <a:bodyPr>
            <a:noAutofit/>
          </a:bodyPr>
          <a:lstStyle/>
          <a:p>
            <a:pPr>
              <a:lnSpc>
                <a:spcPct val="220000"/>
              </a:lnSpc>
            </a:pPr>
            <a:r>
              <a:rPr lang="en-US" sz="2400" b="1" i="1" dirty="0">
                <a:solidFill>
                  <a:srgbClr val="FFC000"/>
                </a:solidFill>
                <a:latin typeface="Times New Roman" panose="02020603050405020304" pitchFamily="18" charset="0"/>
                <a:cs typeface="Times New Roman" panose="02020603050405020304" pitchFamily="18" charset="0"/>
              </a:rPr>
              <a:t>Mise </a:t>
            </a:r>
            <a:r>
              <a:rPr lang="en-US" sz="2400" b="1" i="1" dirty="0" err="1">
                <a:solidFill>
                  <a:srgbClr val="FFC000"/>
                </a:solidFill>
                <a:latin typeface="Times New Roman" panose="02020603050405020304" pitchFamily="18" charset="0"/>
                <a:cs typeface="Times New Roman" panose="02020603050405020304" pitchFamily="18" charset="0"/>
              </a:rPr>
              <a:t>en</a:t>
            </a:r>
            <a:r>
              <a:rPr lang="en-US" sz="2400" b="1" i="1" dirty="0">
                <a:solidFill>
                  <a:srgbClr val="FFC000"/>
                </a:solidFill>
                <a:latin typeface="Times New Roman" panose="02020603050405020304" pitchFamily="18" charset="0"/>
                <a:cs typeface="Times New Roman" panose="02020603050405020304" pitchFamily="18" charset="0"/>
              </a:rPr>
              <a:t> scene</a:t>
            </a:r>
            <a:r>
              <a:rPr lang="en-US" sz="2400" b="1" dirty="0">
                <a:latin typeface="Times New Roman" panose="02020603050405020304" pitchFamily="18" charset="0"/>
                <a:cs typeface="Times New Roman" panose="02020603050405020304" pitchFamily="18" charset="0"/>
              </a:rPr>
              <a:t>:  </a:t>
            </a:r>
            <a:r>
              <a:rPr lang="en-US" dirty="0">
                <a:latin typeface="Arial" panose="020B0604020202020204" pitchFamily="34" charset="0"/>
                <a:cs typeface="Arial" panose="020B0604020202020204" pitchFamily="34" charset="0"/>
              </a:rPr>
              <a:t>It is a French word meaning, </a:t>
            </a:r>
            <a:r>
              <a:rPr lang="en-US" i="1" dirty="0">
                <a:latin typeface="Arial" panose="020B0604020202020204" pitchFamily="34" charset="0"/>
                <a:cs typeface="Arial" panose="020B0604020202020204" pitchFamily="34" charset="0"/>
              </a:rPr>
              <a:t>“placing on the stage”</a:t>
            </a:r>
            <a:r>
              <a:rPr lang="en-US" dirty="0">
                <a:latin typeface="Arial" panose="020B0604020202020204" pitchFamily="34" charset="0"/>
                <a:cs typeface="Arial" panose="020B0604020202020204" pitchFamily="34" charset="0"/>
              </a:rPr>
              <a:t>.  The etymology of the word can be traced to theatre as the word was used to denote stage setting during a play. In cinema, mise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scene means, “put on the scene”. In other words, it is the arrangement of a movie frame, which results in the creation of meaningful images. </a:t>
            </a:r>
          </a:p>
          <a:p>
            <a:pPr>
              <a:lnSpc>
                <a:spcPct val="220000"/>
              </a:lnSpc>
            </a:pPr>
            <a:r>
              <a:rPr lang="en-US" dirty="0">
                <a:latin typeface="Arial" panose="020B0604020202020204" pitchFamily="34" charset="0"/>
                <a:cs typeface="Arial" panose="020B0604020202020204" pitchFamily="34" charset="0"/>
              </a:rPr>
              <a:t>The term denotes all that appears before the camera.</a:t>
            </a:r>
          </a:p>
          <a:p>
            <a:pPr>
              <a:lnSpc>
                <a:spcPct val="220000"/>
              </a:lnSpc>
            </a:pPr>
            <a:r>
              <a:rPr lang="en-US" dirty="0">
                <a:latin typeface="Arial" panose="020B0604020202020204" pitchFamily="34" charset="0"/>
                <a:cs typeface="Arial" panose="020B0604020202020204" pitchFamily="34" charset="0"/>
              </a:rPr>
              <a:t>Associated with the French New Wave movement.</a:t>
            </a:r>
          </a:p>
          <a:p>
            <a:pPr>
              <a:lnSpc>
                <a:spcPct val="220000"/>
              </a:lnSpc>
            </a:pPr>
            <a:r>
              <a:rPr lang="en-US" dirty="0">
                <a:latin typeface="Arial" panose="020B0604020202020204" pitchFamily="34" charset="0"/>
                <a:cs typeface="Arial" panose="020B0604020202020204" pitchFamily="34" charset="0"/>
              </a:rPr>
              <a:t>Mise </a:t>
            </a:r>
            <a:r>
              <a:rPr lang="en-US" dirty="0" err="1">
                <a:latin typeface="Arial" panose="020B0604020202020204" pitchFamily="34" charset="0"/>
                <a:cs typeface="Arial" panose="020B0604020202020204" pitchFamily="34" charset="0"/>
              </a:rPr>
              <a:t>en</a:t>
            </a:r>
            <a:r>
              <a:rPr lang="en-US" dirty="0">
                <a:latin typeface="Arial" panose="020B0604020202020204" pitchFamily="34" charset="0"/>
                <a:cs typeface="Arial" panose="020B0604020202020204" pitchFamily="34" charset="0"/>
              </a:rPr>
              <a:t> scene is a combination of a number of components</a:t>
            </a:r>
          </a:p>
          <a:p>
            <a:pPr marL="0" indent="0">
              <a:lnSpc>
                <a:spcPct val="220000"/>
              </a:lnSpc>
              <a:buNone/>
            </a:pPr>
            <a:r>
              <a:rPr lang="en-US" dirty="0">
                <a:latin typeface="Arial" panose="020B0604020202020204" pitchFamily="34" charset="0"/>
                <a:cs typeface="Arial" panose="020B0604020202020204" pitchFamily="34" charset="0"/>
              </a:rPr>
              <a:t>     including setting, properties, costume, lighting and acting</a:t>
            </a:r>
          </a:p>
          <a:p>
            <a:pPr>
              <a:lnSpc>
                <a:spcPct val="220000"/>
              </a:lnSpc>
            </a:pPr>
            <a:endParaRPr lang="en-US" dirty="0">
              <a:latin typeface="Times New Roman" panose="02020603050405020304" pitchFamily="18" charset="0"/>
              <a:cs typeface="Times New Roman" panose="02020603050405020304" pitchFamily="18" charset="0"/>
            </a:endParaRPr>
          </a:p>
          <a:p>
            <a:pPr marL="0" indent="0">
              <a:lnSpc>
                <a:spcPct val="220000"/>
              </a:lnSpc>
              <a:buNone/>
            </a:pPr>
            <a:endParaRPr lang="en-US" sz="1400" dirty="0">
              <a:latin typeface="Times New Roman" panose="02020603050405020304" pitchFamily="18" charset="0"/>
              <a:cs typeface="Times New Roman" panose="02020603050405020304" pitchFamily="18" charset="0"/>
            </a:endParaRPr>
          </a:p>
          <a:p>
            <a:pPr marL="0" indent="0">
              <a:lnSpc>
                <a:spcPct val="220000"/>
              </a:lnSpc>
              <a:buNone/>
            </a:pPr>
            <a:endParaRPr lang="en-US" sz="1400" dirty="0">
              <a:latin typeface="Times New Roman" panose="02020603050405020304" pitchFamily="18" charset="0"/>
              <a:cs typeface="Times New Roman" panose="02020603050405020304" pitchFamily="18" charset="0"/>
            </a:endParaRPr>
          </a:p>
          <a:p>
            <a:pPr>
              <a:lnSpc>
                <a:spcPct val="220000"/>
              </a:lnSpc>
            </a:pPr>
            <a:endParaRPr lang="en-US" sz="1400" dirty="0">
              <a:latin typeface="Times New Roman" panose="02020603050405020304" pitchFamily="18" charset="0"/>
              <a:cs typeface="Times New Roman" panose="02020603050405020304" pitchFamily="18" charset="0"/>
            </a:endParaRPr>
          </a:p>
          <a:p>
            <a:pPr>
              <a:lnSpc>
                <a:spcPct val="220000"/>
              </a:lnSpc>
            </a:pPr>
            <a:r>
              <a:rPr lang="en-US" sz="1400" dirty="0">
                <a:latin typeface="Times New Roman" panose="02020603050405020304" pitchFamily="18" charset="0"/>
                <a:cs typeface="Times New Roman" panose="02020603050405020304" pitchFamily="18" charset="0"/>
              </a:rPr>
              <a:t>                          </a:t>
            </a:r>
            <a:endParaRPr lang="en-IN" sz="14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73E6EEE7-477A-1461-596B-A8BAF8B20AB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35907" y="2623900"/>
            <a:ext cx="4890246" cy="3230053"/>
          </a:xfrm>
          <a:prstGeom prst="rect">
            <a:avLst/>
          </a:prstGeom>
        </p:spPr>
      </p:pic>
    </p:spTree>
    <p:extLst>
      <p:ext uri="{BB962C8B-B14F-4D97-AF65-F5344CB8AC3E}">
        <p14:creationId xmlns:p14="http://schemas.microsoft.com/office/powerpoint/2010/main" val="2811280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95C03-7676-1A39-9F00-CEC5FE33FA08}"/>
              </a:ext>
            </a:extLst>
          </p:cNvPr>
          <p:cNvSpPr>
            <a:spLocks noGrp="1"/>
          </p:cNvSpPr>
          <p:nvPr>
            <p:ph type="title"/>
          </p:nvPr>
        </p:nvSpPr>
        <p:spPr>
          <a:xfrm>
            <a:off x="2317377" y="412376"/>
            <a:ext cx="10131425" cy="1456267"/>
          </a:xfrm>
        </p:spPr>
        <p:txBody>
          <a:bodyPr/>
          <a:lstStyle/>
          <a:p>
            <a:r>
              <a:rPr lang="en-US" b="1" dirty="0"/>
              <a:t>Components of Mise </a:t>
            </a:r>
            <a:r>
              <a:rPr lang="en-US" b="1" dirty="0" err="1"/>
              <a:t>en</a:t>
            </a:r>
            <a:r>
              <a:rPr lang="en-US" b="1" dirty="0"/>
              <a:t> scene</a:t>
            </a:r>
            <a:endParaRPr lang="en-IN" b="1" dirty="0"/>
          </a:p>
        </p:txBody>
      </p:sp>
      <p:sp>
        <p:nvSpPr>
          <p:cNvPr id="3" name="Content Placeholder 2">
            <a:extLst>
              <a:ext uri="{FF2B5EF4-FFF2-40B4-BE49-F238E27FC236}">
                <a16:creationId xmlns:a16="http://schemas.microsoft.com/office/drawing/2014/main" id="{863C7CE9-295D-3077-C433-4CD5105FFEF0}"/>
              </a:ext>
            </a:extLst>
          </p:cNvPr>
          <p:cNvSpPr>
            <a:spLocks noGrp="1"/>
          </p:cNvSpPr>
          <p:nvPr>
            <p:ph idx="1"/>
          </p:nvPr>
        </p:nvSpPr>
        <p:spPr>
          <a:xfrm>
            <a:off x="685801" y="2142067"/>
            <a:ext cx="10131425" cy="4375274"/>
          </a:xfrm>
        </p:spPr>
        <p:txBody>
          <a:bodyPr>
            <a:normAutofit/>
          </a:bodyPr>
          <a:lstStyle/>
          <a:p>
            <a:pPr>
              <a:lnSpc>
                <a:spcPct val="150000"/>
              </a:lnSpc>
            </a:pPr>
            <a:r>
              <a:rPr lang="en-US" sz="1900" b="1" i="1" dirty="0">
                <a:solidFill>
                  <a:srgbClr val="FFC000"/>
                </a:solidFill>
              </a:rPr>
              <a:t>Setting</a:t>
            </a:r>
            <a:r>
              <a:rPr lang="en-US" sz="1900" b="1" i="1" dirty="0"/>
              <a:t>:</a:t>
            </a:r>
            <a:r>
              <a:rPr lang="en-US" sz="1900" dirty="0"/>
              <a:t> Setting is the most vital part in mise </a:t>
            </a:r>
            <a:r>
              <a:rPr lang="en-US" sz="1900" dirty="0" err="1"/>
              <a:t>en</a:t>
            </a:r>
            <a:r>
              <a:rPr lang="en-US" sz="1900" dirty="0"/>
              <a:t> scene. Theme of the scene and the mood to be conveyed to the audience are decided during the actualization of setting. </a:t>
            </a:r>
          </a:p>
          <a:p>
            <a:pPr>
              <a:lnSpc>
                <a:spcPct val="150000"/>
              </a:lnSpc>
            </a:pPr>
            <a:r>
              <a:rPr lang="en-US" sz="1900" dirty="0"/>
              <a:t>Setting helps in understanding the period of the film.</a:t>
            </a:r>
          </a:p>
          <a:p>
            <a:pPr>
              <a:lnSpc>
                <a:spcPct val="150000"/>
              </a:lnSpc>
            </a:pPr>
            <a:r>
              <a:rPr lang="en-US" sz="1900" dirty="0"/>
              <a:t>Builds a connection between the characters and the locale.</a:t>
            </a:r>
          </a:p>
          <a:p>
            <a:pPr>
              <a:lnSpc>
                <a:spcPct val="150000"/>
              </a:lnSpc>
            </a:pPr>
            <a:r>
              <a:rPr lang="en-US" sz="1900" i="1" dirty="0">
                <a:solidFill>
                  <a:srgbClr val="FFC000"/>
                </a:solidFill>
              </a:rPr>
              <a:t>Properties: </a:t>
            </a:r>
            <a:r>
              <a:rPr lang="en-US" sz="1900" dirty="0"/>
              <a:t>Props help in enhancing the impact of a particular scene. </a:t>
            </a:r>
          </a:p>
          <a:p>
            <a:pPr>
              <a:lnSpc>
                <a:spcPct val="150000"/>
              </a:lnSpc>
            </a:pPr>
            <a:r>
              <a:rPr lang="en-US" sz="1900" dirty="0"/>
              <a:t>Objects that are apt for a scene are placed in the frame.</a:t>
            </a:r>
          </a:p>
          <a:p>
            <a:pPr>
              <a:lnSpc>
                <a:spcPct val="150000"/>
              </a:lnSpc>
            </a:pPr>
            <a:r>
              <a:rPr lang="en-US" sz="1900" dirty="0"/>
              <a:t>It also helps the characters to convey their emotions properly, which could make a scene more communicative with the audience.</a:t>
            </a:r>
          </a:p>
          <a:p>
            <a:endParaRPr lang="en-IN" sz="1600" dirty="0"/>
          </a:p>
        </p:txBody>
      </p:sp>
    </p:spTree>
    <p:extLst>
      <p:ext uri="{BB962C8B-B14F-4D97-AF65-F5344CB8AC3E}">
        <p14:creationId xmlns:p14="http://schemas.microsoft.com/office/powerpoint/2010/main" val="2273641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B5949A9-7AE8-05E7-BECD-E259FEA2A458}"/>
              </a:ext>
            </a:extLst>
          </p:cNvPr>
          <p:cNvSpPr>
            <a:spLocks noGrp="1"/>
          </p:cNvSpPr>
          <p:nvPr>
            <p:ph idx="1"/>
          </p:nvPr>
        </p:nvSpPr>
        <p:spPr>
          <a:xfrm>
            <a:off x="685800" y="484095"/>
            <a:ext cx="10131425" cy="6373906"/>
          </a:xfrm>
        </p:spPr>
        <p:txBody>
          <a:bodyPr>
            <a:normAutofit fontScale="47500" lnSpcReduction="20000"/>
          </a:bodyPr>
          <a:lstStyle/>
          <a:p>
            <a:pPr>
              <a:lnSpc>
                <a:spcPct val="160000"/>
              </a:lnSpc>
            </a:pPr>
            <a:r>
              <a:rPr lang="en-US" sz="3800" i="1" dirty="0">
                <a:solidFill>
                  <a:srgbClr val="FFFF00"/>
                </a:solidFill>
                <a:cs typeface="Times New Roman" panose="02020603050405020304" pitchFamily="18" charset="0"/>
              </a:rPr>
              <a:t>Costume</a:t>
            </a:r>
            <a:r>
              <a:rPr lang="en-US" sz="3800" dirty="0">
                <a:solidFill>
                  <a:srgbClr val="FFFF00"/>
                </a:solidFill>
                <a:cs typeface="Times New Roman" panose="02020603050405020304" pitchFamily="18" charset="0"/>
              </a:rPr>
              <a:t>: </a:t>
            </a:r>
            <a:r>
              <a:rPr lang="en-US" sz="3800" dirty="0">
                <a:cs typeface="Times New Roman" panose="02020603050405020304" pitchFamily="18" charset="0"/>
              </a:rPr>
              <a:t>Costume helps to set the mood of a character and gives hints about his/her situation and status as well. The period of the movie can be understood with the use of proper costumes. It can also effectively indicate the cultural specialties of certain characters. </a:t>
            </a:r>
            <a:r>
              <a:rPr lang="en-US" sz="3800" i="1" dirty="0">
                <a:solidFill>
                  <a:srgbClr val="FFFF00"/>
                </a:solidFill>
                <a:cs typeface="Times New Roman" panose="02020603050405020304" pitchFamily="18" charset="0"/>
              </a:rPr>
              <a:t>Lighting</a:t>
            </a:r>
            <a:r>
              <a:rPr lang="en-US" sz="3800" i="1" dirty="0">
                <a:cs typeface="Times New Roman" panose="02020603050405020304" pitchFamily="18" charset="0"/>
              </a:rPr>
              <a:t>:</a:t>
            </a:r>
            <a:r>
              <a:rPr lang="en-US" sz="3800" dirty="0">
                <a:cs typeface="Times New Roman" panose="02020603050405020304" pitchFamily="18" charset="0"/>
              </a:rPr>
              <a:t> Proper lighting is necessary to get the mood of the scene across to the audience. Bright or dull lighting can add </a:t>
            </a:r>
            <a:r>
              <a:rPr lang="en-US" sz="3800" dirty="0" err="1">
                <a:cs typeface="Times New Roman" panose="02020603050405020304" pitchFamily="18" charset="0"/>
              </a:rPr>
              <a:t>flavour</a:t>
            </a:r>
            <a:r>
              <a:rPr lang="en-US" sz="3800" dirty="0">
                <a:cs typeface="Times New Roman" panose="02020603050405020304" pitchFamily="18" charset="0"/>
              </a:rPr>
              <a:t> to the frames. Even the characters emotions can be reflected by the use of light.</a:t>
            </a:r>
          </a:p>
          <a:p>
            <a:pPr>
              <a:lnSpc>
                <a:spcPct val="160000"/>
              </a:lnSpc>
            </a:pPr>
            <a:r>
              <a:rPr lang="en-US" sz="3800" i="1" dirty="0">
                <a:solidFill>
                  <a:srgbClr val="FFFF00"/>
                </a:solidFill>
                <a:cs typeface="Times New Roman" panose="02020603050405020304" pitchFamily="18" charset="0"/>
              </a:rPr>
              <a:t>Acting: </a:t>
            </a:r>
            <a:r>
              <a:rPr lang="en-US" sz="3800" i="1" dirty="0">
                <a:cs typeface="Times New Roman" panose="02020603050405020304" pitchFamily="18" charset="0"/>
              </a:rPr>
              <a:t> </a:t>
            </a:r>
            <a:r>
              <a:rPr lang="en-US" sz="3800" dirty="0">
                <a:cs typeface="Times New Roman" panose="02020603050405020304" pitchFamily="18" charset="0"/>
              </a:rPr>
              <a:t>Actors performance holds key to the effectiveness of a scene. Mise </a:t>
            </a:r>
            <a:r>
              <a:rPr lang="en-US" sz="3800" dirty="0" err="1">
                <a:cs typeface="Times New Roman" panose="02020603050405020304" pitchFamily="18" charset="0"/>
              </a:rPr>
              <a:t>en</a:t>
            </a:r>
            <a:r>
              <a:rPr lang="en-US" sz="3800" dirty="0">
                <a:cs typeface="Times New Roman" panose="02020603050405020304" pitchFamily="18" charset="0"/>
              </a:rPr>
              <a:t> scene’s impact is decided by the expressions of the character. It makes the scene impactful.</a:t>
            </a:r>
          </a:p>
          <a:p>
            <a:pPr>
              <a:lnSpc>
                <a:spcPct val="160000"/>
              </a:lnSpc>
            </a:pPr>
            <a:r>
              <a:rPr lang="en-US" sz="3800" dirty="0">
                <a:cs typeface="Times New Roman" panose="02020603050405020304" pitchFamily="18" charset="0"/>
              </a:rPr>
              <a:t>Other essential factors in designing a character such as makeup  and hairstyle can also be included as part of mise </a:t>
            </a:r>
            <a:r>
              <a:rPr lang="en-US" sz="3800" dirty="0" err="1">
                <a:cs typeface="Times New Roman" panose="02020603050405020304" pitchFamily="18" charset="0"/>
              </a:rPr>
              <a:t>en</a:t>
            </a:r>
            <a:r>
              <a:rPr lang="en-US" sz="3800" dirty="0">
                <a:cs typeface="Times New Roman" panose="02020603050405020304" pitchFamily="18" charset="0"/>
              </a:rPr>
              <a:t> scene.</a:t>
            </a:r>
          </a:p>
          <a:p>
            <a:pPr>
              <a:lnSpc>
                <a:spcPct val="160000"/>
              </a:lnSpc>
            </a:pPr>
            <a:r>
              <a:rPr lang="en-US" sz="3800" dirty="0">
                <a:cs typeface="Times New Roman" panose="02020603050405020304" pitchFamily="18" charset="0"/>
              </a:rPr>
              <a:t>The German Expressionist movie </a:t>
            </a:r>
            <a:r>
              <a:rPr lang="en-US" sz="3800" i="1" dirty="0">
                <a:cs typeface="Times New Roman" panose="02020603050405020304" pitchFamily="18" charset="0"/>
              </a:rPr>
              <a:t>The Cabinet of Dr. Caligari </a:t>
            </a:r>
            <a:r>
              <a:rPr lang="en-US" sz="3800" dirty="0">
                <a:cs typeface="Times New Roman" panose="02020603050405020304" pitchFamily="18" charset="0"/>
              </a:rPr>
              <a:t>directed by Robert </a:t>
            </a:r>
            <a:r>
              <a:rPr lang="en-US" sz="3800" dirty="0" err="1">
                <a:cs typeface="Times New Roman" panose="02020603050405020304" pitchFamily="18" charset="0"/>
              </a:rPr>
              <a:t>Wiene</a:t>
            </a:r>
            <a:r>
              <a:rPr lang="en-US" sz="3800" dirty="0">
                <a:cs typeface="Times New Roman" panose="02020603050405020304" pitchFamily="18" charset="0"/>
              </a:rPr>
              <a:t> is renowned for the creative application of mise </a:t>
            </a:r>
            <a:r>
              <a:rPr lang="en-US" sz="3800" dirty="0" err="1">
                <a:cs typeface="Times New Roman" panose="02020603050405020304" pitchFamily="18" charset="0"/>
              </a:rPr>
              <a:t>en</a:t>
            </a:r>
            <a:r>
              <a:rPr lang="en-US" sz="3800" dirty="0">
                <a:cs typeface="Times New Roman" panose="02020603050405020304" pitchFamily="18" charset="0"/>
              </a:rPr>
              <a:t> scene. </a:t>
            </a:r>
            <a:r>
              <a:rPr lang="en-US" sz="3800" i="1" dirty="0">
                <a:cs typeface="Times New Roman" panose="02020603050405020304" pitchFamily="18" charset="0"/>
              </a:rPr>
              <a:t>Citizen Kane </a:t>
            </a:r>
            <a:r>
              <a:rPr lang="en-US" sz="3800" dirty="0">
                <a:cs typeface="Times New Roman" panose="02020603050405020304" pitchFamily="18" charset="0"/>
              </a:rPr>
              <a:t>directed by Orson Wells is also noted for the effective use of the technique.</a:t>
            </a:r>
          </a:p>
          <a:p>
            <a:endParaRPr lang="en-IN" dirty="0"/>
          </a:p>
        </p:txBody>
      </p:sp>
    </p:spTree>
    <p:extLst>
      <p:ext uri="{BB962C8B-B14F-4D97-AF65-F5344CB8AC3E}">
        <p14:creationId xmlns:p14="http://schemas.microsoft.com/office/powerpoint/2010/main" val="249217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A2B36-D535-7BBE-BC7E-9F768E3A9FF3}"/>
              </a:ext>
            </a:extLst>
          </p:cNvPr>
          <p:cNvSpPr>
            <a:spLocks noGrp="1"/>
          </p:cNvSpPr>
          <p:nvPr>
            <p:ph type="title"/>
          </p:nvPr>
        </p:nvSpPr>
        <p:spPr>
          <a:xfrm>
            <a:off x="685801" y="251012"/>
            <a:ext cx="10131425" cy="1111623"/>
          </a:xfrm>
        </p:spPr>
        <p:txBody>
          <a:bodyPr/>
          <a:lstStyle/>
          <a:p>
            <a:r>
              <a:rPr lang="en-US" dirty="0"/>
              <a:t>Types of shots in film</a:t>
            </a:r>
            <a:endParaRPr lang="en-IN" dirty="0"/>
          </a:p>
        </p:txBody>
      </p:sp>
      <p:sp>
        <p:nvSpPr>
          <p:cNvPr id="3" name="Content Placeholder 2">
            <a:extLst>
              <a:ext uri="{FF2B5EF4-FFF2-40B4-BE49-F238E27FC236}">
                <a16:creationId xmlns:a16="http://schemas.microsoft.com/office/drawing/2014/main" id="{9AC80842-2E52-EA17-147D-15F81160FA8A}"/>
              </a:ext>
            </a:extLst>
          </p:cNvPr>
          <p:cNvSpPr>
            <a:spLocks noGrp="1"/>
          </p:cNvSpPr>
          <p:nvPr>
            <p:ph idx="1"/>
          </p:nvPr>
        </p:nvSpPr>
        <p:spPr>
          <a:xfrm>
            <a:off x="685801" y="1120091"/>
            <a:ext cx="10131425" cy="3649133"/>
          </a:xfrm>
        </p:spPr>
        <p:txBody>
          <a:bodyPr>
            <a:normAutofit/>
          </a:bodyPr>
          <a:lstStyle/>
          <a:p>
            <a:pPr marL="342900" indent="-342900">
              <a:buFont typeface="+mj-lt"/>
              <a:buAutoNum type="arabicPeriod"/>
            </a:pPr>
            <a:r>
              <a:rPr lang="en-US" b="1" i="1" dirty="0">
                <a:solidFill>
                  <a:srgbClr val="FFC000"/>
                </a:solidFill>
              </a:rPr>
              <a:t>Long Shot</a:t>
            </a:r>
            <a:r>
              <a:rPr lang="en-US" b="1" i="1" dirty="0"/>
              <a:t>:     </a:t>
            </a:r>
            <a:r>
              <a:rPr lang="en-US" b="1" i="1" u="sng" dirty="0"/>
              <a:t> </a:t>
            </a:r>
            <a:r>
              <a:rPr lang="en-US" b="1" dirty="0"/>
              <a:t>Long Shot, is also known as wide shot, is used in films as an establishing shot. Both the                                       </a:t>
            </a:r>
          </a:p>
          <a:p>
            <a:pPr marL="0" indent="0">
              <a:buNone/>
            </a:pPr>
            <a:r>
              <a:rPr lang="en-US" b="1" dirty="0"/>
              <a:t>                                object  and its surroundings are given equal importance in a long shot. Multiple  </a:t>
            </a:r>
          </a:p>
          <a:p>
            <a:pPr marL="0" indent="0">
              <a:buNone/>
            </a:pPr>
            <a:r>
              <a:rPr lang="en-US" b="1" dirty="0"/>
              <a:t>                                characters could appear in long shots, which could give a clear idea about the milieu to </a:t>
            </a:r>
          </a:p>
          <a:p>
            <a:pPr marL="0" indent="0">
              <a:buNone/>
            </a:pPr>
            <a:r>
              <a:rPr lang="en-US" b="1" dirty="0"/>
              <a:t>                                the audience. Audience might feel isolated from the location of the narrative as a clear</a:t>
            </a:r>
          </a:p>
          <a:p>
            <a:pPr marL="0" indent="0">
              <a:buNone/>
            </a:pPr>
            <a:r>
              <a:rPr lang="en-US" b="1" dirty="0"/>
              <a:t>                                distance is built between the action and the spectators.</a:t>
            </a:r>
          </a:p>
          <a:p>
            <a:pPr marL="0" indent="0">
              <a:buNone/>
            </a:pPr>
            <a:r>
              <a:rPr lang="en-US" b="1" i="1" u="sng" dirty="0">
                <a:solidFill>
                  <a:srgbClr val="FFC000"/>
                </a:solidFill>
              </a:rPr>
              <a:t>  </a:t>
            </a:r>
            <a:r>
              <a:rPr lang="en-US" b="1" i="1" dirty="0">
                <a:solidFill>
                  <a:srgbClr val="FFC000"/>
                </a:solidFill>
              </a:rPr>
              <a:t>Extreme long shot</a:t>
            </a:r>
            <a:r>
              <a:rPr lang="en-US" b="1" dirty="0"/>
              <a:t>: Variant of the long shot, the camera is placed far away from the location and people </a:t>
            </a:r>
          </a:p>
          <a:p>
            <a:pPr marL="0" indent="0">
              <a:buNone/>
            </a:pPr>
            <a:r>
              <a:rPr lang="en-US" b="1" dirty="0"/>
              <a:t>                                     in the scene will not be recognizable to the viewers. Rather than the people, context </a:t>
            </a:r>
          </a:p>
          <a:p>
            <a:pPr marL="0" indent="0">
              <a:buNone/>
            </a:pPr>
            <a:r>
              <a:rPr lang="en-US" b="1" dirty="0"/>
              <a:t>                                     of the scene is given importance here</a:t>
            </a:r>
            <a:r>
              <a:rPr lang="en-US" b="1" dirty="0">
                <a:solidFill>
                  <a:srgbClr val="FFC000"/>
                </a:solidFill>
              </a:rPr>
              <a:t>.   </a:t>
            </a:r>
          </a:p>
          <a:p>
            <a:pPr marL="0" indent="0">
              <a:buNone/>
            </a:pPr>
            <a:r>
              <a:rPr lang="en-IN" b="1" dirty="0">
                <a:solidFill>
                  <a:srgbClr val="FFC000"/>
                </a:solidFill>
              </a:rPr>
              <a:t>       </a:t>
            </a:r>
          </a:p>
        </p:txBody>
      </p:sp>
      <p:pic>
        <p:nvPicPr>
          <p:cNvPr id="5" name="Picture 4">
            <a:extLst>
              <a:ext uri="{FF2B5EF4-FFF2-40B4-BE49-F238E27FC236}">
                <a16:creationId xmlns:a16="http://schemas.microsoft.com/office/drawing/2014/main" id="{CE855691-7AA2-F2B0-7D52-BCF690D1B1B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2931459" y="4392706"/>
            <a:ext cx="5907741" cy="2384613"/>
          </a:xfrm>
          <a:prstGeom prst="rect">
            <a:avLst/>
          </a:prstGeom>
        </p:spPr>
      </p:pic>
    </p:spTree>
    <p:extLst>
      <p:ext uri="{BB962C8B-B14F-4D97-AF65-F5344CB8AC3E}">
        <p14:creationId xmlns:p14="http://schemas.microsoft.com/office/powerpoint/2010/main" val="50328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68C02C-AD8B-479C-77C9-9E739C862B0C}"/>
              </a:ext>
            </a:extLst>
          </p:cNvPr>
          <p:cNvSpPr>
            <a:spLocks noGrp="1"/>
          </p:cNvSpPr>
          <p:nvPr>
            <p:ph type="title"/>
          </p:nvPr>
        </p:nvSpPr>
        <p:spPr>
          <a:xfrm>
            <a:off x="685801" y="609600"/>
            <a:ext cx="10131425" cy="48799"/>
          </a:xfrm>
        </p:spPr>
        <p:txBody>
          <a:bodyPr>
            <a:normAutofit fontScale="90000"/>
          </a:bodyPr>
          <a:lstStyle/>
          <a:p>
            <a:endParaRPr lang="en-IN" dirty="0"/>
          </a:p>
        </p:txBody>
      </p:sp>
      <p:sp>
        <p:nvSpPr>
          <p:cNvPr id="3" name="Content Placeholder 2">
            <a:extLst>
              <a:ext uri="{FF2B5EF4-FFF2-40B4-BE49-F238E27FC236}">
                <a16:creationId xmlns:a16="http://schemas.microsoft.com/office/drawing/2014/main" id="{B7D45491-27CF-EEAD-820F-4BF1F50CF45B}"/>
              </a:ext>
            </a:extLst>
          </p:cNvPr>
          <p:cNvSpPr>
            <a:spLocks noGrp="1"/>
          </p:cNvSpPr>
          <p:nvPr>
            <p:ph idx="1"/>
          </p:nvPr>
        </p:nvSpPr>
        <p:spPr>
          <a:xfrm>
            <a:off x="605119" y="1344208"/>
            <a:ext cx="10131425" cy="3649133"/>
          </a:xfrm>
        </p:spPr>
        <p:txBody>
          <a:bodyPr>
            <a:normAutofit fontScale="92500" lnSpcReduction="10000"/>
          </a:bodyPr>
          <a:lstStyle/>
          <a:p>
            <a:pPr marL="0" indent="0">
              <a:buNone/>
            </a:pPr>
            <a:r>
              <a:rPr lang="en-US" dirty="0">
                <a:solidFill>
                  <a:srgbClr val="FFFF00"/>
                </a:solidFill>
              </a:rPr>
              <a:t>2</a:t>
            </a:r>
            <a:r>
              <a:rPr lang="en-US" sz="1700" i="1" dirty="0">
                <a:solidFill>
                  <a:srgbClr val="FFFF00"/>
                </a:solidFill>
              </a:rPr>
              <a:t>. Medium Shot </a:t>
            </a:r>
            <a:r>
              <a:rPr lang="en-US" dirty="0"/>
              <a:t>:      </a:t>
            </a:r>
            <a:r>
              <a:rPr lang="en-US" sz="1900" dirty="0"/>
              <a:t>Also known as mid –shot or waist shot, medium shot captures the object from a medium </a:t>
            </a:r>
          </a:p>
          <a:p>
            <a:pPr marL="0" indent="0">
              <a:buNone/>
            </a:pPr>
            <a:r>
              <a:rPr lang="en-US" sz="1900" dirty="0"/>
              <a:t>                                distance. A person’s head to waist is shot using this technique. Background is visible </a:t>
            </a:r>
          </a:p>
          <a:p>
            <a:pPr marL="0" indent="0">
              <a:buNone/>
            </a:pPr>
            <a:r>
              <a:rPr lang="en-US" sz="1900" dirty="0"/>
              <a:t>                                 partially so that hints can be provided about the place of action. More than one person</a:t>
            </a:r>
          </a:p>
          <a:p>
            <a:pPr marL="0" indent="0">
              <a:buNone/>
            </a:pPr>
            <a:r>
              <a:rPr lang="en-US" sz="1900" dirty="0"/>
              <a:t>                                 can be included in such a shot and rather than focusing on the facial expression,</a:t>
            </a:r>
          </a:p>
          <a:p>
            <a:pPr marL="0" indent="0">
              <a:buNone/>
            </a:pPr>
            <a:r>
              <a:rPr lang="en-US" sz="1900" dirty="0"/>
              <a:t>                                 movement of bodies is given due significance. Also used to focus on a characters body </a:t>
            </a:r>
          </a:p>
          <a:p>
            <a:pPr marL="0" indent="0">
              <a:buNone/>
            </a:pPr>
            <a:r>
              <a:rPr lang="en-US" sz="1900" dirty="0"/>
              <a:t>                                 language and costumes.</a:t>
            </a:r>
          </a:p>
          <a:p>
            <a:pPr marL="0" indent="0">
              <a:buNone/>
            </a:pPr>
            <a:r>
              <a:rPr lang="en-US" dirty="0">
                <a:solidFill>
                  <a:schemeClr val="accent5"/>
                </a:solidFill>
              </a:rPr>
              <a:t>                                           </a:t>
            </a:r>
          </a:p>
          <a:p>
            <a:pPr marL="0" indent="0">
              <a:buNone/>
            </a:pPr>
            <a:r>
              <a:rPr lang="en-US" dirty="0">
                <a:solidFill>
                  <a:schemeClr val="accent5"/>
                </a:solidFill>
              </a:rPr>
              <a:t>                                                                      </a:t>
            </a:r>
          </a:p>
          <a:p>
            <a:pPr marL="0" indent="0">
              <a:buNone/>
            </a:pPr>
            <a:r>
              <a:rPr lang="en-US" dirty="0">
                <a:solidFill>
                  <a:schemeClr val="accent5"/>
                </a:solidFill>
              </a:rPr>
              <a:t>                                                                      </a:t>
            </a:r>
          </a:p>
          <a:p>
            <a:pPr marL="0" indent="0">
              <a:buNone/>
            </a:pPr>
            <a:r>
              <a:rPr lang="en-US" dirty="0">
                <a:solidFill>
                  <a:schemeClr val="accent5"/>
                </a:solidFill>
              </a:rPr>
              <a:t>                                                      </a:t>
            </a:r>
            <a:endParaRPr lang="en-IN" dirty="0">
              <a:solidFill>
                <a:schemeClr val="accent5"/>
              </a:solidFill>
            </a:endParaRPr>
          </a:p>
        </p:txBody>
      </p:sp>
      <p:pic>
        <p:nvPicPr>
          <p:cNvPr id="5" name="Picture 4">
            <a:extLst>
              <a:ext uri="{FF2B5EF4-FFF2-40B4-BE49-F238E27FC236}">
                <a16:creationId xmlns:a16="http://schemas.microsoft.com/office/drawing/2014/main" id="{19C7A737-179D-4B36-9962-E5BB4924DE8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923366" y="3738282"/>
            <a:ext cx="3657600" cy="2796989"/>
          </a:xfrm>
          <a:prstGeom prst="rect">
            <a:avLst/>
          </a:prstGeom>
        </p:spPr>
      </p:pic>
      <p:sp>
        <p:nvSpPr>
          <p:cNvPr id="6" name="TextBox 5">
            <a:extLst>
              <a:ext uri="{FF2B5EF4-FFF2-40B4-BE49-F238E27FC236}">
                <a16:creationId xmlns:a16="http://schemas.microsoft.com/office/drawing/2014/main" id="{0BA94A0F-8D27-B8C9-9B6C-D65C40342039}"/>
              </a:ext>
            </a:extLst>
          </p:cNvPr>
          <p:cNvSpPr txBox="1"/>
          <p:nvPr/>
        </p:nvSpPr>
        <p:spPr>
          <a:xfrm>
            <a:off x="923366" y="4076700"/>
            <a:ext cx="3657600" cy="230832"/>
          </a:xfrm>
          <a:prstGeom prst="rect">
            <a:avLst/>
          </a:prstGeom>
          <a:noFill/>
        </p:spPr>
        <p:txBody>
          <a:bodyPr wrap="square" rtlCol="0">
            <a:spAutoFit/>
          </a:bodyPr>
          <a:lstStyle/>
          <a:p>
            <a:r>
              <a:rPr lang="en-IN" sz="900">
                <a:hlinkClick r:id="rId3" tooltip="http://24hinh.vn/threads/nen-su-dung-goc-quay-thap-khi-nao-va-nhu-the-nao.2314/"/>
              </a:rPr>
              <a:t>This Photo</a:t>
            </a:r>
            <a:r>
              <a:rPr lang="en-IN" sz="900"/>
              <a:t> by Unknown Author is licensed under </a:t>
            </a:r>
            <a:r>
              <a:rPr lang="en-IN" sz="900">
                <a:hlinkClick r:id="rId4" tooltip="https://creativecommons.org/licenses/by-nc-nd/3.0/"/>
              </a:rPr>
              <a:t>CC BY-NC-ND</a:t>
            </a:r>
            <a:endParaRPr lang="en-IN" sz="900"/>
          </a:p>
        </p:txBody>
      </p:sp>
      <p:pic>
        <p:nvPicPr>
          <p:cNvPr id="8" name="Picture 7">
            <a:extLst>
              <a:ext uri="{FF2B5EF4-FFF2-40B4-BE49-F238E27FC236}">
                <a16:creationId xmlns:a16="http://schemas.microsoft.com/office/drawing/2014/main" id="{E3CF73C7-BED9-94E0-072A-2660D115FF92}"/>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805082" y="3738283"/>
            <a:ext cx="4840942" cy="2776422"/>
          </a:xfrm>
          <a:prstGeom prst="rect">
            <a:avLst/>
          </a:prstGeom>
        </p:spPr>
      </p:pic>
      <p:sp>
        <p:nvSpPr>
          <p:cNvPr id="9" name="TextBox 8">
            <a:extLst>
              <a:ext uri="{FF2B5EF4-FFF2-40B4-BE49-F238E27FC236}">
                <a16:creationId xmlns:a16="http://schemas.microsoft.com/office/drawing/2014/main" id="{8F4E2FA6-D266-5F0C-47B3-B86DBD759EBD}"/>
              </a:ext>
            </a:extLst>
          </p:cNvPr>
          <p:cNvSpPr txBox="1"/>
          <p:nvPr/>
        </p:nvSpPr>
        <p:spPr>
          <a:xfrm>
            <a:off x="4805082" y="6858000"/>
            <a:ext cx="4840942" cy="230832"/>
          </a:xfrm>
          <a:prstGeom prst="rect">
            <a:avLst/>
          </a:prstGeom>
          <a:noFill/>
        </p:spPr>
        <p:txBody>
          <a:bodyPr wrap="square" rtlCol="0">
            <a:spAutoFit/>
          </a:bodyPr>
          <a:lstStyle/>
          <a:p>
            <a:r>
              <a:rPr lang="en-IN" sz="900">
                <a:hlinkClick r:id="rId6" tooltip="https://thegrandmalogbook.blogspot.com/2018/04/harry-potter-boy-who-lived-chosen-one.html"/>
              </a:rPr>
              <a:t>This Photo</a:t>
            </a:r>
            <a:r>
              <a:rPr lang="en-IN" sz="900"/>
              <a:t> by Unknown Author is licensed under </a:t>
            </a:r>
            <a:r>
              <a:rPr lang="en-IN" sz="900">
                <a:hlinkClick r:id="rId7" tooltip="https://creativecommons.org/licenses/by-sa/3.0/"/>
              </a:rPr>
              <a:t>CC BY-SA</a:t>
            </a:r>
            <a:endParaRPr lang="en-IN" sz="900"/>
          </a:p>
        </p:txBody>
      </p:sp>
    </p:spTree>
    <p:extLst>
      <p:ext uri="{BB962C8B-B14F-4D97-AF65-F5344CB8AC3E}">
        <p14:creationId xmlns:p14="http://schemas.microsoft.com/office/powerpoint/2010/main" val="1455070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3BF4-9CAC-7E51-A6CB-A8B21D83F1BF}"/>
              </a:ext>
            </a:extLst>
          </p:cNvPr>
          <p:cNvSpPr>
            <a:spLocks noGrp="1"/>
          </p:cNvSpPr>
          <p:nvPr>
            <p:ph type="title"/>
          </p:nvPr>
        </p:nvSpPr>
        <p:spPr>
          <a:xfrm>
            <a:off x="685800" y="98612"/>
            <a:ext cx="10131425" cy="905435"/>
          </a:xfrm>
        </p:spPr>
        <p:txBody>
          <a:bodyPr/>
          <a:lstStyle/>
          <a:p>
            <a:endParaRPr lang="en-IN" dirty="0"/>
          </a:p>
        </p:txBody>
      </p:sp>
      <p:sp>
        <p:nvSpPr>
          <p:cNvPr id="3" name="Content Placeholder 2">
            <a:extLst>
              <a:ext uri="{FF2B5EF4-FFF2-40B4-BE49-F238E27FC236}">
                <a16:creationId xmlns:a16="http://schemas.microsoft.com/office/drawing/2014/main" id="{058C1681-CBCB-E73E-8CD9-B9B79EFDACD1}"/>
              </a:ext>
            </a:extLst>
          </p:cNvPr>
          <p:cNvSpPr>
            <a:spLocks noGrp="1"/>
          </p:cNvSpPr>
          <p:nvPr>
            <p:ph idx="1"/>
          </p:nvPr>
        </p:nvSpPr>
        <p:spPr>
          <a:xfrm>
            <a:off x="1030287" y="1219199"/>
            <a:ext cx="10131425" cy="4034615"/>
          </a:xfrm>
        </p:spPr>
        <p:txBody>
          <a:bodyPr>
            <a:normAutofit/>
          </a:bodyPr>
          <a:lstStyle/>
          <a:p>
            <a:pPr marL="0" indent="0" algn="ctr">
              <a:buNone/>
            </a:pPr>
            <a:r>
              <a:rPr lang="en-US" dirty="0">
                <a:solidFill>
                  <a:srgbClr val="FFFF00"/>
                </a:solidFill>
              </a:rPr>
              <a:t> </a:t>
            </a:r>
            <a:r>
              <a:rPr lang="en-US" sz="2800" i="1" dirty="0">
                <a:solidFill>
                  <a:srgbClr val="FFFF00"/>
                </a:solidFill>
              </a:rPr>
              <a:t>Close-up shots </a:t>
            </a:r>
          </a:p>
          <a:p>
            <a:r>
              <a:rPr lang="en-US" dirty="0"/>
              <a:t> used to show a person’s face closely.  Any shot from close range to  focus on a particular object can be    called a close-up shot.</a:t>
            </a:r>
          </a:p>
          <a:p>
            <a:r>
              <a:rPr lang="en-US" dirty="0"/>
              <a:t>Close-up shots are used to capture  the subtle expressions on an actor’s face. The frame would be filled </a:t>
            </a:r>
          </a:p>
          <a:p>
            <a:pPr marL="0" indent="0">
              <a:buNone/>
            </a:pPr>
            <a:r>
              <a:rPr lang="en-US" dirty="0"/>
              <a:t>       by a person’s face.</a:t>
            </a:r>
          </a:p>
          <a:p>
            <a:r>
              <a:rPr lang="en-US" dirty="0"/>
              <a:t>Two types of close-up shots are </a:t>
            </a:r>
            <a:r>
              <a:rPr lang="en-US" i="1" dirty="0"/>
              <a:t>medium close-up </a:t>
            </a:r>
            <a:r>
              <a:rPr lang="en-US" dirty="0"/>
              <a:t>and </a:t>
            </a:r>
            <a:r>
              <a:rPr lang="en-US" i="1" dirty="0"/>
              <a:t>extreme close-up. </a:t>
            </a:r>
            <a:r>
              <a:rPr lang="en-US" dirty="0"/>
              <a:t>A shot that captures a person’s head and shoulders is called a medium close-up shots. A shot that focuses on a person’s subtle body features like body movements of eyes, nose is known as an extreme close-up shot. </a:t>
            </a:r>
          </a:p>
          <a:p>
            <a:r>
              <a:rPr lang="en-US" dirty="0"/>
              <a:t>Close-up shot can bring emotions to a scene and are inevitable in drama films. </a:t>
            </a:r>
          </a:p>
          <a:p>
            <a:r>
              <a:rPr lang="en-US" dirty="0"/>
              <a:t>D W Griffith and George Albert Smith are well known for the effective use of close-up shots. </a:t>
            </a:r>
          </a:p>
          <a:p>
            <a:pPr marL="0" indent="0">
              <a:buNone/>
            </a:pPr>
            <a:endParaRPr lang="en-US" dirty="0"/>
          </a:p>
          <a:p>
            <a:endParaRPr lang="en-IN" dirty="0"/>
          </a:p>
        </p:txBody>
      </p:sp>
      <p:pic>
        <p:nvPicPr>
          <p:cNvPr id="5" name="Picture 4">
            <a:extLst>
              <a:ext uri="{FF2B5EF4-FFF2-40B4-BE49-F238E27FC236}">
                <a16:creationId xmlns:a16="http://schemas.microsoft.com/office/drawing/2014/main" id="{E7BD84A3-F02A-C8C6-3AC9-C8D74E6D5CC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930588" y="4778187"/>
            <a:ext cx="3191436" cy="2078239"/>
          </a:xfrm>
          <a:prstGeom prst="rect">
            <a:avLst/>
          </a:prstGeom>
        </p:spPr>
      </p:pic>
      <p:sp>
        <p:nvSpPr>
          <p:cNvPr id="6" name="TextBox 5">
            <a:extLst>
              <a:ext uri="{FF2B5EF4-FFF2-40B4-BE49-F238E27FC236}">
                <a16:creationId xmlns:a16="http://schemas.microsoft.com/office/drawing/2014/main" id="{BF3EF265-9CBE-1A7D-6669-BC326A897756}"/>
              </a:ext>
            </a:extLst>
          </p:cNvPr>
          <p:cNvSpPr txBox="1"/>
          <p:nvPr/>
        </p:nvSpPr>
        <p:spPr>
          <a:xfrm>
            <a:off x="4930588" y="6477000"/>
            <a:ext cx="3191436" cy="230832"/>
          </a:xfrm>
          <a:prstGeom prst="rect">
            <a:avLst/>
          </a:prstGeom>
          <a:noFill/>
        </p:spPr>
        <p:txBody>
          <a:bodyPr wrap="square" rtlCol="0">
            <a:spAutoFit/>
          </a:bodyPr>
          <a:lstStyle/>
          <a:p>
            <a:r>
              <a:rPr lang="en-IN" sz="900">
                <a:hlinkClick r:id="rId3" tooltip="https://www.flickr.com/photos/126661502@N05/32498954704"/>
              </a:rPr>
              <a:t>This Photo</a:t>
            </a:r>
            <a:r>
              <a:rPr lang="en-IN" sz="900"/>
              <a:t> by Unknown Author is licensed under </a:t>
            </a:r>
            <a:r>
              <a:rPr lang="en-IN" sz="900">
                <a:hlinkClick r:id="rId4" tooltip="https://creativecommons.org/licenses/by-nc-sa/3.0/"/>
              </a:rPr>
              <a:t>CC BY-SA-NC</a:t>
            </a:r>
            <a:endParaRPr lang="en-IN" sz="900"/>
          </a:p>
        </p:txBody>
      </p:sp>
    </p:spTree>
    <p:extLst>
      <p:ext uri="{BB962C8B-B14F-4D97-AF65-F5344CB8AC3E}">
        <p14:creationId xmlns:p14="http://schemas.microsoft.com/office/powerpoint/2010/main" val="17835281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A35AC8-7B15-6C98-122E-29AFCFE610DE}"/>
              </a:ext>
            </a:extLst>
          </p:cNvPr>
          <p:cNvSpPr>
            <a:spLocks noGrp="1"/>
          </p:cNvSpPr>
          <p:nvPr>
            <p:ph type="title"/>
          </p:nvPr>
        </p:nvSpPr>
        <p:spPr>
          <a:xfrm>
            <a:off x="685801" y="0"/>
            <a:ext cx="10131425" cy="1456267"/>
          </a:xfrm>
        </p:spPr>
        <p:txBody>
          <a:bodyPr/>
          <a:lstStyle/>
          <a:p>
            <a:pPr algn="ctr"/>
            <a:r>
              <a:rPr lang="en-US" b="1" dirty="0">
                <a:solidFill>
                  <a:srgbClr val="FFFF00"/>
                </a:solidFill>
              </a:rPr>
              <a:t>Deep focus</a:t>
            </a:r>
            <a:endParaRPr lang="en-IN" b="1" dirty="0">
              <a:solidFill>
                <a:srgbClr val="FFFF00"/>
              </a:solidFill>
            </a:endParaRPr>
          </a:p>
        </p:txBody>
      </p:sp>
      <p:sp>
        <p:nvSpPr>
          <p:cNvPr id="3" name="Content Placeholder 2">
            <a:extLst>
              <a:ext uri="{FF2B5EF4-FFF2-40B4-BE49-F238E27FC236}">
                <a16:creationId xmlns:a16="http://schemas.microsoft.com/office/drawing/2014/main" id="{2E86322C-907D-8266-1645-47E8369358C0}"/>
              </a:ext>
            </a:extLst>
          </p:cNvPr>
          <p:cNvSpPr>
            <a:spLocks noGrp="1"/>
          </p:cNvSpPr>
          <p:nvPr>
            <p:ph idx="1"/>
          </p:nvPr>
        </p:nvSpPr>
        <p:spPr>
          <a:xfrm>
            <a:off x="578225" y="1299385"/>
            <a:ext cx="10131425" cy="3649133"/>
          </a:xfrm>
        </p:spPr>
        <p:txBody>
          <a:bodyPr/>
          <a:lstStyle/>
          <a:p>
            <a:r>
              <a:rPr lang="en-US" dirty="0"/>
              <a:t>Deep focus is a cinematographic technique where objects near the camera as well as far away from it are </a:t>
            </a:r>
            <a:r>
              <a:rPr lang="en-US" dirty="0" err="1"/>
              <a:t>focussed</a:t>
            </a:r>
            <a:r>
              <a:rPr lang="en-US" dirty="0"/>
              <a:t>  at the same time.</a:t>
            </a:r>
          </a:p>
          <a:p>
            <a:r>
              <a:rPr lang="en-US" dirty="0"/>
              <a:t>Wide-angle lenses are used in deep diligently.</a:t>
            </a:r>
          </a:p>
          <a:p>
            <a:r>
              <a:rPr lang="en-US" dirty="0"/>
              <a:t>It focuses on the foreground, middle ground and background of the object. </a:t>
            </a:r>
          </a:p>
          <a:p>
            <a:r>
              <a:rPr lang="en-US" dirty="0"/>
              <a:t>Deep focus shots give freedom to the viewers to choose their objects of attention. </a:t>
            </a:r>
          </a:p>
          <a:p>
            <a:r>
              <a:rPr lang="en-US" dirty="0"/>
              <a:t>The possibility to draw multiple meanings from a single shot is enhanced. </a:t>
            </a:r>
          </a:p>
          <a:p>
            <a:endParaRPr lang="en-IN" dirty="0"/>
          </a:p>
        </p:txBody>
      </p:sp>
      <p:pic>
        <p:nvPicPr>
          <p:cNvPr id="5" name="Picture 4">
            <a:extLst>
              <a:ext uri="{FF2B5EF4-FFF2-40B4-BE49-F238E27FC236}">
                <a16:creationId xmlns:a16="http://schemas.microsoft.com/office/drawing/2014/main" id="{F5377036-ED16-9CB1-5C6E-DA27E6FF1E2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1102659" y="4213411"/>
            <a:ext cx="3621741" cy="2429435"/>
          </a:xfrm>
          <a:prstGeom prst="rect">
            <a:avLst/>
          </a:prstGeom>
        </p:spPr>
      </p:pic>
      <p:pic>
        <p:nvPicPr>
          <p:cNvPr id="8" name="Picture 7">
            <a:extLst>
              <a:ext uri="{FF2B5EF4-FFF2-40B4-BE49-F238E27FC236}">
                <a16:creationId xmlns:a16="http://schemas.microsoft.com/office/drawing/2014/main" id="{C5CFC65C-81E5-379F-F263-2D09670FDFF0}"/>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95365" y="4213411"/>
            <a:ext cx="4294094" cy="2458580"/>
          </a:xfrm>
          <a:prstGeom prst="rect">
            <a:avLst/>
          </a:prstGeom>
        </p:spPr>
      </p:pic>
    </p:spTree>
    <p:extLst>
      <p:ext uri="{BB962C8B-B14F-4D97-AF65-F5344CB8AC3E}">
        <p14:creationId xmlns:p14="http://schemas.microsoft.com/office/powerpoint/2010/main" val="1054037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87776-6BCE-9EB7-3C85-3A77F39FA0A3}"/>
              </a:ext>
            </a:extLst>
          </p:cNvPr>
          <p:cNvSpPr>
            <a:spLocks noGrp="1"/>
          </p:cNvSpPr>
          <p:nvPr>
            <p:ph type="title"/>
          </p:nvPr>
        </p:nvSpPr>
        <p:spPr>
          <a:xfrm>
            <a:off x="685800" y="338666"/>
            <a:ext cx="10131425" cy="1167405"/>
          </a:xfrm>
        </p:spPr>
        <p:txBody>
          <a:bodyPr/>
          <a:lstStyle/>
          <a:p>
            <a:pPr algn="ctr"/>
            <a:r>
              <a:rPr lang="en-US" dirty="0">
                <a:solidFill>
                  <a:srgbClr val="FFFF00"/>
                </a:solidFill>
              </a:rPr>
              <a:t>SHALLOW FOCUS</a:t>
            </a:r>
            <a:endParaRPr lang="en-IN" dirty="0">
              <a:solidFill>
                <a:srgbClr val="FFFF00"/>
              </a:solidFill>
            </a:endParaRPr>
          </a:p>
        </p:txBody>
      </p:sp>
      <p:sp>
        <p:nvSpPr>
          <p:cNvPr id="3" name="Content Placeholder 2">
            <a:extLst>
              <a:ext uri="{FF2B5EF4-FFF2-40B4-BE49-F238E27FC236}">
                <a16:creationId xmlns:a16="http://schemas.microsoft.com/office/drawing/2014/main" id="{CB375207-4A6A-32DF-D734-12B999C63B52}"/>
              </a:ext>
            </a:extLst>
          </p:cNvPr>
          <p:cNvSpPr>
            <a:spLocks noGrp="1"/>
          </p:cNvSpPr>
          <p:nvPr>
            <p:ph idx="1"/>
          </p:nvPr>
        </p:nvSpPr>
        <p:spPr>
          <a:xfrm>
            <a:off x="793377" y="1245596"/>
            <a:ext cx="10131425" cy="3649133"/>
          </a:xfrm>
        </p:spPr>
        <p:txBody>
          <a:bodyPr/>
          <a:lstStyle/>
          <a:p>
            <a:r>
              <a:rPr lang="en-US" dirty="0"/>
              <a:t>Shallow focus is a cinematographic technique, which is the exact opposite of deep focus’.</a:t>
            </a:r>
          </a:p>
          <a:p>
            <a:r>
              <a:rPr lang="en-US" dirty="0"/>
              <a:t>Only a single object or area is focused and the rest is left out of focus. The focus is limited only to a small field. Usually the background is blurred.</a:t>
            </a:r>
          </a:p>
          <a:p>
            <a:r>
              <a:rPr lang="en-US" dirty="0"/>
              <a:t>Shallow focus helps to bring the viewers attention to a single object.</a:t>
            </a:r>
          </a:p>
          <a:p>
            <a:r>
              <a:rPr lang="en-US" dirty="0"/>
              <a:t>The subject, which is in focus, is completely isolated from its surroundings.</a:t>
            </a:r>
          </a:p>
          <a:p>
            <a:r>
              <a:rPr lang="en-US" dirty="0"/>
              <a:t>Shallow focus has become a common technique in filmmaking from 2000s onwards. It can be helpful to bringdown the cost of film making.</a:t>
            </a:r>
            <a:endParaRPr lang="en-IN" dirty="0"/>
          </a:p>
        </p:txBody>
      </p:sp>
      <p:pic>
        <p:nvPicPr>
          <p:cNvPr id="5" name="Picture 4">
            <a:extLst>
              <a:ext uri="{FF2B5EF4-FFF2-40B4-BE49-F238E27FC236}">
                <a16:creationId xmlns:a16="http://schemas.microsoft.com/office/drawing/2014/main" id="{BDEDA692-2982-4A3C-241C-D4113FFF9843}"/>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558987" y="4364771"/>
            <a:ext cx="4204447" cy="2367723"/>
          </a:xfrm>
          <a:prstGeom prst="rect">
            <a:avLst/>
          </a:prstGeom>
        </p:spPr>
      </p:pic>
    </p:spTree>
    <p:extLst>
      <p:ext uri="{BB962C8B-B14F-4D97-AF65-F5344CB8AC3E}">
        <p14:creationId xmlns:p14="http://schemas.microsoft.com/office/powerpoint/2010/main" val="493625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{B2BFA6B3-2D70-4C77-B96A-95942720D207}tf03457452</Template>
  <TotalTime>390</TotalTime>
  <Words>1028</Words>
  <Application>Microsoft Office PowerPoint</Application>
  <PresentationFormat>Widescreen</PresentationFormat>
  <Paragraphs>71</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Arial Black</vt:lpstr>
      <vt:lpstr>Bahnschrift</vt:lpstr>
      <vt:lpstr>Calibri</vt:lpstr>
      <vt:lpstr>Calibri Light</vt:lpstr>
      <vt:lpstr>Times New Roman</vt:lpstr>
      <vt:lpstr>Celestial</vt:lpstr>
      <vt:lpstr>FILM STUDIES</vt:lpstr>
      <vt:lpstr>Part 1- Production  </vt:lpstr>
      <vt:lpstr>Components of Mise en scene</vt:lpstr>
      <vt:lpstr>PowerPoint Presentation</vt:lpstr>
      <vt:lpstr>Types of shots in film</vt:lpstr>
      <vt:lpstr>PowerPoint Presentation</vt:lpstr>
      <vt:lpstr>PowerPoint Presentation</vt:lpstr>
      <vt:lpstr>Deep focus</vt:lpstr>
      <vt:lpstr>SHALLOW FOCUS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STUDIES</dc:title>
  <dc:creator>Nandhitha UM</dc:creator>
  <cp:lastModifiedBy>Sandhya P Pillai</cp:lastModifiedBy>
  <cp:revision>8</cp:revision>
  <dcterms:created xsi:type="dcterms:W3CDTF">2024-03-06T08:26:33Z</dcterms:created>
  <dcterms:modified xsi:type="dcterms:W3CDTF">2024-03-10T14:56:48Z</dcterms:modified>
</cp:coreProperties>
</file>