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Lst>
  <p:sldIdLst>
    <p:sldId id="256" r:id="rId2"/>
    <p:sldId id="257" r:id="rId3"/>
    <p:sldId id="266" r:id="rId4"/>
    <p:sldId id="258" r:id="rId5"/>
    <p:sldId id="259" r:id="rId6"/>
    <p:sldId id="260" r:id="rId7"/>
    <p:sldId id="261" r:id="rId8"/>
    <p:sldId id="267" r:id="rId9"/>
    <p:sldId id="262" r:id="rId10"/>
    <p:sldId id="263" r:id="rId11"/>
    <p:sldId id="264" r:id="rId12"/>
    <p:sldId id="265"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A86291-64DB-4D82-A559-758765027D29}"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1715281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A86291-64DB-4D82-A559-758765027D29}"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2410103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A86291-64DB-4D82-A559-758765027D29}"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2199675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A86291-64DB-4D82-A559-758765027D29}"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2529863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A86291-64DB-4D82-A559-758765027D29}" type="datetimeFigureOut">
              <a:rPr lang="en-IN" smtClean="0"/>
              <a:t>10-03-2024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4164735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A86291-64DB-4D82-A559-758765027D29}" type="datetimeFigureOut">
              <a:rPr lang="en-IN" smtClean="0"/>
              <a:t>10-03-2024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705670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A86291-64DB-4D82-A559-758765027D29}" type="datetimeFigureOut">
              <a:rPr lang="en-IN" smtClean="0"/>
              <a:t>10-03-2024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2044338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A86291-64DB-4D82-A559-758765027D29}" type="datetimeFigureOut">
              <a:rPr lang="en-IN" smtClean="0"/>
              <a:t>10-03-2024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4016507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A86291-64DB-4D82-A559-758765027D29}" type="datetimeFigureOut">
              <a:rPr lang="en-IN" smtClean="0"/>
              <a:t>10-03-2024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3795019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A86291-64DB-4D82-A559-758765027D29}" type="datetimeFigureOut">
              <a:rPr lang="en-IN" smtClean="0"/>
              <a:t>10-03-2024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3858833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A86291-64DB-4D82-A559-758765027D29}" type="datetimeFigureOut">
              <a:rPr lang="en-IN" smtClean="0"/>
              <a:t>10-03-2024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5654856-15E9-4DEE-8834-5797347DEFE4}" type="slidenum">
              <a:rPr lang="en-IN" smtClean="0"/>
              <a:t>‹#›</a:t>
            </a:fld>
            <a:endParaRPr lang="en-IN"/>
          </a:p>
        </p:txBody>
      </p:sp>
    </p:spTree>
    <p:extLst>
      <p:ext uri="{BB962C8B-B14F-4D97-AF65-F5344CB8AC3E}">
        <p14:creationId xmlns:p14="http://schemas.microsoft.com/office/powerpoint/2010/main" val="2367074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A86291-64DB-4D82-A559-758765027D29}" type="datetimeFigureOut">
              <a:rPr lang="en-IN" smtClean="0"/>
              <a:t>10-03-2024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54856-15E9-4DEE-8834-5797347DEFE4}" type="slidenum">
              <a:rPr lang="en-IN" smtClean="0"/>
              <a:t>‹#›</a:t>
            </a:fld>
            <a:endParaRPr lang="en-IN"/>
          </a:p>
        </p:txBody>
      </p:sp>
    </p:spTree>
    <p:extLst>
      <p:ext uri="{BB962C8B-B14F-4D97-AF65-F5344CB8AC3E}">
        <p14:creationId xmlns:p14="http://schemas.microsoft.com/office/powerpoint/2010/main" val="219639296"/>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44" r:id="rId7"/>
    <p:sldLayoutId id="2147483845" r:id="rId8"/>
    <p:sldLayoutId id="2147483846" r:id="rId9"/>
    <p:sldLayoutId id="2147483847" r:id="rId10"/>
    <p:sldLayoutId id="21474838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09B03-6CE2-64FC-4101-9CA2CE9848D9}"/>
              </a:ext>
            </a:extLst>
          </p:cNvPr>
          <p:cNvSpPr>
            <a:spLocks noGrp="1"/>
          </p:cNvSpPr>
          <p:nvPr>
            <p:ph type="ctrTitle"/>
          </p:nvPr>
        </p:nvSpPr>
        <p:spPr/>
        <p:txBody>
          <a:bodyPr>
            <a:normAutofit/>
          </a:bodyPr>
          <a:lstStyle/>
          <a:p>
            <a:r>
              <a:rPr lang="en-US" sz="3600" b="1" dirty="0">
                <a:latin typeface="Times New Roman" panose="02020603050405020304" pitchFamily="18" charset="0"/>
                <a:cs typeface="Times New Roman" panose="02020603050405020304" pitchFamily="18" charset="0"/>
              </a:rPr>
              <a:t>STRATEGIC MANAGEMENT PROCESS</a:t>
            </a:r>
            <a:endParaRPr lang="en-IN" sz="36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AD237F56-79DF-A159-1289-B1A7A07E33DA}"/>
              </a:ext>
            </a:extLst>
          </p:cNvPr>
          <p:cNvSpPr>
            <a:spLocks noGrp="1"/>
          </p:cNvSpPr>
          <p:nvPr>
            <p:ph type="subTitle" idx="1"/>
          </p:nvPr>
        </p:nvSpPr>
        <p:spPr>
          <a:xfrm>
            <a:off x="1524000" y="3602037"/>
            <a:ext cx="9144000" cy="2789797"/>
          </a:xfrm>
        </p:spPr>
        <p:txBody>
          <a:bodyPr>
            <a:normAutofit/>
          </a:bodyPr>
          <a:lstStyle/>
          <a:p>
            <a:r>
              <a:rPr lang="en-US" dirty="0"/>
              <a:t> </a:t>
            </a:r>
          </a:p>
          <a:p>
            <a:pPr algn="r"/>
            <a:r>
              <a:rPr lang="en-US" b="1" cap="none" dirty="0">
                <a:latin typeface="Times New Roman" panose="02020603050405020304" pitchFamily="18" charset="0"/>
                <a:cs typeface="Times New Roman" panose="02020603050405020304" pitchFamily="18" charset="0"/>
              </a:rPr>
              <a:t>Dr. Sandhya.P.Pillai</a:t>
            </a:r>
          </a:p>
          <a:p>
            <a:pPr algn="r"/>
            <a:r>
              <a:rPr lang="en-US" b="1" cap="none" dirty="0">
                <a:latin typeface="Times New Roman" panose="02020603050405020304" pitchFamily="18" charset="0"/>
                <a:cs typeface="Times New Roman" panose="02020603050405020304" pitchFamily="18" charset="0"/>
              </a:rPr>
              <a:t>Associate Professor Commerce</a:t>
            </a:r>
          </a:p>
          <a:p>
            <a:pPr algn="r"/>
            <a:r>
              <a:rPr lang="en-US" b="1" cap="none" dirty="0">
                <a:latin typeface="Times New Roman" panose="02020603050405020304" pitchFamily="18" charset="0"/>
                <a:cs typeface="Times New Roman" panose="02020603050405020304" pitchFamily="18" charset="0"/>
              </a:rPr>
              <a:t>RSM SNDP Yogam College</a:t>
            </a:r>
            <a:endParaRPr lang="en-IN" b="1" cap="none" dirty="0">
              <a:latin typeface="Times New Roman" panose="02020603050405020304" pitchFamily="18" charset="0"/>
              <a:cs typeface="Times New Roman" panose="02020603050405020304" pitchFamily="18" charset="0"/>
            </a:endParaRPr>
          </a:p>
          <a:p>
            <a:pPr algn="r"/>
            <a:r>
              <a:rPr lang="en-IN" b="1" cap="none" dirty="0">
                <a:latin typeface="Times New Roman" panose="02020603050405020304" pitchFamily="18" charset="0"/>
                <a:cs typeface="Times New Roman" panose="02020603050405020304" pitchFamily="18" charset="0"/>
              </a:rPr>
              <a:t>Koyilandy</a:t>
            </a:r>
            <a:endParaRPr lang="en-US" b="1"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5859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52F38-1925-3726-C748-4E86454DADCA}"/>
              </a:ext>
            </a:extLst>
          </p:cNvPr>
          <p:cNvSpPr>
            <a:spLocks noGrp="1"/>
          </p:cNvSpPr>
          <p:nvPr>
            <p:ph type="title"/>
          </p:nvPr>
        </p:nvSpPr>
        <p:spPr>
          <a:xfrm>
            <a:off x="838200" y="365125"/>
            <a:ext cx="10515600" cy="755463"/>
          </a:xfrm>
        </p:spPr>
        <p:txBody>
          <a:bodyPr/>
          <a:lstStyle/>
          <a:p>
            <a:r>
              <a:rPr lang="en-IN" sz="3200" b="1" dirty="0">
                <a:solidFill>
                  <a:srgbClr val="FF0000"/>
                </a:solidFill>
                <a:latin typeface="Times New Roman" panose="02020603050405020304" pitchFamily="18" charset="0"/>
                <a:cs typeface="Times New Roman" panose="02020603050405020304" pitchFamily="18" charset="0"/>
              </a:rPr>
              <a:t>5. Performance Measurement and Evaluation</a:t>
            </a:r>
            <a:endParaRPr lang="en-IN"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45C77E-86DF-1571-CD09-B362A432D06B}"/>
              </a:ext>
            </a:extLst>
          </p:cNvPr>
          <p:cNvSpPr>
            <a:spLocks noGrp="1"/>
          </p:cNvSpPr>
          <p:nvPr>
            <p:ph idx="1"/>
          </p:nvPr>
        </p:nvSpPr>
        <p:spPr>
          <a:xfrm>
            <a:off x="838200" y="1344706"/>
            <a:ext cx="10515600" cy="4832257"/>
          </a:xfrm>
        </p:spPr>
        <p:txBody>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Organizations must continuously monitor and evaluate their performance to ensure that strategic objectives are being met. Key performance indicators (KPIs) are established to measure progress, and performance against these indicators is regularly reviewed. Feedback from performance evaluations is used to refine strategies and make necessary adjustments.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582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8A246-F785-86C6-1A4C-DA4712A36288}"/>
              </a:ext>
            </a:extLst>
          </p:cNvPr>
          <p:cNvSpPr>
            <a:spLocks noGrp="1"/>
          </p:cNvSpPr>
          <p:nvPr>
            <p:ph type="title"/>
          </p:nvPr>
        </p:nvSpPr>
        <p:spPr/>
        <p:txBody>
          <a:bodyPr/>
          <a:lstStyle/>
          <a:p>
            <a:r>
              <a:rPr lang="en-US" sz="3200" b="1" dirty="0">
                <a:solidFill>
                  <a:srgbClr val="FF0000"/>
                </a:solidFill>
                <a:latin typeface="Times New Roman" panose="02020603050405020304" pitchFamily="18" charset="0"/>
                <a:cs typeface="Times New Roman" panose="02020603050405020304" pitchFamily="18" charset="0"/>
              </a:rPr>
              <a:t>6.</a:t>
            </a:r>
            <a:r>
              <a:rPr lang="en-US" sz="3200" b="1" dirty="0">
                <a:latin typeface="Times New Roman" panose="02020603050405020304" pitchFamily="18" charset="0"/>
                <a:cs typeface="Times New Roman" panose="02020603050405020304" pitchFamily="18" charset="0"/>
              </a:rPr>
              <a:t> </a:t>
            </a:r>
            <a:r>
              <a:rPr lang="en-US" sz="3200" b="1" dirty="0">
                <a:solidFill>
                  <a:srgbClr val="FF0000"/>
                </a:solidFill>
                <a:latin typeface="Times New Roman" panose="02020603050405020304" pitchFamily="18" charset="0"/>
                <a:cs typeface="Times New Roman" panose="02020603050405020304" pitchFamily="18" charset="0"/>
              </a:rPr>
              <a:t>Strategic Control</a:t>
            </a:r>
            <a:endParaRPr lang="en-IN" dirty="0">
              <a:solidFill>
                <a:srgbClr val="FF0000"/>
              </a:solidFill>
            </a:endParaRPr>
          </a:p>
        </p:txBody>
      </p:sp>
      <p:sp>
        <p:nvSpPr>
          <p:cNvPr id="3" name="Content Placeholder 2">
            <a:extLst>
              <a:ext uri="{FF2B5EF4-FFF2-40B4-BE49-F238E27FC236}">
                <a16:creationId xmlns:a16="http://schemas.microsoft.com/office/drawing/2014/main" id="{2EA0B168-3E6D-BC51-A818-613572BB830B}"/>
              </a:ext>
            </a:extLst>
          </p:cNvPr>
          <p:cNvSpPr>
            <a:spLocks noGrp="1"/>
          </p:cNvSpPr>
          <p:nvPr>
            <p:ph idx="1"/>
          </p:nvPr>
        </p:nvSpPr>
        <p:spPr>
          <a:xfrm>
            <a:off x="838200" y="1326776"/>
            <a:ext cx="10515600" cy="4850187"/>
          </a:xfrm>
        </p:spPr>
        <p:txBody>
          <a:bodyPr>
            <a:normAutofit fontScale="85000" lnSpcReduction="10000"/>
          </a:bodyPr>
          <a:lstStyle/>
          <a:p>
            <a:pPr marL="0" indent="0" algn="just">
              <a:lnSpc>
                <a:spcPct val="150000"/>
              </a:lnSpc>
              <a:buNone/>
            </a:pPr>
            <a:r>
              <a:rPr lang="en-US" sz="3200" dirty="0">
                <a:latin typeface="Times New Roman" panose="02020603050405020304" pitchFamily="18" charset="0"/>
                <a:cs typeface="Times New Roman" panose="02020603050405020304" pitchFamily="18" charset="0"/>
              </a:rPr>
              <a:t>Strategic control involves monitoring the implementation of strategies and making adjustments as needed to ensure alignment with organizational goals. It includes both corrective actions taken in response to deviations from the planned course and reinforcing actions to capitalize on new opportunities</a:t>
            </a:r>
            <a:r>
              <a:rPr lang="en-US" dirty="0"/>
              <a:t>. Strategic </a:t>
            </a:r>
            <a:r>
              <a:rPr lang="en-US" dirty="0">
                <a:latin typeface="Times New Roman" panose="02020603050405020304" pitchFamily="18" charset="0"/>
                <a:cs typeface="Times New Roman" panose="02020603050405020304" pitchFamily="18" charset="0"/>
              </a:rPr>
              <a:t>Evaluation and Control involves:</a:t>
            </a:r>
          </a:p>
          <a:p>
            <a:pPr marL="514350" indent="-51435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Performing evaluation</a:t>
            </a:r>
          </a:p>
          <a:p>
            <a:pPr marL="514350" indent="-51435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Exercising control</a:t>
            </a:r>
          </a:p>
          <a:p>
            <a:pPr marL="514350" indent="-51435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Recreating strategies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4163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B0A87-48CA-90B8-4FDF-3EF7406E1E0C}"/>
              </a:ext>
            </a:extLst>
          </p:cNvPr>
          <p:cNvSpPr>
            <a:spLocks noGrp="1"/>
          </p:cNvSpPr>
          <p:nvPr>
            <p:ph type="title"/>
          </p:nvPr>
        </p:nvSpPr>
        <p:spPr/>
        <p:txBody>
          <a:bodyPr>
            <a:normAutofit/>
          </a:bodyPr>
          <a:lstStyle/>
          <a:p>
            <a:r>
              <a:rPr lang="en-IN" sz="3200" b="1" dirty="0">
                <a:solidFill>
                  <a:srgbClr val="FF0000"/>
                </a:solidFill>
                <a:latin typeface="Times New Roman" panose="02020603050405020304" pitchFamily="18" charset="0"/>
                <a:cs typeface="Times New Roman" panose="02020603050405020304" pitchFamily="18" charset="0"/>
              </a:rPr>
              <a:t>7.Strategic Review and Adaptation</a:t>
            </a:r>
          </a:p>
        </p:txBody>
      </p:sp>
      <p:sp>
        <p:nvSpPr>
          <p:cNvPr id="3" name="Content Placeholder 2">
            <a:extLst>
              <a:ext uri="{FF2B5EF4-FFF2-40B4-BE49-F238E27FC236}">
                <a16:creationId xmlns:a16="http://schemas.microsoft.com/office/drawing/2014/main" id="{8F878A18-3C2C-052C-7F08-7834C79E09B6}"/>
              </a:ext>
            </a:extLst>
          </p:cNvPr>
          <p:cNvSpPr>
            <a:spLocks noGrp="1"/>
          </p:cNvSpPr>
          <p:nvPr>
            <p:ph idx="1"/>
          </p:nvPr>
        </p:nvSpPr>
        <p:spPr>
          <a:xfrm>
            <a:off x="838200" y="1506071"/>
            <a:ext cx="10515600" cy="4670892"/>
          </a:xfrm>
        </p:spPr>
        <p:txBody>
          <a:bodyPr>
            <a:normAutofit fontScale="92500" lnSpcReduction="10000"/>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The strategic management process is not static; it requires periodic review and adaptation in response to changes in the internal and external environment. This involves revisiting the organization's mission, vision, and strategic goals, as well as reassessing environmental factors and making adjustments to the strategic plan as necessary.</a:t>
            </a:r>
          </a:p>
          <a:p>
            <a:pPr marL="0" indent="0" algn="just">
              <a:lnSpc>
                <a:spcPct val="150000"/>
              </a:lnSpc>
              <a:buNone/>
            </a:pPr>
            <a:r>
              <a:rPr lang="en-US" dirty="0">
                <a:latin typeface="Times New Roman" panose="02020603050405020304" pitchFamily="18" charset="0"/>
                <a:cs typeface="Times New Roman" panose="02020603050405020304" pitchFamily="18" charset="0"/>
              </a:rPr>
              <a:t> Strategic Management is all about specifying organization’s vision, mission and objectives, environment scanning, crafting strategies, evaluation and control.</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126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27696-79EE-0D5D-4D69-8B5F4301D912}"/>
              </a:ext>
            </a:extLst>
          </p:cNvPr>
          <p:cNvSpPr>
            <a:spLocks noGrp="1"/>
          </p:cNvSpPr>
          <p:nvPr>
            <p:ph type="title"/>
          </p:nvPr>
        </p:nvSpPr>
        <p:spPr/>
        <p:txBody>
          <a:bodyPr>
            <a:normAutofit fontScale="90000"/>
          </a:bodyPr>
          <a:lstStyle/>
          <a:p>
            <a:pPr>
              <a:lnSpc>
                <a:spcPct val="100000"/>
              </a:lnSpc>
            </a:pPr>
            <a:br>
              <a:rPr lang="en-US" sz="3600" dirty="0"/>
            </a:br>
            <a:br>
              <a:rPr lang="en-US" sz="3600" b="1" dirty="0">
                <a:latin typeface="Times New Roman" panose="02020603050405020304" pitchFamily="18" charset="0"/>
                <a:cs typeface="Times New Roman" panose="02020603050405020304" pitchFamily="18" charset="0"/>
              </a:rPr>
            </a:br>
            <a:r>
              <a:rPr lang="en-US" sz="3600" b="1" dirty="0">
                <a:solidFill>
                  <a:srgbClr val="FF0000"/>
                </a:solidFill>
                <a:latin typeface="Times New Roman" panose="02020603050405020304" pitchFamily="18" charset="0"/>
                <a:cs typeface="Times New Roman" panose="02020603050405020304" pitchFamily="18" charset="0"/>
              </a:rPr>
              <a:t>IMPLICATIONS OF STATEGIC MANAGEMENT PROCESS</a:t>
            </a:r>
            <a:br>
              <a:rPr lang="en-US" b="1" dirty="0">
                <a:latin typeface="Times New Roman" panose="02020603050405020304" pitchFamily="18" charset="0"/>
                <a:cs typeface="Times New Roman" panose="02020603050405020304" pitchFamily="18" charset="0"/>
              </a:rPr>
            </a:b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84112F1-6E8D-D9A3-53EA-0BD78EC1728E}"/>
              </a:ext>
            </a:extLst>
          </p:cNvPr>
          <p:cNvSpPr>
            <a:spLocks noGrp="1"/>
          </p:cNvSpPr>
          <p:nvPr>
            <p:ph idx="1"/>
          </p:nvPr>
        </p:nvSpPr>
        <p:spPr/>
        <p:txBody>
          <a:bodyPr>
            <a:normAutofit fontScale="92500" lnSpcReduction="20000"/>
          </a:bodyPr>
          <a:lstStyle/>
          <a:p>
            <a:pPr marL="514350" indent="-514350" algn="just">
              <a:lnSpc>
                <a:spcPct val="150000"/>
              </a:lnSpc>
              <a:buFont typeface="+mj-lt"/>
              <a:buAutoNum type="arabicPeriod"/>
            </a:pPr>
            <a:r>
              <a:rPr lang="en-US" b="1" dirty="0">
                <a:solidFill>
                  <a:srgbClr val="FF0000"/>
                </a:solidFill>
                <a:latin typeface="Times New Roman" panose="02020603050405020304" pitchFamily="18" charset="0"/>
                <a:cs typeface="Times New Roman" panose="02020603050405020304" pitchFamily="18" charset="0"/>
              </a:rPr>
              <a:t>Enhanced Performance</a:t>
            </a:r>
            <a:r>
              <a:rPr lang="en-US" dirty="0">
                <a:latin typeface="Times New Roman" panose="02020603050405020304" pitchFamily="18" charset="0"/>
                <a:cs typeface="Times New Roman" panose="02020603050405020304" pitchFamily="18" charset="0"/>
              </a:rPr>
              <a:t>: Implementing strategic management processes can lead to improved organizational performance by aligning activities with long-term goals, optimizing resource allocation, and focusing efforts on activities that create value.</a:t>
            </a:r>
          </a:p>
          <a:p>
            <a:pPr marL="514350" indent="-514350" algn="just">
              <a:lnSpc>
                <a:spcPct val="150000"/>
              </a:lnSpc>
              <a:buFont typeface="+mj-lt"/>
              <a:buAutoNum type="arabicPeriod"/>
            </a:pPr>
            <a:r>
              <a:rPr lang="en-US" b="1" dirty="0">
                <a:solidFill>
                  <a:srgbClr val="FF0000"/>
                </a:solidFill>
                <a:latin typeface="Times New Roman" panose="02020603050405020304" pitchFamily="18" charset="0"/>
                <a:cs typeface="Times New Roman" panose="02020603050405020304" pitchFamily="18" charset="0"/>
              </a:rPr>
              <a:t>Competitive Advantage</a:t>
            </a:r>
            <a:r>
              <a:rPr lang="en-US" dirty="0">
                <a:latin typeface="Times New Roman" panose="02020603050405020304" pitchFamily="18" charset="0"/>
                <a:cs typeface="Times New Roman" panose="02020603050405020304" pitchFamily="18" charset="0"/>
              </a:rPr>
              <a:t>: Strategic management helps organizations identify and leverage their competitive advantages, whether through innovation, differentiation, cost leadership, or other strategic approaches. This can result in sustainable competitive advantage in the marketplace.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6358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0C979-3B60-ED15-8802-C9BF7D962FEA}"/>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IMPLICATIONS OF STATEGIC MANAGEMENT PROCESS</a:t>
            </a:r>
            <a:endParaRPr lang="en-IN"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38F86F8-F671-C702-80C8-9F682628311C}"/>
              </a:ext>
            </a:extLst>
          </p:cNvPr>
          <p:cNvSpPr>
            <a:spLocks noGrp="1"/>
          </p:cNvSpPr>
          <p:nvPr>
            <p:ph idx="1"/>
          </p:nvPr>
        </p:nvSpPr>
        <p:spPr/>
        <p:txBody>
          <a:bodyPr>
            <a:normAutofit fontScale="85000" lnSpcReduction="20000"/>
          </a:bodyPr>
          <a:lstStyle/>
          <a:p>
            <a:pPr marL="0" indent="0" algn="just">
              <a:lnSpc>
                <a:spcPct val="160000"/>
              </a:lnSpc>
              <a:buNone/>
            </a:pPr>
            <a:r>
              <a:rPr lang="en-US" dirty="0">
                <a:solidFill>
                  <a:srgbClr val="FF0000"/>
                </a:solidFill>
                <a:latin typeface="Times New Roman" panose="02020603050405020304" pitchFamily="18" charset="0"/>
                <a:cs typeface="Times New Roman" panose="02020603050405020304" pitchFamily="18" charset="0"/>
              </a:rPr>
              <a:t>3</a:t>
            </a: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Adaptability to Change</a:t>
            </a:r>
            <a:r>
              <a:rPr lang="en-US" dirty="0">
                <a:latin typeface="Times New Roman" panose="02020603050405020304" pitchFamily="18" charset="0"/>
                <a:cs typeface="Times New Roman" panose="02020603050405020304" pitchFamily="18" charset="0"/>
              </a:rPr>
              <a:t>: Strategic management emphasizes environmental analysis and continuous monitoring, enabling organizations to anticipate and respond effectively to changes in the business environment, such as shifts in market trends, technological advancements, or regulatory changes.</a:t>
            </a:r>
          </a:p>
          <a:p>
            <a:pPr marL="0" indent="0" algn="just">
              <a:lnSpc>
                <a:spcPct val="160000"/>
              </a:lnSpc>
              <a:buNone/>
            </a:pPr>
            <a:r>
              <a:rPr lang="en-US" dirty="0">
                <a:solidFill>
                  <a:srgbClr val="FF0000"/>
                </a:solidFill>
                <a:latin typeface="Times New Roman" panose="02020603050405020304" pitchFamily="18" charset="0"/>
                <a:cs typeface="Times New Roman" panose="02020603050405020304" pitchFamily="18" charset="0"/>
              </a:rPr>
              <a:t>4.</a:t>
            </a:r>
            <a:r>
              <a:rPr lang="en-US" b="1" dirty="0">
                <a:solidFill>
                  <a:srgbClr val="FF0000"/>
                </a:solidFill>
                <a:latin typeface="Times New Roman" panose="02020603050405020304" pitchFamily="18" charset="0"/>
                <a:cs typeface="Times New Roman" panose="02020603050405020304" pitchFamily="18" charset="0"/>
              </a:rPr>
              <a:t>Resource Allocation Optimization</a:t>
            </a:r>
            <a:r>
              <a:rPr lang="en-US" dirty="0">
                <a:latin typeface="Times New Roman" panose="02020603050405020304" pitchFamily="18" charset="0"/>
                <a:cs typeface="Times New Roman" panose="02020603050405020304" pitchFamily="18" charset="0"/>
              </a:rPr>
              <a:t>: By prioritizing initiatives and aligning resources with strategic objectives, strategic management ensures that resources are allocated efficiently and effectively, minimizing waste and maximizing the organization's ability to achieve its goals.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9268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F5008-8435-1670-F349-99D795187580}"/>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IMPLICATIONS OF STATEGIC MANAGEMENT PROCESS</a:t>
            </a:r>
            <a:endParaRPr lang="en-IN" sz="28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5217A5-685E-3240-1F37-21D069FAC57D}"/>
              </a:ext>
            </a:extLst>
          </p:cNvPr>
          <p:cNvSpPr>
            <a:spLocks noGrp="1"/>
          </p:cNvSpPr>
          <p:nvPr>
            <p:ph idx="1"/>
          </p:nvPr>
        </p:nvSpPr>
        <p:spPr/>
        <p:txBody>
          <a:bodyPr>
            <a:normAutofit fontScale="85000" lnSpcReduction="20000"/>
          </a:bodyPr>
          <a:lstStyle/>
          <a:p>
            <a:pPr marL="0" indent="0" algn="just">
              <a:lnSpc>
                <a:spcPct val="160000"/>
              </a:lnSpc>
              <a:buNone/>
            </a:pPr>
            <a:r>
              <a:rPr lang="en-US" dirty="0">
                <a:solidFill>
                  <a:srgbClr val="FF0000"/>
                </a:solidFill>
              </a:rPr>
              <a:t>5.</a:t>
            </a:r>
            <a:r>
              <a:rPr lang="en-US" b="1" dirty="0">
                <a:solidFill>
                  <a:srgbClr val="FF0000"/>
                </a:solidFill>
                <a:latin typeface="Times New Roman" panose="02020603050405020304" pitchFamily="18" charset="0"/>
                <a:cs typeface="Times New Roman" panose="02020603050405020304" pitchFamily="18" charset="0"/>
              </a:rPr>
              <a:t>Adaptability to Change</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Strategic management emphasizes environmental analysis and continuous monitoring, enabling organizations to anticipate and respond effectively to changes in the business environment, such as shifts in market trends, technological advancements, or regulatory changes.</a:t>
            </a:r>
          </a:p>
          <a:p>
            <a:pPr marL="0" indent="0" algn="just">
              <a:lnSpc>
                <a:spcPct val="160000"/>
              </a:lnSpc>
              <a:buNone/>
            </a:pPr>
            <a:r>
              <a:rPr lang="en-US" b="1" dirty="0">
                <a:solidFill>
                  <a:srgbClr val="FF0000"/>
                </a:solidFill>
                <a:latin typeface="Times New Roman" panose="02020603050405020304" pitchFamily="18" charset="0"/>
                <a:cs typeface="Times New Roman" panose="02020603050405020304" pitchFamily="18" charset="0"/>
              </a:rPr>
              <a:t>6.Resource Allocation Optimization</a:t>
            </a:r>
            <a:r>
              <a:rPr lang="en-US" dirty="0">
                <a:latin typeface="Times New Roman" panose="02020603050405020304" pitchFamily="18" charset="0"/>
                <a:cs typeface="Times New Roman" panose="02020603050405020304" pitchFamily="18" charset="0"/>
              </a:rPr>
              <a:t>: By prioritizing initiatives and aligning resources with strategic objectives, strategic management ensures that resources are allocated efficiently and effectively, minimizing waste and maximizing the organization's ability to achieve its goals.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845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200E2-E706-7669-FD35-C9F6F1F9B232}"/>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IMPLICATIONS OF STATEGIC MANAGEMENT PROCESS</a:t>
            </a:r>
            <a:endParaRPr lang="en-IN"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578777C-2811-13C1-5BF4-9F913CBC4672}"/>
              </a:ext>
            </a:extLst>
          </p:cNvPr>
          <p:cNvSpPr>
            <a:spLocks noGrp="1"/>
          </p:cNvSpPr>
          <p:nvPr>
            <p:ph idx="1"/>
          </p:nvPr>
        </p:nvSpPr>
        <p:spPr/>
        <p:txBody>
          <a:bodyPr>
            <a:normAutofit fontScale="92500" lnSpcReduction="20000"/>
          </a:bodyPr>
          <a:lstStyle/>
          <a:p>
            <a:pPr marL="0" indent="0" algn="just">
              <a:lnSpc>
                <a:spcPct val="150000"/>
              </a:lnSpc>
              <a:buNone/>
            </a:pPr>
            <a:r>
              <a:rPr lang="en-US" b="1" dirty="0">
                <a:solidFill>
                  <a:srgbClr val="FF0000"/>
                </a:solidFill>
              </a:rPr>
              <a:t>7</a:t>
            </a:r>
            <a:r>
              <a:rPr lang="en-US" dirty="0"/>
              <a:t>.</a:t>
            </a:r>
            <a:r>
              <a:rPr lang="en-US" b="1" dirty="0">
                <a:solidFill>
                  <a:srgbClr val="FF0000"/>
                </a:solidFill>
                <a:latin typeface="Times New Roman" panose="02020603050405020304" pitchFamily="18" charset="0"/>
                <a:cs typeface="Times New Roman" panose="02020603050405020304" pitchFamily="18" charset="0"/>
              </a:rPr>
              <a:t>Innovation and Creativity</a:t>
            </a:r>
            <a:r>
              <a:rPr lang="en-US" dirty="0">
                <a:latin typeface="Times New Roman" panose="02020603050405020304" pitchFamily="18" charset="0"/>
                <a:cs typeface="Times New Roman" panose="02020603050405020304" pitchFamily="18" charset="0"/>
              </a:rPr>
              <a:t>: Strategic management encourages organizations to pursue innovation and creativity in their products, services, and processes. By fostering a culture of innovation, organizations can stay ahead of competitors and adapt to changing customer preferences.</a:t>
            </a:r>
          </a:p>
          <a:p>
            <a:pPr marL="0" indent="0" algn="just">
              <a:lnSpc>
                <a:spcPct val="150000"/>
              </a:lnSpc>
              <a:buNone/>
            </a:pPr>
            <a:r>
              <a:rPr lang="en-US" b="1" dirty="0">
                <a:solidFill>
                  <a:srgbClr val="FF0000"/>
                </a:solidFill>
                <a:latin typeface="Times New Roman" panose="02020603050405020304" pitchFamily="18" charset="0"/>
                <a:cs typeface="Times New Roman" panose="02020603050405020304" pitchFamily="18" charset="0"/>
              </a:rPr>
              <a:t>8</a:t>
            </a:r>
            <a:r>
              <a:rPr lang="en-US" b="1" dirty="0">
                <a:latin typeface="Times New Roman" panose="02020603050405020304" pitchFamily="18" charset="0"/>
                <a:cs typeface="Times New Roman" panose="02020603050405020304" pitchFamily="18" charset="0"/>
              </a:rPr>
              <a:t>.</a:t>
            </a:r>
            <a:r>
              <a:rPr lang="en-US" b="1" dirty="0">
                <a:solidFill>
                  <a:srgbClr val="FF0000"/>
                </a:solidFill>
                <a:latin typeface="Times New Roman" panose="02020603050405020304" pitchFamily="18" charset="0"/>
                <a:cs typeface="Times New Roman" panose="02020603050405020304" pitchFamily="18" charset="0"/>
              </a:rPr>
              <a:t>Long-term Sustainability</a:t>
            </a:r>
            <a:r>
              <a:rPr lang="en-US" dirty="0">
                <a:latin typeface="Times New Roman" panose="02020603050405020304" pitchFamily="18" charset="0"/>
                <a:cs typeface="Times New Roman" panose="02020603050405020304" pitchFamily="18" charset="0"/>
              </a:rPr>
              <a:t>: By focusing on long-term objectives and sustainable growth, strategic management helps organizations avoid short-term thinking and actions that may compromise their long-term viability. This includes considerations of environmental, social, and governance factors.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531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717FB-32F1-0E2A-1112-72C24A85CD08}"/>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IMPLICATIONS OF STATEGIC MANAGEMENT PROCESS</a:t>
            </a:r>
            <a:endParaRPr lang="en-IN"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80B1BE1-AC9E-8F29-5E6A-FE933AE1E5B8}"/>
              </a:ext>
            </a:extLst>
          </p:cNvPr>
          <p:cNvSpPr>
            <a:spLocks noGrp="1"/>
          </p:cNvSpPr>
          <p:nvPr>
            <p:ph idx="1"/>
          </p:nvPr>
        </p:nvSpPr>
        <p:spPr/>
        <p:txBody>
          <a:bodyPr>
            <a:normAutofit fontScale="85000" lnSpcReduction="10000"/>
          </a:bodyPr>
          <a:lstStyle/>
          <a:p>
            <a:pPr marL="0" indent="0">
              <a:lnSpc>
                <a:spcPct val="170000"/>
              </a:lnSpc>
              <a:buNone/>
            </a:pPr>
            <a:r>
              <a:rPr lang="en-US" dirty="0">
                <a:solidFill>
                  <a:srgbClr val="FF0000"/>
                </a:solidFill>
              </a:rPr>
              <a:t>9.</a:t>
            </a:r>
            <a:r>
              <a:rPr lang="en-US" b="1" dirty="0">
                <a:solidFill>
                  <a:srgbClr val="FF0000"/>
                </a:solidFill>
                <a:latin typeface="Times New Roman" panose="02020603050405020304" pitchFamily="18" charset="0"/>
                <a:cs typeface="Times New Roman" panose="02020603050405020304" pitchFamily="18" charset="0"/>
              </a:rPr>
              <a:t>Stakeholder Engagement</a:t>
            </a:r>
            <a:r>
              <a:rPr lang="en-US" dirty="0">
                <a:latin typeface="Times New Roman" panose="02020603050405020304" pitchFamily="18" charset="0"/>
                <a:cs typeface="Times New Roman" panose="02020603050405020304" pitchFamily="18" charset="0"/>
              </a:rPr>
              <a:t>: Strategic management involves engaging with various stakeholders, including employees, customers, shareholders, and communities. By considering the interests and perspectives of these stakeholders, organizations can build trust, enhance reputation, and create shared value.</a:t>
            </a:r>
          </a:p>
          <a:p>
            <a:pPr marL="0" indent="0">
              <a:lnSpc>
                <a:spcPct val="170000"/>
              </a:lnSpc>
              <a:buNone/>
            </a:pPr>
            <a:r>
              <a:rPr lang="en-US" dirty="0">
                <a:latin typeface="Times New Roman" panose="02020603050405020304" pitchFamily="18" charset="0"/>
                <a:cs typeface="Times New Roman" panose="02020603050405020304" pitchFamily="18" charset="0"/>
              </a:rPr>
              <a:t>Overall, the strategic management process enables organizations to navigate complexity, capitalize on opportunities, mitigate risks, and achieve long-term success in a dynamic and competitive business environment.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07986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BD7F7-9668-E45C-D380-EBD5DA9FCB90}"/>
              </a:ext>
            </a:extLst>
          </p:cNvPr>
          <p:cNvSpPr>
            <a:spLocks noGrp="1"/>
          </p:cNvSpPr>
          <p:nvPr>
            <p:ph type="title"/>
          </p:nvPr>
        </p:nvSpPr>
        <p:spPr>
          <a:xfrm>
            <a:off x="838200" y="365126"/>
            <a:ext cx="10515600" cy="558240"/>
          </a:xfrm>
        </p:spPr>
        <p:txBody>
          <a:bodyPr/>
          <a:lstStyle/>
          <a:p>
            <a:r>
              <a:rPr lang="en-US" sz="3200" b="1" dirty="0">
                <a:solidFill>
                  <a:srgbClr val="FF0000"/>
                </a:solidFill>
                <a:latin typeface="Times New Roman" panose="02020603050405020304" pitchFamily="18" charset="0"/>
                <a:cs typeface="Times New Roman" panose="02020603050405020304" pitchFamily="18" charset="0"/>
              </a:rPr>
              <a:t>Purpose of the Strategic Management Process</a:t>
            </a:r>
            <a:endParaRPr lang="en-IN"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48401F8-B8E6-D4E9-A4CC-4C4C4FEEB33C}"/>
              </a:ext>
            </a:extLst>
          </p:cNvPr>
          <p:cNvSpPr>
            <a:spLocks noGrp="1"/>
          </p:cNvSpPr>
          <p:nvPr>
            <p:ph idx="1"/>
          </p:nvPr>
        </p:nvSpPr>
        <p:spPr>
          <a:xfrm>
            <a:off x="838200" y="1120588"/>
            <a:ext cx="10515600" cy="5056375"/>
          </a:xfrm>
        </p:spPr>
        <p:txBody>
          <a:bodyPr>
            <a:normAutofit fontScale="85000" lnSpcReduction="10000"/>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The purpose of the strategic management process is to guide organizations in setting and achieving long-term goals in a dynamic and competitive environment. It encompasses the following objectives:</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Direction Setting</a:t>
            </a:r>
            <a:r>
              <a:rPr lang="en-US" dirty="0">
                <a:latin typeface="Times New Roman" panose="02020603050405020304" pitchFamily="18" charset="0"/>
                <a:cs typeface="Times New Roman" panose="02020603050405020304" pitchFamily="18" charset="0"/>
              </a:rPr>
              <a:t>: Establishing a clear mission and vision that define the organization's purpose and desired future state.</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Environmental Analysis</a:t>
            </a:r>
            <a:r>
              <a:rPr lang="en-US" dirty="0">
                <a:latin typeface="Times New Roman" panose="02020603050405020304" pitchFamily="18" charset="0"/>
                <a:cs typeface="Times New Roman" panose="02020603050405020304" pitchFamily="18" charset="0"/>
              </a:rPr>
              <a:t>: Understanding internal strengths and weaknesses as well as external opportunities and threats to inform strategic decision-making.</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Strategy Formulation</a:t>
            </a:r>
            <a:r>
              <a:rPr lang="en-US" dirty="0">
                <a:latin typeface="Times New Roman" panose="02020603050405020304" pitchFamily="18" charset="0"/>
                <a:cs typeface="Times New Roman" panose="02020603050405020304" pitchFamily="18" charset="0"/>
              </a:rPr>
              <a:t>: Developing strategies to achieve organizational objectives based on insights gained from environmental analysis</a:t>
            </a:r>
            <a:r>
              <a:rPr lang="en-US" dirty="0"/>
              <a:t>.</a:t>
            </a:r>
            <a:endParaRPr lang="en-IN" dirty="0"/>
          </a:p>
        </p:txBody>
      </p:sp>
    </p:spTree>
    <p:extLst>
      <p:ext uri="{BB962C8B-B14F-4D97-AF65-F5344CB8AC3E}">
        <p14:creationId xmlns:p14="http://schemas.microsoft.com/office/powerpoint/2010/main" val="2277699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074C5-7321-F004-AF69-E1CDA5ED3F41}"/>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Purpose of the Strategic Management Process</a:t>
            </a:r>
            <a:endParaRPr lang="en-IN"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AA48227-5882-73CF-F5EC-C29C7ABDCC7D}"/>
              </a:ext>
            </a:extLst>
          </p:cNvPr>
          <p:cNvSpPr>
            <a:spLocks noGrp="1"/>
          </p:cNvSpPr>
          <p:nvPr>
            <p:ph idx="1"/>
          </p:nvPr>
        </p:nvSpPr>
        <p:spPr>
          <a:xfrm>
            <a:off x="838200" y="1524000"/>
            <a:ext cx="10515600" cy="4652963"/>
          </a:xfrm>
        </p:spPr>
        <p:txBody>
          <a:bodyPr>
            <a:normAutofit lnSpcReduction="10000"/>
          </a:bodyPr>
          <a:lstStyle/>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Strategy Implementation</a:t>
            </a:r>
            <a:r>
              <a:rPr lang="en-US" dirty="0">
                <a:latin typeface="Times New Roman" panose="02020603050405020304" pitchFamily="18" charset="0"/>
                <a:cs typeface="Times New Roman" panose="02020603050405020304" pitchFamily="18" charset="0"/>
              </a:rPr>
              <a:t>: Executing strategies effectively by aligning resources, processes, and activities with strategic goals.</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Performance Measurement</a:t>
            </a:r>
            <a:r>
              <a:rPr lang="en-US" dirty="0">
                <a:latin typeface="Times New Roman" panose="02020603050405020304" pitchFamily="18" charset="0"/>
                <a:cs typeface="Times New Roman" panose="02020603050405020304" pitchFamily="18" charset="0"/>
              </a:rPr>
              <a:t>: Monitoring and evaluating performance against strategic objectives using key performance indicators (KPIs).</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Adaptation and Improvement</a:t>
            </a:r>
            <a:r>
              <a:rPr lang="en-US" dirty="0">
                <a:latin typeface="Times New Roman" panose="02020603050405020304" pitchFamily="18" charset="0"/>
                <a:cs typeface="Times New Roman" panose="02020603050405020304" pitchFamily="18" charset="0"/>
              </a:rPr>
              <a:t>: Continuously reviewing and adapting strategies in response to changes in the internal and external environment</a:t>
            </a:r>
            <a:r>
              <a:rPr lang="en-US" dirty="0"/>
              <a:t>.</a:t>
            </a:r>
            <a:endParaRPr lang="en-IN" dirty="0"/>
          </a:p>
        </p:txBody>
      </p:sp>
    </p:spTree>
    <p:extLst>
      <p:ext uri="{BB962C8B-B14F-4D97-AF65-F5344CB8AC3E}">
        <p14:creationId xmlns:p14="http://schemas.microsoft.com/office/powerpoint/2010/main" val="3142196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D54E9-2C1F-F528-C392-6586633C2A28}"/>
              </a:ext>
            </a:extLst>
          </p:cNvPr>
          <p:cNvSpPr>
            <a:spLocks noGrp="1"/>
          </p:cNvSpPr>
          <p:nvPr>
            <p:ph type="title"/>
          </p:nvPr>
        </p:nvSpPr>
        <p:spPr>
          <a:xfrm>
            <a:off x="838200" y="365125"/>
            <a:ext cx="10515600" cy="809251"/>
          </a:xfrm>
        </p:spPr>
        <p:txBody>
          <a:bodyPr/>
          <a:lstStyle/>
          <a:p>
            <a:r>
              <a:rPr lang="en-IN" b="1" dirty="0">
                <a:solidFill>
                  <a:srgbClr val="FF0000"/>
                </a:solidFill>
                <a:latin typeface="Times New Roman" panose="02020603050405020304" pitchFamily="18" charset="0"/>
                <a:cs typeface="Times New Roman" panose="02020603050405020304" pitchFamily="18" charset="0"/>
              </a:rPr>
              <a:t>STRATEGIC MANAGEMENT PROCESS</a:t>
            </a:r>
          </a:p>
        </p:txBody>
      </p:sp>
      <p:pic>
        <p:nvPicPr>
          <p:cNvPr id="4" name="Content Placeholder 3" descr="Stages and Types of Strategy | Principles of Management">
            <a:extLst>
              <a:ext uri="{FF2B5EF4-FFF2-40B4-BE49-F238E27FC236}">
                <a16:creationId xmlns:a16="http://schemas.microsoft.com/office/drawing/2014/main" id="{1156DCEB-1C20-9B41-1C07-8ED4FEAB4F5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8259" y="1825625"/>
            <a:ext cx="10990730" cy="4667250"/>
          </a:xfrm>
          <a:prstGeom prst="rect">
            <a:avLst/>
          </a:prstGeom>
          <a:noFill/>
          <a:ln>
            <a:noFill/>
          </a:ln>
        </p:spPr>
      </p:pic>
    </p:spTree>
    <p:extLst>
      <p:ext uri="{BB962C8B-B14F-4D97-AF65-F5344CB8AC3E}">
        <p14:creationId xmlns:p14="http://schemas.microsoft.com/office/powerpoint/2010/main" val="1539204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4364B-65DD-8661-518A-01AA6304F66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Core Competence</a:t>
            </a:r>
            <a:endParaRPr lang="en-IN"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17C863D-C199-4584-6A4C-E4B05AB92271}"/>
              </a:ext>
            </a:extLst>
          </p:cNvPr>
          <p:cNvSpPr>
            <a:spLocks noGrp="1"/>
          </p:cNvSpPr>
          <p:nvPr>
            <p:ph idx="1"/>
          </p:nvPr>
        </p:nvSpPr>
        <p:spPr/>
        <p:txBody>
          <a:bodyPr/>
          <a:lstStyle/>
          <a:p>
            <a:pPr algn="just">
              <a:lnSpc>
                <a:spcPct val="150000"/>
              </a:lnSpc>
            </a:pPr>
            <a:r>
              <a:rPr lang="en-US" dirty="0">
                <a:latin typeface="Times New Roman" panose="02020603050405020304" pitchFamily="18" charset="0"/>
                <a:cs typeface="Times New Roman" panose="02020603050405020304" pitchFamily="18" charset="0"/>
              </a:rPr>
              <a:t>Core competency refers to a unique set of skills, abilities, knowledge, technologies, or resources that an organization possesses and which gives it a competitive advantage over its rivals. These competencies are central to the organization's ability to deliver value to its customers and achieve its strategic objectives.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8687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AEA48-1E2C-7546-10F9-89CF05145D79}"/>
              </a:ext>
            </a:extLst>
          </p:cNvPr>
          <p:cNvSpPr>
            <a:spLocks noGrp="1"/>
          </p:cNvSpPr>
          <p:nvPr>
            <p:ph type="title"/>
          </p:nvPr>
        </p:nvSpPr>
        <p:spPr/>
        <p:txBody>
          <a:bodyPr/>
          <a:lstStyle/>
          <a:p>
            <a:r>
              <a:rPr lang="en-IN" b="1" dirty="0">
                <a:solidFill>
                  <a:srgbClr val="FF0000"/>
                </a:solidFill>
                <a:latin typeface="Times New Roman" panose="02020603050405020304" pitchFamily="18" charset="0"/>
                <a:cs typeface="Times New Roman" panose="02020603050405020304" pitchFamily="18" charset="0"/>
              </a:rPr>
              <a:t>Core competency- Example</a:t>
            </a:r>
          </a:p>
        </p:txBody>
      </p:sp>
      <p:sp>
        <p:nvSpPr>
          <p:cNvPr id="3" name="Content Placeholder 2">
            <a:extLst>
              <a:ext uri="{FF2B5EF4-FFF2-40B4-BE49-F238E27FC236}">
                <a16:creationId xmlns:a16="http://schemas.microsoft.com/office/drawing/2014/main" id="{7F5F86C2-308A-C7D6-61AE-B37F3A2BC81B}"/>
              </a:ext>
            </a:extLst>
          </p:cNvPr>
          <p:cNvSpPr>
            <a:spLocks noGrp="1"/>
          </p:cNvSpPr>
          <p:nvPr>
            <p:ph idx="1"/>
          </p:nvPr>
        </p:nvSpPr>
        <p:spPr>
          <a:xfrm>
            <a:off x="838200" y="1371600"/>
            <a:ext cx="10515600" cy="4805363"/>
          </a:xfrm>
        </p:spPr>
        <p:txBody>
          <a:bodyPr>
            <a:normAutofit fontScale="85000" lnSpcReduction="20000"/>
          </a:bodyPr>
          <a:lstStyle/>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Google's core competency </a:t>
            </a:r>
            <a:r>
              <a:rPr lang="en-US" dirty="0">
                <a:latin typeface="Times New Roman" panose="02020603050405020304" pitchFamily="18" charset="0"/>
                <a:cs typeface="Times New Roman" panose="02020603050405020304" pitchFamily="18" charset="0"/>
              </a:rPr>
              <a:t>in search algorithms and data analytics enables it to deliver highly relevant search results and targeted advertising, driving its dominance in the online search market.</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Apple's core competency </a:t>
            </a:r>
            <a:r>
              <a:rPr lang="en-US" dirty="0">
                <a:latin typeface="Times New Roman" panose="02020603050405020304" pitchFamily="18" charset="0"/>
                <a:cs typeface="Times New Roman" panose="02020603050405020304" pitchFamily="18" charset="0"/>
              </a:rPr>
              <a:t>in design and user experience allows it to create innovative and aesthetically pleasing products that resonate with consumers, leading to strong brand loyalty and premium pricing.</a:t>
            </a:r>
          </a:p>
          <a:p>
            <a:pPr algn="just">
              <a:lnSpc>
                <a:spcPct val="150000"/>
              </a:lnSpc>
            </a:pPr>
            <a:r>
              <a:rPr lang="en-US" b="1" dirty="0">
                <a:solidFill>
                  <a:srgbClr val="FF0000"/>
                </a:solidFill>
                <a:latin typeface="Times New Roman" panose="02020603050405020304" pitchFamily="18" charset="0"/>
                <a:cs typeface="Times New Roman" panose="02020603050405020304" pitchFamily="18" charset="0"/>
              </a:rPr>
              <a:t>Toyota's core competency </a:t>
            </a:r>
            <a:r>
              <a:rPr lang="en-US" dirty="0">
                <a:latin typeface="Times New Roman" panose="02020603050405020304" pitchFamily="18" charset="0"/>
                <a:cs typeface="Times New Roman" panose="02020603050405020304" pitchFamily="18" charset="0"/>
              </a:rPr>
              <a:t>in lean manufacturing and supply chain management enables it to produce high-quality vehicles at lower costs and with shorter lead times compared to competitors.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96729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ADA35E-0598-F681-7FF4-53EA47EBFE55}"/>
              </a:ext>
            </a:extLst>
          </p:cNvPr>
          <p:cNvSpPr>
            <a:spLocks noGrp="1"/>
          </p:cNvSpPr>
          <p:nvPr>
            <p:ph idx="1"/>
          </p:nvPr>
        </p:nvSpPr>
        <p:spPr/>
        <p:txBody>
          <a:bodyPr/>
          <a:lstStyle/>
          <a:p>
            <a:endParaRPr lang="en-US" dirty="0"/>
          </a:p>
          <a:p>
            <a:endParaRPr lang="en-IN" dirty="0"/>
          </a:p>
          <a:p>
            <a:endParaRPr lang="en-IN" dirty="0"/>
          </a:p>
          <a:p>
            <a:pPr marL="0" indent="0" algn="ctr">
              <a:buNone/>
            </a:pPr>
            <a:r>
              <a:rPr lang="en-IN" dirty="0"/>
              <a:t> </a:t>
            </a:r>
            <a:r>
              <a:rPr lang="en-IN" sz="32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609742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F9B90-5704-7A41-21BC-5416113820A0}"/>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STRATEGIC MANAGEMENT PROCESS</a:t>
            </a:r>
            <a:endParaRPr lang="en-IN" b="1" dirty="0">
              <a:solidFill>
                <a:srgbClr val="FF0000"/>
              </a:solidFill>
              <a:latin typeface="Times New Roman" panose="02020603050405020304" pitchFamily="18" charset="0"/>
              <a:cs typeface="Times New Roman" panose="02020603050405020304" pitchFamily="18" charset="0"/>
            </a:endParaRPr>
          </a:p>
        </p:txBody>
      </p:sp>
      <p:pic>
        <p:nvPicPr>
          <p:cNvPr id="4" name="Content Placeholder 3">
            <a:extLst>
              <a:ext uri="{FF2B5EF4-FFF2-40B4-BE49-F238E27FC236}">
                <a16:creationId xmlns:a16="http://schemas.microsoft.com/office/drawing/2014/main" id="{52B5F377-70FE-BFBB-9D16-AB07AD8D82BA}"/>
              </a:ext>
            </a:extLst>
          </p:cNvPr>
          <p:cNvPicPr>
            <a:picLocks noGrp="1" noChangeAspect="1"/>
          </p:cNvPicPr>
          <p:nvPr>
            <p:ph idx="1"/>
          </p:nvPr>
        </p:nvPicPr>
        <p:blipFill>
          <a:blip r:embed="rId2"/>
          <a:stretch>
            <a:fillRect/>
          </a:stretch>
        </p:blipFill>
        <p:spPr>
          <a:xfrm>
            <a:off x="959224" y="1909482"/>
            <a:ext cx="10394576" cy="4338918"/>
          </a:xfrm>
          <a:prstGeom prst="rect">
            <a:avLst/>
          </a:prstGeom>
        </p:spPr>
      </p:pic>
    </p:spTree>
    <p:extLst>
      <p:ext uri="{BB962C8B-B14F-4D97-AF65-F5344CB8AC3E}">
        <p14:creationId xmlns:p14="http://schemas.microsoft.com/office/powerpoint/2010/main" val="68682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FB089-C72C-67DF-0610-C031E28B9EB6}"/>
              </a:ext>
            </a:extLst>
          </p:cNvPr>
          <p:cNvSpPr>
            <a:spLocks noGrp="1"/>
          </p:cNvSpPr>
          <p:nvPr>
            <p:ph type="title"/>
          </p:nvPr>
        </p:nvSpPr>
        <p:spPr>
          <a:xfrm>
            <a:off x="838200" y="365126"/>
            <a:ext cx="10515600" cy="970616"/>
          </a:xfrm>
        </p:spPr>
        <p:txBody>
          <a:bodyPr>
            <a:normAutofit/>
          </a:bodyPr>
          <a:lstStyle/>
          <a:p>
            <a:r>
              <a:rPr lang="en-US" sz="4000" b="1" dirty="0">
                <a:solidFill>
                  <a:srgbClr val="FF0000"/>
                </a:solidFill>
                <a:latin typeface="Times New Roman" panose="02020603050405020304" pitchFamily="18" charset="0"/>
                <a:cs typeface="Times New Roman" panose="02020603050405020304" pitchFamily="18" charset="0"/>
              </a:rPr>
              <a:t>STRATEGIC MANAGEMENT PROCESS</a:t>
            </a:r>
            <a:endParaRPr lang="en-IN" sz="40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3E330AE-9C02-2D8B-462E-A60ECD2A1F17}"/>
              </a:ext>
            </a:extLst>
          </p:cNvPr>
          <p:cNvSpPr>
            <a:spLocks noGrp="1"/>
          </p:cNvSpPr>
          <p:nvPr>
            <p:ph idx="1"/>
          </p:nvPr>
        </p:nvSpPr>
        <p:spPr>
          <a:xfrm>
            <a:off x="838200" y="1335741"/>
            <a:ext cx="10515600" cy="5351930"/>
          </a:xfrm>
        </p:spPr>
        <p:txBody>
          <a:bodyPr>
            <a:normAutofit fontScale="92500" lnSpcReduction="20000"/>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The strategic management process is the process of defining and implementing an organization's strategy. This  is a process that helps the organizations to plan, monitor, analyze, and assess their needs to achieve their goals and objectives. The process can have both financial and nonfinancial benefits. </a:t>
            </a:r>
          </a:p>
          <a:p>
            <a:pPr marL="0" indent="0">
              <a:buNone/>
            </a:pPr>
            <a:r>
              <a:rPr lang="en-US" dirty="0">
                <a:latin typeface="Times New Roman" panose="02020603050405020304" pitchFamily="18" charset="0"/>
                <a:cs typeface="Times New Roman" panose="02020603050405020304" pitchFamily="18" charset="0"/>
              </a:rPr>
              <a:t>It involves:</a:t>
            </a:r>
          </a:p>
          <a:p>
            <a:pPr marL="514350" indent="-514350">
              <a:lnSpc>
                <a:spcPct val="160000"/>
              </a:lnSpc>
              <a:buFont typeface="+mj-lt"/>
              <a:buAutoNum type="arabicPeriod"/>
            </a:pPr>
            <a:r>
              <a:rPr lang="en-US" dirty="0">
                <a:latin typeface="Times New Roman" panose="02020603050405020304" pitchFamily="18" charset="0"/>
                <a:cs typeface="Times New Roman" panose="02020603050405020304" pitchFamily="18" charset="0"/>
              </a:rPr>
              <a:t>Analyzing the business's current situation</a:t>
            </a:r>
          </a:p>
          <a:p>
            <a:pPr marL="514350" indent="-514350">
              <a:lnSpc>
                <a:spcPct val="160000"/>
              </a:lnSpc>
              <a:buFont typeface="+mj-lt"/>
              <a:buAutoNum type="arabicPeriod"/>
            </a:pPr>
            <a:r>
              <a:rPr lang="en-US" dirty="0">
                <a:latin typeface="Times New Roman" panose="02020603050405020304" pitchFamily="18" charset="0"/>
                <a:cs typeface="Times New Roman" panose="02020603050405020304" pitchFamily="18" charset="0"/>
              </a:rPr>
              <a:t>Developing a plan to meet goals</a:t>
            </a:r>
          </a:p>
          <a:p>
            <a:pPr marL="514350" indent="-514350">
              <a:lnSpc>
                <a:spcPct val="160000"/>
              </a:lnSpc>
              <a:buFont typeface="+mj-lt"/>
              <a:buAutoNum type="arabicPeriod"/>
            </a:pPr>
            <a:r>
              <a:rPr lang="en-US" dirty="0">
                <a:latin typeface="Times New Roman" panose="02020603050405020304" pitchFamily="18" charset="0"/>
                <a:cs typeface="Times New Roman" panose="02020603050405020304" pitchFamily="18" charset="0"/>
              </a:rPr>
              <a:t>Implementing the plan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3684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70C4C-BDBB-5787-E43D-B0244712C4D5}"/>
              </a:ext>
            </a:extLst>
          </p:cNvPr>
          <p:cNvSpPr>
            <a:spLocks noGrp="1"/>
          </p:cNvSpPr>
          <p:nvPr>
            <p:ph type="title"/>
          </p:nvPr>
        </p:nvSpPr>
        <p:spPr>
          <a:xfrm>
            <a:off x="838200" y="365126"/>
            <a:ext cx="10515600" cy="791322"/>
          </a:xfrm>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STEPS IN STRATEGIC MANAGEMENT PROCESS</a:t>
            </a:r>
            <a:endParaRPr lang="en-IN"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C413786-B7A9-EA9C-15A8-ECE221D16677}"/>
              </a:ext>
            </a:extLst>
          </p:cNvPr>
          <p:cNvSpPr>
            <a:spLocks noGrp="1"/>
          </p:cNvSpPr>
          <p:nvPr>
            <p:ph idx="1"/>
          </p:nvPr>
        </p:nvSpPr>
        <p:spPr>
          <a:xfrm>
            <a:off x="838200" y="1362635"/>
            <a:ext cx="10515600" cy="4814328"/>
          </a:xfrm>
        </p:spPr>
        <p:txBody>
          <a:bodyPr>
            <a:normAutofit fontScale="85000" lnSpcReduction="20000"/>
          </a:bodyPr>
          <a:lstStyle/>
          <a:p>
            <a:pPr marL="514350" indent="-514350">
              <a:buFont typeface="+mj-lt"/>
              <a:buAutoNum type="arabicPeriod"/>
            </a:pPr>
            <a:r>
              <a:rPr lang="en-US" b="1" dirty="0">
                <a:solidFill>
                  <a:srgbClr val="FF0000"/>
                </a:solidFill>
                <a:latin typeface="Times New Roman" panose="02020603050405020304" pitchFamily="18" charset="0"/>
                <a:cs typeface="Times New Roman" panose="02020603050405020304" pitchFamily="18" charset="0"/>
              </a:rPr>
              <a:t>Mission and Vision Development </a:t>
            </a:r>
          </a:p>
          <a:p>
            <a:pPr marL="0" indent="0" algn="just">
              <a:lnSpc>
                <a:spcPct val="150000"/>
              </a:lnSpc>
              <a:buNone/>
            </a:pPr>
            <a:r>
              <a:rPr lang="en-US" dirty="0"/>
              <a:t> </a:t>
            </a:r>
            <a:r>
              <a:rPr lang="en-US" dirty="0">
                <a:latin typeface="Times New Roman" panose="02020603050405020304" pitchFamily="18" charset="0"/>
                <a:cs typeface="Times New Roman" panose="02020603050405020304" pitchFamily="18" charset="0"/>
              </a:rPr>
              <a:t>This step involves defining the organization's purpose (mission) and its aspirations for the future (vision). The mission statement communicates the fundamental purpose of the organization, while the vision statement outlines its long-term goals and aspirations. </a:t>
            </a:r>
          </a:p>
          <a:p>
            <a:pPr marL="0" indent="0" algn="just">
              <a:lnSpc>
                <a:spcPct val="150000"/>
              </a:lnSpc>
              <a:buNone/>
            </a:pPr>
            <a:r>
              <a:rPr lang="en-US" dirty="0">
                <a:latin typeface="Times New Roman" panose="02020603050405020304" pitchFamily="18" charset="0"/>
                <a:cs typeface="Times New Roman" panose="02020603050405020304" pitchFamily="18" charset="0"/>
              </a:rPr>
              <a:t>Defining the levels of strategic intent of the business:-</a:t>
            </a:r>
          </a:p>
          <a:p>
            <a:pPr marL="514350" indent="-51435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Establishing vision</a:t>
            </a:r>
          </a:p>
          <a:p>
            <a:pPr marL="514350" indent="-51435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Designing mission</a:t>
            </a:r>
          </a:p>
          <a:p>
            <a:pPr marL="514350" indent="-514350" algn="just">
              <a:lnSpc>
                <a:spcPct val="150000"/>
              </a:lnSpc>
              <a:buFont typeface="+mj-lt"/>
              <a:buAutoNum type="arabicPeriod"/>
            </a:pPr>
            <a:r>
              <a:rPr lang="en-US" dirty="0">
                <a:latin typeface="Times New Roman" panose="02020603050405020304" pitchFamily="18" charset="0"/>
                <a:cs typeface="Times New Roman" panose="02020603050405020304" pitchFamily="18" charset="0"/>
              </a:rPr>
              <a:t>Setting objectives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970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97BF5-41D1-7162-1540-C6048BD0B4C3}"/>
              </a:ext>
            </a:extLst>
          </p:cNvPr>
          <p:cNvSpPr>
            <a:spLocks noGrp="1"/>
          </p:cNvSpPr>
          <p:nvPr>
            <p:ph type="title"/>
          </p:nvPr>
        </p:nvSpPr>
        <p:spPr>
          <a:xfrm>
            <a:off x="605118" y="427879"/>
            <a:ext cx="10515600" cy="943722"/>
          </a:xfrm>
        </p:spPr>
        <p:txBody>
          <a:bodyPr>
            <a:normAutofit fontScale="90000"/>
          </a:bodyPr>
          <a:lstStyle/>
          <a:p>
            <a:r>
              <a:rPr lang="en-IN" sz="3200" b="1" dirty="0">
                <a:solidFill>
                  <a:srgbClr val="FF0000"/>
                </a:solidFill>
              </a:rPr>
              <a:t>2. </a:t>
            </a:r>
            <a:r>
              <a:rPr lang="en-IN" sz="3600" b="1" dirty="0">
                <a:solidFill>
                  <a:srgbClr val="FF0000"/>
                </a:solidFill>
                <a:latin typeface="Times New Roman" panose="02020603050405020304" pitchFamily="18" charset="0"/>
                <a:cs typeface="Times New Roman" panose="02020603050405020304" pitchFamily="18" charset="0"/>
              </a:rPr>
              <a:t>Environmental Analysis</a:t>
            </a:r>
            <a:br>
              <a:rPr lang="en-IN" sz="3200" b="1" dirty="0">
                <a:solidFill>
                  <a:srgbClr val="FF0000"/>
                </a:solidFill>
              </a:rPr>
            </a:br>
            <a:endParaRPr lang="en-IN" sz="3200" b="1" dirty="0">
              <a:solidFill>
                <a:srgbClr val="FF0000"/>
              </a:solidFill>
            </a:endParaRPr>
          </a:p>
        </p:txBody>
      </p:sp>
      <p:sp>
        <p:nvSpPr>
          <p:cNvPr id="3" name="Content Placeholder 2">
            <a:extLst>
              <a:ext uri="{FF2B5EF4-FFF2-40B4-BE49-F238E27FC236}">
                <a16:creationId xmlns:a16="http://schemas.microsoft.com/office/drawing/2014/main" id="{21DCDE2C-2077-C626-B973-73291291274A}"/>
              </a:ext>
            </a:extLst>
          </p:cNvPr>
          <p:cNvSpPr>
            <a:spLocks noGrp="1"/>
          </p:cNvSpPr>
          <p:nvPr>
            <p:ph idx="1"/>
          </p:nvPr>
        </p:nvSpPr>
        <p:spPr>
          <a:xfrm>
            <a:off x="838200" y="1308848"/>
            <a:ext cx="10515600" cy="4868115"/>
          </a:xfrm>
        </p:spPr>
        <p:txBody>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Organizations need to assess both internal and external environments to understand their current position and anticipate future opportunities and threats. This involves conducting analyses such as SWOT (Strengths, Weaknesses, Opportunities, Threats) analysis, PESTEL (Political, Economic, Social, Technological, Environmental, Legal) analysis, competitor analysis, and market analysis.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5606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DB9C0-7D58-DC2A-C737-919D4C63E04E}"/>
              </a:ext>
            </a:extLst>
          </p:cNvPr>
          <p:cNvSpPr>
            <a:spLocks noGrp="1"/>
          </p:cNvSpPr>
          <p:nvPr>
            <p:ph type="title"/>
          </p:nvPr>
        </p:nvSpPr>
        <p:spPr/>
        <p:txBody>
          <a:bodyPr/>
          <a:lstStyle/>
          <a:p>
            <a:r>
              <a:rPr lang="en-IN" sz="3200" b="1" dirty="0">
                <a:solidFill>
                  <a:srgbClr val="FF0000"/>
                </a:solidFill>
                <a:latin typeface="Times New Roman" panose="02020603050405020304" pitchFamily="18" charset="0"/>
                <a:cs typeface="Times New Roman" panose="02020603050405020304" pitchFamily="18" charset="0"/>
              </a:rPr>
              <a:t>3. Strategy Formulation</a:t>
            </a:r>
            <a:endParaRPr lang="en-IN" dirty="0">
              <a:solidFill>
                <a:srgbClr val="FF0000"/>
              </a:solidFill>
            </a:endParaRPr>
          </a:p>
        </p:txBody>
      </p:sp>
      <p:sp>
        <p:nvSpPr>
          <p:cNvPr id="3" name="Content Placeholder 2">
            <a:extLst>
              <a:ext uri="{FF2B5EF4-FFF2-40B4-BE49-F238E27FC236}">
                <a16:creationId xmlns:a16="http://schemas.microsoft.com/office/drawing/2014/main" id="{F2BEA128-B1C9-2663-9673-2C4470DDBBF3}"/>
              </a:ext>
            </a:extLst>
          </p:cNvPr>
          <p:cNvSpPr>
            <a:spLocks noGrp="1"/>
          </p:cNvSpPr>
          <p:nvPr>
            <p:ph idx="1"/>
          </p:nvPr>
        </p:nvSpPr>
        <p:spPr>
          <a:xfrm>
            <a:off x="838200" y="1264024"/>
            <a:ext cx="10515600" cy="4912939"/>
          </a:xfrm>
        </p:spPr>
        <p:txBody>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Based on the insights gained from environmental analysis, organizations develop strategies to achieve their long-term objectives. This step involves identifying strategic goals and selecting the most appropriate course of action to accomplish them. Strategies may involve decisions related to market positioning, product development, diversification, partnerships, mergers and acquisitions, etc.</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5289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7B673-9048-76CA-8EF7-747777AB1ABA}"/>
              </a:ext>
            </a:extLst>
          </p:cNvPr>
          <p:cNvSpPr>
            <a:spLocks noGrp="1"/>
          </p:cNvSpPr>
          <p:nvPr>
            <p:ph type="title"/>
          </p:nvPr>
        </p:nvSpPr>
        <p:spPr>
          <a:xfrm>
            <a:off x="838200" y="365126"/>
            <a:ext cx="10515600" cy="845110"/>
          </a:xfrm>
        </p:spPr>
        <p:txBody>
          <a:bodyPr>
            <a:normAutofit/>
          </a:bodyPr>
          <a:lstStyle/>
          <a:p>
            <a:r>
              <a:rPr lang="en-IN" sz="3200" b="1" dirty="0">
                <a:solidFill>
                  <a:srgbClr val="FF0000"/>
                </a:solidFill>
                <a:latin typeface="Times New Roman" panose="02020603050405020304" pitchFamily="18" charset="0"/>
                <a:cs typeface="Times New Roman" panose="02020603050405020304" pitchFamily="18" charset="0"/>
              </a:rPr>
              <a:t>Formulation of Strategy</a:t>
            </a:r>
          </a:p>
        </p:txBody>
      </p:sp>
      <p:sp>
        <p:nvSpPr>
          <p:cNvPr id="3" name="Content Placeholder 2">
            <a:extLst>
              <a:ext uri="{FF2B5EF4-FFF2-40B4-BE49-F238E27FC236}">
                <a16:creationId xmlns:a16="http://schemas.microsoft.com/office/drawing/2014/main" id="{E3A81B8E-4241-F8F3-A5F1-F5F6C0C138F8}"/>
              </a:ext>
            </a:extLst>
          </p:cNvPr>
          <p:cNvSpPr>
            <a:spLocks noGrp="1"/>
          </p:cNvSpPr>
          <p:nvPr>
            <p:ph idx="1"/>
          </p:nvPr>
        </p:nvSpPr>
        <p:spPr>
          <a:xfrm>
            <a:off x="838200" y="1353671"/>
            <a:ext cx="10515600" cy="4823292"/>
          </a:xfrm>
        </p:spPr>
        <p:txBody>
          <a:bodyPr>
            <a:normAutofit fontScale="85000" lnSpcReduction="10000"/>
          </a:bodyPr>
          <a:lstStyle/>
          <a:p>
            <a:pPr>
              <a:lnSpc>
                <a:spcPct val="200000"/>
              </a:lnSpc>
            </a:pPr>
            <a:r>
              <a:rPr lang="en-US" dirty="0">
                <a:latin typeface="Times New Roman" panose="02020603050405020304" pitchFamily="18" charset="0"/>
                <a:cs typeface="Times New Roman" panose="02020603050405020304" pitchFamily="18" charset="0"/>
              </a:rPr>
              <a:t>Formulation of strategy requires:-</a:t>
            </a:r>
          </a:p>
          <a:p>
            <a:pPr>
              <a:lnSpc>
                <a:spcPct val="200000"/>
              </a:lnSpc>
            </a:pPr>
            <a:r>
              <a:rPr lang="en-US" dirty="0">
                <a:latin typeface="Times New Roman" panose="02020603050405020304" pitchFamily="18" charset="0"/>
                <a:cs typeface="Times New Roman" panose="02020603050405020304" pitchFamily="18" charset="0"/>
              </a:rPr>
              <a:t>Performing environmental and organizational appraisal</a:t>
            </a:r>
          </a:p>
          <a:p>
            <a:pPr>
              <a:lnSpc>
                <a:spcPct val="200000"/>
              </a:lnSpc>
            </a:pPr>
            <a:r>
              <a:rPr lang="en-US" dirty="0">
                <a:latin typeface="Times New Roman" panose="02020603050405020304" pitchFamily="18" charset="0"/>
                <a:cs typeface="Times New Roman" panose="02020603050405020304" pitchFamily="18" charset="0"/>
              </a:rPr>
              <a:t>Considering strategies</a:t>
            </a:r>
          </a:p>
          <a:p>
            <a:pPr>
              <a:lnSpc>
                <a:spcPct val="200000"/>
              </a:lnSpc>
            </a:pPr>
            <a:r>
              <a:rPr lang="en-US" dirty="0">
                <a:latin typeface="Times New Roman" panose="02020603050405020304" pitchFamily="18" charset="0"/>
                <a:cs typeface="Times New Roman" panose="02020603050405020304" pitchFamily="18" charset="0"/>
              </a:rPr>
              <a:t>Carrying out strategic analysis</a:t>
            </a:r>
          </a:p>
          <a:p>
            <a:pPr>
              <a:lnSpc>
                <a:spcPct val="200000"/>
              </a:lnSpc>
            </a:pPr>
            <a:r>
              <a:rPr lang="en-US" dirty="0">
                <a:latin typeface="Times New Roman" panose="02020603050405020304" pitchFamily="18" charset="0"/>
                <a:cs typeface="Times New Roman" panose="02020603050405020304" pitchFamily="18" charset="0"/>
              </a:rPr>
              <a:t>Making strategies</a:t>
            </a:r>
          </a:p>
          <a:p>
            <a:pPr>
              <a:lnSpc>
                <a:spcPct val="200000"/>
              </a:lnSpc>
            </a:pPr>
            <a:r>
              <a:rPr lang="en-US" dirty="0">
                <a:latin typeface="Times New Roman" panose="02020603050405020304" pitchFamily="18" charset="0"/>
                <a:cs typeface="Times New Roman" panose="02020603050405020304" pitchFamily="18" charset="0"/>
              </a:rPr>
              <a:t>Preparing strategic plan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7667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A579-F5A3-9D55-D941-DC5A818E186B}"/>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4. Strategy Implementation </a:t>
            </a:r>
            <a:endParaRPr lang="en-IN" sz="32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4F8A03F-2B79-D1C1-95D1-D1BF00E9C5F1}"/>
              </a:ext>
            </a:extLst>
          </p:cNvPr>
          <p:cNvSpPr>
            <a:spLocks noGrp="1"/>
          </p:cNvSpPr>
          <p:nvPr>
            <p:ph idx="1"/>
          </p:nvPr>
        </p:nvSpPr>
        <p:spPr/>
        <p:txBody>
          <a:bodyPr>
            <a:normAutofit fontScale="85000" lnSpcReduction="20000"/>
          </a:bodyPr>
          <a:lstStyle/>
          <a:p>
            <a:pPr marL="0" indent="0" algn="just">
              <a:lnSpc>
                <a:spcPct val="150000"/>
              </a:lnSpc>
              <a:buNone/>
            </a:pPr>
            <a:r>
              <a:rPr lang="en-US" dirty="0">
                <a:latin typeface="Times New Roman" panose="02020603050405020304" pitchFamily="18" charset="0"/>
                <a:cs typeface="Times New Roman" panose="02020603050405020304" pitchFamily="18" charset="0"/>
              </a:rPr>
              <a:t>Once the strategies are formulated, they need to be executed effectively. This involves translating strategic plans into action by allocating resources, setting objectives, designing organizational structures, implementing policies and procedures, and communicating the strategic direction throughout the organization</a:t>
            </a:r>
            <a:r>
              <a:rPr lang="en-US" dirty="0"/>
              <a:t>.  </a:t>
            </a:r>
            <a:r>
              <a:rPr lang="en-US" dirty="0">
                <a:latin typeface="Times New Roman" panose="02020603050405020304" pitchFamily="18" charset="0"/>
                <a:cs typeface="Times New Roman" panose="02020603050405020304" pitchFamily="18" charset="0"/>
              </a:rPr>
              <a:t>Implementation of strategy involves:-</a:t>
            </a:r>
          </a:p>
          <a:p>
            <a:pPr marL="571500" indent="-571500" algn="just">
              <a:lnSpc>
                <a:spcPct val="150000"/>
              </a:lnSpc>
              <a:buFont typeface="+mj-lt"/>
              <a:buAutoNum type="romanUcPeriod"/>
            </a:pPr>
            <a:r>
              <a:rPr lang="en-US" dirty="0">
                <a:latin typeface="Times New Roman" panose="02020603050405020304" pitchFamily="18" charset="0"/>
                <a:cs typeface="Times New Roman" panose="02020603050405020304" pitchFamily="18" charset="0"/>
              </a:rPr>
              <a:t>Putting strategies into practice</a:t>
            </a:r>
          </a:p>
          <a:p>
            <a:pPr marL="571500" indent="-571500" algn="just">
              <a:lnSpc>
                <a:spcPct val="150000"/>
              </a:lnSpc>
              <a:buFont typeface="+mj-lt"/>
              <a:buAutoNum type="romanUcPeriod"/>
            </a:pPr>
            <a:r>
              <a:rPr lang="en-US" dirty="0">
                <a:latin typeface="Times New Roman" panose="02020603050405020304" pitchFamily="18" charset="0"/>
                <a:cs typeface="Times New Roman" panose="02020603050405020304" pitchFamily="18" charset="0"/>
              </a:rPr>
              <a:t>Developing structures and systems</a:t>
            </a:r>
          </a:p>
          <a:p>
            <a:pPr marL="571500" indent="-571500" algn="just">
              <a:lnSpc>
                <a:spcPct val="150000"/>
              </a:lnSpc>
              <a:buFont typeface="+mj-lt"/>
              <a:buAutoNum type="romanUcPeriod"/>
            </a:pPr>
            <a:r>
              <a:rPr lang="en-US" dirty="0">
                <a:latin typeface="Times New Roman" panose="02020603050405020304" pitchFamily="18" charset="0"/>
                <a:cs typeface="Times New Roman" panose="02020603050405020304" pitchFamily="18" charset="0"/>
              </a:rPr>
              <a:t>Managing behavioral and functional implementation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657716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99</TotalTime>
  <Words>1314</Words>
  <Application>Microsoft Office PowerPoint</Application>
  <PresentationFormat>Widescreen</PresentationFormat>
  <Paragraphs>81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STRATEGIC MANAGEMENT PROCESS</vt:lpstr>
      <vt:lpstr>STRATEGIC MANAGEMENT PROCESS</vt:lpstr>
      <vt:lpstr>STRATEGIC MANAGEMENT PROCESS</vt:lpstr>
      <vt:lpstr>STRATEGIC MANAGEMENT PROCESS</vt:lpstr>
      <vt:lpstr>STEPS IN STRATEGIC MANAGEMENT PROCESS</vt:lpstr>
      <vt:lpstr>2. Environmental Analysis </vt:lpstr>
      <vt:lpstr>3. Strategy Formulation</vt:lpstr>
      <vt:lpstr>Formulation of Strategy</vt:lpstr>
      <vt:lpstr>4. Strategy Implementation </vt:lpstr>
      <vt:lpstr>5. Performance Measurement and Evaluation</vt:lpstr>
      <vt:lpstr>6. Strategic Control</vt:lpstr>
      <vt:lpstr>7.Strategic Review and Adaptation</vt:lpstr>
      <vt:lpstr>  IMPLICATIONS OF STATEGIC MANAGEMENT PROCESS  </vt:lpstr>
      <vt:lpstr>IMPLICATIONS OF STATEGIC MANAGEMENT PROCESS</vt:lpstr>
      <vt:lpstr>IMPLICATIONS OF STATEGIC MANAGEMENT PROCESS</vt:lpstr>
      <vt:lpstr>IMPLICATIONS OF STATEGIC MANAGEMENT PROCESS</vt:lpstr>
      <vt:lpstr>IMPLICATIONS OF STATEGIC MANAGEMENT PROCESS</vt:lpstr>
      <vt:lpstr>Purpose of the Strategic Management Process</vt:lpstr>
      <vt:lpstr>Purpose of the Strategic Management Process</vt:lpstr>
      <vt:lpstr>Core Competence</vt:lpstr>
      <vt:lpstr>Core competency- Example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MANAGEMENT PROCESS</dc:title>
  <dc:creator>Sandhya P Pillai</dc:creator>
  <cp:lastModifiedBy>Sandhya P Pillai</cp:lastModifiedBy>
  <cp:revision>2</cp:revision>
  <dcterms:created xsi:type="dcterms:W3CDTF">2024-03-10T10:28:51Z</dcterms:created>
  <dcterms:modified xsi:type="dcterms:W3CDTF">2024-03-10T12:28:11Z</dcterms:modified>
</cp:coreProperties>
</file>