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0"/>
  </p:notesMasterIdLst>
  <p:sldIdLst>
    <p:sldId id="256" r:id="rId2"/>
    <p:sldId id="257" r:id="rId3"/>
    <p:sldId id="258" r:id="rId4"/>
    <p:sldId id="308" r:id="rId5"/>
    <p:sldId id="271" r:id="rId6"/>
    <p:sldId id="309" r:id="rId7"/>
    <p:sldId id="274" r:id="rId8"/>
    <p:sldId id="275" r:id="rId9"/>
    <p:sldId id="276" r:id="rId10"/>
    <p:sldId id="277" r:id="rId11"/>
    <p:sldId id="260" r:id="rId12"/>
    <p:sldId id="270" r:id="rId13"/>
    <p:sldId id="278" r:id="rId14"/>
    <p:sldId id="285" r:id="rId15"/>
    <p:sldId id="286" r:id="rId16"/>
    <p:sldId id="280" r:id="rId17"/>
    <p:sldId id="281" r:id="rId18"/>
    <p:sldId id="282" r:id="rId19"/>
    <p:sldId id="283" r:id="rId20"/>
    <p:sldId id="287" r:id="rId21"/>
    <p:sldId id="290" r:id="rId22"/>
    <p:sldId id="289" r:id="rId23"/>
    <p:sldId id="262" r:id="rId24"/>
    <p:sldId id="288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10" r:id="rId43"/>
    <p:sldId id="311" r:id="rId44"/>
    <p:sldId id="312" r:id="rId45"/>
    <p:sldId id="313" r:id="rId46"/>
    <p:sldId id="314" r:id="rId47"/>
    <p:sldId id="315" r:id="rId48"/>
    <p:sldId id="266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roid.com/" TargetMode="External"/><Relationship Id="rId2" Type="http://schemas.openxmlformats.org/officeDocument/2006/relationships/hyperlink" Target="http://androidappdocs.appspot.com/index.html" TargetMode="External"/><Relationship Id="rId1" Type="http://schemas.openxmlformats.org/officeDocument/2006/relationships/hyperlink" Target="http://www.anddev.org/" TargetMode="External"/><Relationship Id="rId4" Type="http://schemas.openxmlformats.org/officeDocument/2006/relationships/hyperlink" Target="http://bakhtiyor.com/category/30-days-of-android-apps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ddev.org/" TargetMode="External"/><Relationship Id="rId2" Type="http://schemas.openxmlformats.org/officeDocument/2006/relationships/hyperlink" Target="http://androidappdocs.appspot.com/index.html" TargetMode="External"/><Relationship Id="rId1" Type="http://schemas.openxmlformats.org/officeDocument/2006/relationships/hyperlink" Target="http://www.android.com/" TargetMode="External"/><Relationship Id="rId4" Type="http://schemas.openxmlformats.org/officeDocument/2006/relationships/hyperlink" Target="http://bakhtiyor.com/category/30-days-of-android-app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2E941-D615-4420-8E7A-5675BCE13E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8246B-3876-4A93-B0ED-EDA042FF2FBE}">
      <dgm:prSet phldrT="[文本]"/>
      <dgm:spPr/>
      <dgm:t>
        <a:bodyPr/>
        <a:lstStyle/>
        <a:p>
          <a:r>
            <a:rPr lang="en-US" altLang="zh-CN" dirty="0" smtClean="0"/>
            <a:t>Processor</a:t>
          </a:r>
          <a:endParaRPr lang="zh-CN" altLang="en-US" dirty="0"/>
        </a:p>
      </dgm:t>
    </dgm:pt>
    <dgm:pt modelId="{A0CB5CF0-14CF-424F-8021-7A41FC4B28E9}" type="parTrans" cxnId="{CA52A060-5764-47A4-ACB7-D2408E3E0121}">
      <dgm:prSet/>
      <dgm:spPr/>
      <dgm:t>
        <a:bodyPr/>
        <a:lstStyle/>
        <a:p>
          <a:endParaRPr lang="zh-CN" altLang="en-US"/>
        </a:p>
      </dgm:t>
    </dgm:pt>
    <dgm:pt modelId="{08A41D45-79E6-4A6C-B356-A6C78740EEE7}" type="sibTrans" cxnId="{CA52A060-5764-47A4-ACB7-D2408E3E0121}">
      <dgm:prSet/>
      <dgm:spPr/>
      <dgm:t>
        <a:bodyPr/>
        <a:lstStyle/>
        <a:p>
          <a:endParaRPr lang="zh-CN" altLang="en-US"/>
        </a:p>
      </dgm:t>
    </dgm:pt>
    <dgm:pt modelId="{ECF1DD07-C230-4A71-BC24-D686028CEE47}">
      <dgm:prSet phldrT="[文本]"/>
      <dgm:spPr/>
      <dgm:t>
        <a:bodyPr/>
        <a:lstStyle/>
        <a:p>
          <a:r>
            <a:rPr lang="en-US" altLang="zh-CN" dirty="0" smtClean="0"/>
            <a:t>Embedded OS</a:t>
          </a:r>
          <a:endParaRPr lang="zh-CN" altLang="en-US" dirty="0"/>
        </a:p>
      </dgm:t>
    </dgm:pt>
    <dgm:pt modelId="{41185FB3-E42E-4A81-8787-707C9B02E308}" type="parTrans" cxnId="{CB0A5D1C-3DA4-43A0-B853-11A2D23D24B8}">
      <dgm:prSet/>
      <dgm:spPr/>
      <dgm:t>
        <a:bodyPr/>
        <a:lstStyle/>
        <a:p>
          <a:endParaRPr lang="zh-CN" altLang="en-US"/>
        </a:p>
      </dgm:t>
    </dgm:pt>
    <dgm:pt modelId="{E78D0912-F4EC-4059-AC55-3BA4F3C77BB0}" type="sibTrans" cxnId="{CB0A5D1C-3DA4-43A0-B853-11A2D23D24B8}">
      <dgm:prSet/>
      <dgm:spPr/>
      <dgm:t>
        <a:bodyPr/>
        <a:lstStyle/>
        <a:p>
          <a:endParaRPr lang="zh-CN" altLang="en-US"/>
        </a:p>
      </dgm:t>
    </dgm:pt>
    <dgm:pt modelId="{3D086D68-F749-4DB9-BE01-F91525B98810}">
      <dgm:prSet phldrT="[文本]"/>
      <dgm:spPr/>
      <dgm:t>
        <a:bodyPr/>
        <a:lstStyle/>
        <a:p>
          <a:r>
            <a:rPr lang="en-US" altLang="zh-CN" dirty="0" smtClean="0"/>
            <a:t>Middleware</a:t>
          </a:r>
          <a:endParaRPr lang="zh-CN" altLang="en-US" dirty="0"/>
        </a:p>
      </dgm:t>
    </dgm:pt>
    <dgm:pt modelId="{413D3E39-D2A5-4E32-9AB7-D08EB181BEAC}" type="parTrans" cxnId="{7EF0804F-65A5-4C9F-A30B-9FBFBD0450A1}">
      <dgm:prSet/>
      <dgm:spPr/>
      <dgm:t>
        <a:bodyPr/>
        <a:lstStyle/>
        <a:p>
          <a:endParaRPr lang="zh-CN" altLang="en-US"/>
        </a:p>
      </dgm:t>
    </dgm:pt>
    <dgm:pt modelId="{9B44CDB5-6258-482C-A8C6-1F73032C26EA}" type="sibTrans" cxnId="{7EF0804F-65A5-4C9F-A30B-9FBFBD0450A1}">
      <dgm:prSet/>
      <dgm:spPr/>
      <dgm:t>
        <a:bodyPr/>
        <a:lstStyle/>
        <a:p>
          <a:endParaRPr lang="zh-CN" altLang="en-US"/>
        </a:p>
      </dgm:t>
    </dgm:pt>
    <dgm:pt modelId="{D7B363F9-876B-4205-AC1A-737BE36EB9B1}">
      <dgm:prSet phldrT="[文本]"/>
      <dgm:spPr/>
      <dgm:t>
        <a:bodyPr/>
        <a:lstStyle/>
        <a:p>
          <a:r>
            <a:rPr lang="en-US" altLang="zh-CN" dirty="0" smtClean="0"/>
            <a:t>Apps</a:t>
          </a:r>
          <a:endParaRPr lang="zh-CN" altLang="en-US" dirty="0"/>
        </a:p>
      </dgm:t>
    </dgm:pt>
    <dgm:pt modelId="{5A9E6535-BDCE-4752-81D4-A8E8189EEDA0}" type="parTrans" cxnId="{DF7B0FDE-EF09-47E0-97E3-2639BB865D07}">
      <dgm:prSet/>
      <dgm:spPr/>
      <dgm:t>
        <a:bodyPr/>
        <a:lstStyle/>
        <a:p>
          <a:endParaRPr lang="zh-CN" altLang="en-US"/>
        </a:p>
      </dgm:t>
    </dgm:pt>
    <dgm:pt modelId="{9CF4D932-C7F2-405C-87E9-F4CDCDAA78A0}" type="sibTrans" cxnId="{DF7B0FDE-EF09-47E0-97E3-2639BB865D07}">
      <dgm:prSet/>
      <dgm:spPr/>
      <dgm:t>
        <a:bodyPr/>
        <a:lstStyle/>
        <a:p>
          <a:endParaRPr lang="zh-CN" altLang="en-US"/>
        </a:p>
      </dgm:t>
    </dgm:pt>
    <dgm:pt modelId="{4398F718-F675-4D63-85FF-FA495FCFFE77}">
      <dgm:prSet phldrT="[文本]"/>
      <dgm:spPr/>
      <dgm:t>
        <a:bodyPr/>
        <a:lstStyle/>
        <a:p>
          <a:r>
            <a:rPr lang="en-US" altLang="zh-CN" dirty="0" smtClean="0"/>
            <a:t>Device</a:t>
          </a:r>
          <a:endParaRPr lang="zh-CN" altLang="en-US" dirty="0"/>
        </a:p>
      </dgm:t>
    </dgm:pt>
    <dgm:pt modelId="{C85A3991-1928-4D83-82D8-C71D0C33C4E3}" type="parTrans" cxnId="{40C08C0E-662F-4C30-BBAD-8CCBB2D79B77}">
      <dgm:prSet/>
      <dgm:spPr/>
      <dgm:t>
        <a:bodyPr/>
        <a:lstStyle/>
        <a:p>
          <a:endParaRPr lang="zh-CN" altLang="en-US"/>
        </a:p>
      </dgm:t>
    </dgm:pt>
    <dgm:pt modelId="{DFC36554-BE0F-4929-A1FC-9E4E6611C8EE}" type="sibTrans" cxnId="{40C08C0E-662F-4C30-BBAD-8CCBB2D79B77}">
      <dgm:prSet/>
      <dgm:spPr/>
      <dgm:t>
        <a:bodyPr/>
        <a:lstStyle/>
        <a:p>
          <a:endParaRPr lang="zh-CN" altLang="en-US"/>
        </a:p>
      </dgm:t>
    </dgm:pt>
    <dgm:pt modelId="{7B2F559A-6C22-47FB-A30F-15D9CD528BB1}" type="pres">
      <dgm:prSet presAssocID="{DF72E941-D615-4420-8E7A-5675BCE13ECD}" presName="Name0" presStyleCnt="0">
        <dgm:presLayoutVars>
          <dgm:dir/>
          <dgm:animLvl val="lvl"/>
          <dgm:resizeHandles val="exact"/>
        </dgm:presLayoutVars>
      </dgm:prSet>
      <dgm:spPr/>
    </dgm:pt>
    <dgm:pt modelId="{C4F1E6D2-644A-4A57-B404-1074659D73E4}" type="pres">
      <dgm:prSet presAssocID="{5138246B-3876-4A93-B0ED-EDA042FF2FB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F27909-0977-45ED-8B31-DDF4FC3E12BB}" type="pres">
      <dgm:prSet presAssocID="{08A41D45-79E6-4A6C-B356-A6C78740EEE7}" presName="parTxOnlySpace" presStyleCnt="0"/>
      <dgm:spPr/>
    </dgm:pt>
    <dgm:pt modelId="{D4D135CB-5A0C-4899-8BAE-C02108ED4804}" type="pres">
      <dgm:prSet presAssocID="{4398F718-F675-4D63-85FF-FA495FCFFE7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BA0E0B-C381-490B-B6B2-CC2DD27E97EC}" type="pres">
      <dgm:prSet presAssocID="{DFC36554-BE0F-4929-A1FC-9E4E6611C8EE}" presName="parTxOnlySpace" presStyleCnt="0"/>
      <dgm:spPr/>
    </dgm:pt>
    <dgm:pt modelId="{471714CF-1600-44D9-B085-BD2F88150DB4}" type="pres">
      <dgm:prSet presAssocID="{ECF1DD07-C230-4A71-BC24-D686028CEE4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6808EB-F88A-4420-841C-46439E3AF4EB}" type="pres">
      <dgm:prSet presAssocID="{E78D0912-F4EC-4059-AC55-3BA4F3C77BB0}" presName="parTxOnlySpace" presStyleCnt="0"/>
      <dgm:spPr/>
    </dgm:pt>
    <dgm:pt modelId="{0A8BAD7C-5449-4CEB-8F56-5ED8F373E050}" type="pres">
      <dgm:prSet presAssocID="{3D086D68-F749-4DB9-BE01-F91525B9881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B9CD53-0B9B-411E-BBF9-8F11A8C0A690}" type="pres">
      <dgm:prSet presAssocID="{9B44CDB5-6258-482C-A8C6-1F73032C26EA}" presName="parTxOnlySpace" presStyleCnt="0"/>
      <dgm:spPr/>
    </dgm:pt>
    <dgm:pt modelId="{664AD0EE-9740-4074-9F0A-A581A6A6E094}" type="pres">
      <dgm:prSet presAssocID="{D7B363F9-876B-4205-AC1A-737BE36EB9B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59EFAC6-3798-41DB-BE43-AAB8DC985841}" type="presOf" srcId="{ECF1DD07-C230-4A71-BC24-D686028CEE47}" destId="{471714CF-1600-44D9-B085-BD2F88150DB4}" srcOrd="0" destOrd="0" presId="urn:microsoft.com/office/officeart/2005/8/layout/chevron1"/>
    <dgm:cxn modelId="{50D7B4BE-D3E0-4CFB-93DC-2443ACD5E8CC}" type="presOf" srcId="{D7B363F9-876B-4205-AC1A-737BE36EB9B1}" destId="{664AD0EE-9740-4074-9F0A-A581A6A6E094}" srcOrd="0" destOrd="0" presId="urn:microsoft.com/office/officeart/2005/8/layout/chevron1"/>
    <dgm:cxn modelId="{DA6764A4-FB69-4C5F-9791-528D7BA5187A}" type="presOf" srcId="{4398F718-F675-4D63-85FF-FA495FCFFE77}" destId="{D4D135CB-5A0C-4899-8BAE-C02108ED4804}" srcOrd="0" destOrd="0" presId="urn:microsoft.com/office/officeart/2005/8/layout/chevron1"/>
    <dgm:cxn modelId="{89ABE79D-34A8-48E5-B4DA-BFAFF0282619}" type="presOf" srcId="{DF72E941-D615-4420-8E7A-5675BCE13ECD}" destId="{7B2F559A-6C22-47FB-A30F-15D9CD528BB1}" srcOrd="0" destOrd="0" presId="urn:microsoft.com/office/officeart/2005/8/layout/chevron1"/>
    <dgm:cxn modelId="{DF7B0FDE-EF09-47E0-97E3-2639BB865D07}" srcId="{DF72E941-D615-4420-8E7A-5675BCE13ECD}" destId="{D7B363F9-876B-4205-AC1A-737BE36EB9B1}" srcOrd="4" destOrd="0" parTransId="{5A9E6535-BDCE-4752-81D4-A8E8189EEDA0}" sibTransId="{9CF4D932-C7F2-405C-87E9-F4CDCDAA78A0}"/>
    <dgm:cxn modelId="{CB0A5D1C-3DA4-43A0-B853-11A2D23D24B8}" srcId="{DF72E941-D615-4420-8E7A-5675BCE13ECD}" destId="{ECF1DD07-C230-4A71-BC24-D686028CEE47}" srcOrd="2" destOrd="0" parTransId="{41185FB3-E42E-4A81-8787-707C9B02E308}" sibTransId="{E78D0912-F4EC-4059-AC55-3BA4F3C77BB0}"/>
    <dgm:cxn modelId="{7CB04671-22BC-40ED-89CA-8661E6985BB6}" type="presOf" srcId="{5138246B-3876-4A93-B0ED-EDA042FF2FBE}" destId="{C4F1E6D2-644A-4A57-B404-1074659D73E4}" srcOrd="0" destOrd="0" presId="urn:microsoft.com/office/officeart/2005/8/layout/chevron1"/>
    <dgm:cxn modelId="{40C08C0E-662F-4C30-BBAD-8CCBB2D79B77}" srcId="{DF72E941-D615-4420-8E7A-5675BCE13ECD}" destId="{4398F718-F675-4D63-85FF-FA495FCFFE77}" srcOrd="1" destOrd="0" parTransId="{C85A3991-1928-4D83-82D8-C71D0C33C4E3}" sibTransId="{DFC36554-BE0F-4929-A1FC-9E4E6611C8EE}"/>
    <dgm:cxn modelId="{7EF0804F-65A5-4C9F-A30B-9FBFBD0450A1}" srcId="{DF72E941-D615-4420-8E7A-5675BCE13ECD}" destId="{3D086D68-F749-4DB9-BE01-F91525B98810}" srcOrd="3" destOrd="0" parTransId="{413D3E39-D2A5-4E32-9AB7-D08EB181BEAC}" sibTransId="{9B44CDB5-6258-482C-A8C6-1F73032C26EA}"/>
    <dgm:cxn modelId="{CA52A060-5764-47A4-ACB7-D2408E3E0121}" srcId="{DF72E941-D615-4420-8E7A-5675BCE13ECD}" destId="{5138246B-3876-4A93-B0ED-EDA042FF2FBE}" srcOrd="0" destOrd="0" parTransId="{A0CB5CF0-14CF-424F-8021-7A41FC4B28E9}" sibTransId="{08A41D45-79E6-4A6C-B356-A6C78740EEE7}"/>
    <dgm:cxn modelId="{38872292-DE9F-4992-B825-6C4A18218D00}" type="presOf" srcId="{3D086D68-F749-4DB9-BE01-F91525B98810}" destId="{0A8BAD7C-5449-4CEB-8F56-5ED8F373E050}" srcOrd="0" destOrd="0" presId="urn:microsoft.com/office/officeart/2005/8/layout/chevron1"/>
    <dgm:cxn modelId="{8ABCF4F7-ADD9-41AB-BB7B-996B01F4EA91}" type="presParOf" srcId="{7B2F559A-6C22-47FB-A30F-15D9CD528BB1}" destId="{C4F1E6D2-644A-4A57-B404-1074659D73E4}" srcOrd="0" destOrd="0" presId="urn:microsoft.com/office/officeart/2005/8/layout/chevron1"/>
    <dgm:cxn modelId="{DA72DF6D-3833-421A-B6D5-74CF82F2322F}" type="presParOf" srcId="{7B2F559A-6C22-47FB-A30F-15D9CD528BB1}" destId="{6BF27909-0977-45ED-8B31-DDF4FC3E12BB}" srcOrd="1" destOrd="0" presId="urn:microsoft.com/office/officeart/2005/8/layout/chevron1"/>
    <dgm:cxn modelId="{417D6A87-F5F0-48B6-9B33-908E3804762A}" type="presParOf" srcId="{7B2F559A-6C22-47FB-A30F-15D9CD528BB1}" destId="{D4D135CB-5A0C-4899-8BAE-C02108ED4804}" srcOrd="2" destOrd="0" presId="urn:microsoft.com/office/officeart/2005/8/layout/chevron1"/>
    <dgm:cxn modelId="{A520E9C5-39F3-49ED-ACBD-8949C40F64CD}" type="presParOf" srcId="{7B2F559A-6C22-47FB-A30F-15D9CD528BB1}" destId="{2EBA0E0B-C381-490B-B6B2-CC2DD27E97EC}" srcOrd="3" destOrd="0" presId="urn:microsoft.com/office/officeart/2005/8/layout/chevron1"/>
    <dgm:cxn modelId="{B3585E7F-7674-458F-A7FE-4C6B521C2937}" type="presParOf" srcId="{7B2F559A-6C22-47FB-A30F-15D9CD528BB1}" destId="{471714CF-1600-44D9-B085-BD2F88150DB4}" srcOrd="4" destOrd="0" presId="urn:microsoft.com/office/officeart/2005/8/layout/chevron1"/>
    <dgm:cxn modelId="{24589ACD-0AC5-42B1-B9AE-7F6FCC502258}" type="presParOf" srcId="{7B2F559A-6C22-47FB-A30F-15D9CD528BB1}" destId="{F86808EB-F88A-4420-841C-46439E3AF4EB}" srcOrd="5" destOrd="0" presId="urn:microsoft.com/office/officeart/2005/8/layout/chevron1"/>
    <dgm:cxn modelId="{516AA345-D6B9-4EEE-B0F7-D5A9FC5BFE3D}" type="presParOf" srcId="{7B2F559A-6C22-47FB-A30F-15D9CD528BB1}" destId="{0A8BAD7C-5449-4CEB-8F56-5ED8F373E050}" srcOrd="6" destOrd="0" presId="urn:microsoft.com/office/officeart/2005/8/layout/chevron1"/>
    <dgm:cxn modelId="{7B15D953-55F0-4B39-B0A3-AB0D69D03DB9}" type="presParOf" srcId="{7B2F559A-6C22-47FB-A30F-15D9CD528BB1}" destId="{31B9CD53-0B9B-411E-BBF9-8F11A8C0A690}" srcOrd="7" destOrd="0" presId="urn:microsoft.com/office/officeart/2005/8/layout/chevron1"/>
    <dgm:cxn modelId="{A3EAE5F8-D29D-47B6-8B05-F3EAF3637187}" type="presParOf" srcId="{7B2F559A-6C22-47FB-A30F-15D9CD528BB1}" destId="{664AD0EE-9740-4074-9F0A-A581A6A6E09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DC372-67AA-49E7-BBFA-6F176B1C93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23AE820-C4E8-41CC-8C5B-D6AEA579210F}">
      <dgm:prSet phldrT="[文本]"/>
      <dgm:spPr/>
      <dgm:t>
        <a:bodyPr/>
        <a:lstStyle/>
        <a:p>
          <a:r>
            <a:rPr lang="en-US" altLang="zh-CN" dirty="0" smtClean="0"/>
            <a:t>Android SDK, Tutorial, Concepts and API docs</a:t>
          </a:r>
          <a:endParaRPr lang="zh-CN" altLang="en-US" dirty="0"/>
        </a:p>
      </dgm:t>
    </dgm:pt>
    <dgm:pt modelId="{60E1C90E-1344-4734-BB77-04EB0749403D}" type="parTrans" cxnId="{944A0EA7-FE3F-4F48-B70E-4FE2470453B4}">
      <dgm:prSet/>
      <dgm:spPr/>
      <dgm:t>
        <a:bodyPr/>
        <a:lstStyle/>
        <a:p>
          <a:endParaRPr lang="zh-CN" altLang="en-US"/>
        </a:p>
      </dgm:t>
    </dgm:pt>
    <dgm:pt modelId="{F8E1386E-04C2-43EC-B198-5D8E5C99D9FA}" type="sibTrans" cxnId="{944A0EA7-FE3F-4F48-B70E-4FE2470453B4}">
      <dgm:prSet/>
      <dgm:spPr/>
      <dgm:t>
        <a:bodyPr/>
        <a:lstStyle/>
        <a:p>
          <a:endParaRPr lang="zh-CN" altLang="en-US"/>
        </a:p>
      </dgm:t>
    </dgm:pt>
    <dgm:pt modelId="{D57BD901-C45A-46B1-B10A-DF9C4900CB91}">
      <dgm:prSet phldrT="[文本]"/>
      <dgm:spPr/>
      <dgm:t>
        <a:bodyPr/>
        <a:lstStyle/>
        <a:p>
          <a:r>
            <a:rPr lang="en-US" dirty="0" smtClean="0"/>
            <a:t>Android Development Community</a:t>
          </a:r>
          <a:endParaRPr lang="zh-CN" altLang="en-US" dirty="0"/>
        </a:p>
      </dgm:t>
    </dgm:pt>
    <dgm:pt modelId="{416D5982-3B02-40B6-AF06-D2720F9BE36D}" type="parTrans" cxnId="{B5C66F6B-9290-4129-A801-E07734FDB509}">
      <dgm:prSet/>
      <dgm:spPr/>
      <dgm:t>
        <a:bodyPr/>
        <a:lstStyle/>
        <a:p>
          <a:endParaRPr lang="zh-CN" altLang="en-US"/>
        </a:p>
      </dgm:t>
    </dgm:pt>
    <dgm:pt modelId="{D37213A2-76D4-43DA-8C82-915AF893A6BD}" type="sibTrans" cxnId="{B5C66F6B-9290-4129-A801-E07734FDB509}">
      <dgm:prSet/>
      <dgm:spPr/>
      <dgm:t>
        <a:bodyPr/>
        <a:lstStyle/>
        <a:p>
          <a:endParaRPr lang="zh-CN" altLang="en-US"/>
        </a:p>
      </dgm:t>
    </dgm:pt>
    <dgm:pt modelId="{80D8B806-C4D2-4113-81EB-8EC5C0A030FF}">
      <dgm:prSet phldrT="[文本]"/>
      <dgm:spPr/>
      <dgm:t>
        <a:bodyPr/>
        <a:lstStyle/>
        <a:p>
          <a:r>
            <a:rPr lang="en-US" altLang="en-US" dirty="0" smtClean="0">
              <a:hlinkClick xmlns:r="http://schemas.openxmlformats.org/officeDocument/2006/relationships" r:id="rId1"/>
            </a:rPr>
            <a:t>http://www.anddev.org/</a:t>
          </a:r>
          <a:endParaRPr lang="zh-CN" altLang="en-US" dirty="0"/>
        </a:p>
      </dgm:t>
    </dgm:pt>
    <dgm:pt modelId="{AE7D7E06-5B6F-4BF1-87C6-2E19A6B4BD0A}" type="parTrans" cxnId="{63F23569-0773-4F4B-824E-EEB751BB1FBA}">
      <dgm:prSet/>
      <dgm:spPr/>
      <dgm:t>
        <a:bodyPr/>
        <a:lstStyle/>
        <a:p>
          <a:endParaRPr lang="zh-CN" altLang="en-US"/>
        </a:p>
      </dgm:t>
    </dgm:pt>
    <dgm:pt modelId="{7412BAA5-8F60-4515-B0D2-28FF60521064}" type="sibTrans" cxnId="{63F23569-0773-4F4B-824E-EEB751BB1FBA}">
      <dgm:prSet/>
      <dgm:spPr/>
      <dgm:t>
        <a:bodyPr/>
        <a:lstStyle/>
        <a:p>
          <a:endParaRPr lang="zh-CN" altLang="en-US"/>
        </a:p>
      </dgm:t>
    </dgm:pt>
    <dgm:pt modelId="{3518E6CC-6209-4431-AE1A-F081D600CB48}">
      <dgm:prSet phldrT="[文本]"/>
      <dgm:spPr/>
      <dgm:t>
        <a:bodyPr/>
        <a:lstStyle/>
        <a:p>
          <a:r>
            <a:rPr lang="en-US" altLang="en-US" dirty="0" smtClean="0">
              <a:hlinkClick xmlns:r="http://schemas.openxmlformats.org/officeDocument/2006/relationships" r:id="rId2"/>
            </a:rPr>
            <a:t>http://androidappdocs.appspot.com/index.html</a:t>
          </a:r>
          <a:endParaRPr lang="zh-CN" altLang="en-US" dirty="0"/>
        </a:p>
      </dgm:t>
    </dgm:pt>
    <dgm:pt modelId="{22EA1FD1-391D-4100-BF07-91334F578C4C}" type="parTrans" cxnId="{06B96B4D-51E8-4BE6-871E-AA8DCE792784}">
      <dgm:prSet/>
      <dgm:spPr/>
      <dgm:t>
        <a:bodyPr/>
        <a:lstStyle/>
        <a:p>
          <a:endParaRPr lang="zh-CN" altLang="en-US"/>
        </a:p>
      </dgm:t>
    </dgm:pt>
    <dgm:pt modelId="{B2C60118-23C7-4D84-8ED2-BF44E24FC24F}" type="sibTrans" cxnId="{06B96B4D-51E8-4BE6-871E-AA8DCE792784}">
      <dgm:prSet/>
      <dgm:spPr/>
      <dgm:t>
        <a:bodyPr/>
        <a:lstStyle/>
        <a:p>
          <a:endParaRPr lang="zh-CN" altLang="en-US"/>
        </a:p>
      </dgm:t>
    </dgm:pt>
    <dgm:pt modelId="{EE59B43E-DEAB-4D9C-817B-664BF557AFB9}">
      <dgm:prSet phldrT="[文本]"/>
      <dgm:spPr/>
      <dgm:t>
        <a:bodyPr/>
        <a:lstStyle/>
        <a:p>
          <a:r>
            <a:rPr lang="en-US" altLang="zh-CN" dirty="0" smtClean="0"/>
            <a:t>Android Official Site</a:t>
          </a:r>
          <a:endParaRPr lang="zh-CN" altLang="en-US" dirty="0"/>
        </a:p>
      </dgm:t>
    </dgm:pt>
    <dgm:pt modelId="{EC45A437-A458-463A-A149-C035D894954C}" type="parTrans" cxnId="{7D17BB42-D93F-4CBA-BC31-1A6E168CEAA8}">
      <dgm:prSet/>
      <dgm:spPr/>
      <dgm:t>
        <a:bodyPr/>
        <a:lstStyle/>
        <a:p>
          <a:endParaRPr lang="zh-CN" altLang="en-US"/>
        </a:p>
      </dgm:t>
    </dgm:pt>
    <dgm:pt modelId="{29C12BE6-F086-4EC0-9461-D42F42092A17}" type="sibTrans" cxnId="{7D17BB42-D93F-4CBA-BC31-1A6E168CEAA8}">
      <dgm:prSet/>
      <dgm:spPr/>
      <dgm:t>
        <a:bodyPr/>
        <a:lstStyle/>
        <a:p>
          <a:endParaRPr lang="zh-CN" altLang="en-US"/>
        </a:p>
      </dgm:t>
    </dgm:pt>
    <dgm:pt modelId="{24080D64-435F-4BD8-B5A6-DE91DFC569F3}">
      <dgm:prSet phldrT="[文本]"/>
      <dgm:spPr/>
      <dgm:t>
        <a:bodyPr/>
        <a:lstStyle/>
        <a:p>
          <a:r>
            <a:rPr lang="en-US" altLang="zh-CN" dirty="0" smtClean="0">
              <a:hlinkClick xmlns:r="http://schemas.openxmlformats.org/officeDocument/2006/relationships" r:id="rId3"/>
            </a:rPr>
            <a:t>http://www.android.com</a:t>
          </a:r>
          <a:endParaRPr lang="zh-CN" altLang="en-US" dirty="0"/>
        </a:p>
      </dgm:t>
    </dgm:pt>
    <dgm:pt modelId="{FF763B5B-B524-4CCE-8274-B398B7953FB3}" type="parTrans" cxnId="{D125092D-B144-43FB-AAB1-07C9E0BD5E79}">
      <dgm:prSet/>
      <dgm:spPr/>
      <dgm:t>
        <a:bodyPr/>
        <a:lstStyle/>
        <a:p>
          <a:endParaRPr lang="zh-CN" altLang="en-US"/>
        </a:p>
      </dgm:t>
    </dgm:pt>
    <dgm:pt modelId="{E7022BA0-CEE5-423E-A2C0-8BC8651BBB7B}" type="sibTrans" cxnId="{D125092D-B144-43FB-AAB1-07C9E0BD5E79}">
      <dgm:prSet/>
      <dgm:spPr/>
      <dgm:t>
        <a:bodyPr/>
        <a:lstStyle/>
        <a:p>
          <a:endParaRPr lang="zh-CN" altLang="en-US"/>
        </a:p>
      </dgm:t>
    </dgm:pt>
    <dgm:pt modelId="{F1644E29-73DD-42BA-96C6-25387C4124DF}">
      <dgm:prSet phldrT="[文本]"/>
      <dgm:spPr/>
      <dgm:t>
        <a:bodyPr/>
        <a:lstStyle/>
        <a:p>
          <a:r>
            <a:rPr lang="en-US" altLang="zh-CN" dirty="0" smtClean="0"/>
            <a:t>30 Days Android Apps Development</a:t>
          </a:r>
          <a:endParaRPr lang="zh-CN" altLang="en-US" dirty="0"/>
        </a:p>
      </dgm:t>
    </dgm:pt>
    <dgm:pt modelId="{492896C1-C72F-4F7A-B561-FFC6F7E8BF72}" type="parTrans" cxnId="{D600E83A-3DB3-408D-BBCD-78F2A79F0816}">
      <dgm:prSet/>
      <dgm:spPr/>
      <dgm:t>
        <a:bodyPr/>
        <a:lstStyle/>
        <a:p>
          <a:endParaRPr lang="zh-CN" altLang="en-US"/>
        </a:p>
      </dgm:t>
    </dgm:pt>
    <dgm:pt modelId="{6F85F91D-8DF2-4D26-9311-C019611EACFB}" type="sibTrans" cxnId="{D600E83A-3DB3-408D-BBCD-78F2A79F0816}">
      <dgm:prSet/>
      <dgm:spPr/>
      <dgm:t>
        <a:bodyPr/>
        <a:lstStyle/>
        <a:p>
          <a:endParaRPr lang="zh-CN" altLang="en-US"/>
        </a:p>
      </dgm:t>
    </dgm:pt>
    <dgm:pt modelId="{9144A389-C0A3-46EE-BAF0-DCB584F8D643}">
      <dgm:prSet phldrT="[文本]"/>
      <dgm:spPr/>
      <dgm:t>
        <a:bodyPr/>
        <a:lstStyle/>
        <a:p>
          <a:r>
            <a:rPr lang="en-US" altLang="en-US" dirty="0" smtClean="0">
              <a:hlinkClick xmlns:r="http://schemas.openxmlformats.org/officeDocument/2006/relationships" r:id="rId4"/>
            </a:rPr>
            <a:t>http://bakhtiyor.com/category/30-days-of-android-apps/</a:t>
          </a:r>
          <a:endParaRPr lang="zh-CN" altLang="en-US" dirty="0"/>
        </a:p>
      </dgm:t>
    </dgm:pt>
    <dgm:pt modelId="{17CE116B-9A5B-41BC-8D92-01C71943466F}" type="parTrans" cxnId="{18D61653-BB42-4325-9807-FCBA7B750D26}">
      <dgm:prSet/>
      <dgm:spPr/>
      <dgm:t>
        <a:bodyPr/>
        <a:lstStyle/>
        <a:p>
          <a:endParaRPr lang="zh-CN" altLang="en-US"/>
        </a:p>
      </dgm:t>
    </dgm:pt>
    <dgm:pt modelId="{A8864F6F-0C50-44AB-B1EC-9C89DF36B959}" type="sibTrans" cxnId="{18D61653-BB42-4325-9807-FCBA7B750D26}">
      <dgm:prSet/>
      <dgm:spPr/>
      <dgm:t>
        <a:bodyPr/>
        <a:lstStyle/>
        <a:p>
          <a:endParaRPr lang="zh-CN" altLang="en-US"/>
        </a:p>
      </dgm:t>
    </dgm:pt>
    <dgm:pt modelId="{189B29D6-CF20-4C86-BE31-4ADBC3E60C52}" type="pres">
      <dgm:prSet presAssocID="{3A6DC372-67AA-49E7-BBFA-6F176B1C93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A43F52E-85AA-4722-9A80-781920DFA296}" type="pres">
      <dgm:prSet presAssocID="{EE59B43E-DEAB-4D9C-817B-664BF557AF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4C4BD2-782E-416F-A522-BEB75C28A752}" type="pres">
      <dgm:prSet presAssocID="{EE59B43E-DEAB-4D9C-817B-664BF557AFB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EB51AD-358C-4734-BDB4-87DD32ABB9A0}" type="pres">
      <dgm:prSet presAssocID="{223AE820-C4E8-41CC-8C5B-D6AEA57921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0BDACF-CE2F-4964-9463-FE07C5AE5067}" type="pres">
      <dgm:prSet presAssocID="{223AE820-C4E8-41CC-8C5B-D6AEA579210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212779-CCD4-4F58-A764-58551A4D293C}" type="pres">
      <dgm:prSet presAssocID="{D57BD901-C45A-46B1-B10A-DF9C4900CB9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21332F-9233-49F6-A4CD-F008AD131C5B}" type="pres">
      <dgm:prSet presAssocID="{D57BD901-C45A-46B1-B10A-DF9C4900CB9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9FDCC4-2F9A-433D-B58A-140AE695256A}" type="pres">
      <dgm:prSet presAssocID="{F1644E29-73DD-42BA-96C6-25387C4124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A99132-E806-465B-8DA1-D1B995860C52}" type="pres">
      <dgm:prSet presAssocID="{F1644E29-73DD-42BA-96C6-25387C4124D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8D5BDBF-AE60-4709-A9C7-FFA4ED08B0F6}" type="presOf" srcId="{223AE820-C4E8-41CC-8C5B-D6AEA579210F}" destId="{EBEB51AD-358C-4734-BDB4-87DD32ABB9A0}" srcOrd="0" destOrd="0" presId="urn:microsoft.com/office/officeart/2005/8/layout/vList2"/>
    <dgm:cxn modelId="{0BDE16CA-3193-4FE5-B61F-275530A57BDD}" type="presOf" srcId="{80D8B806-C4D2-4113-81EB-8EC5C0A030FF}" destId="{B421332F-9233-49F6-A4CD-F008AD131C5B}" srcOrd="0" destOrd="0" presId="urn:microsoft.com/office/officeart/2005/8/layout/vList2"/>
    <dgm:cxn modelId="{63F23569-0773-4F4B-824E-EEB751BB1FBA}" srcId="{D57BD901-C45A-46B1-B10A-DF9C4900CB91}" destId="{80D8B806-C4D2-4113-81EB-8EC5C0A030FF}" srcOrd="0" destOrd="0" parTransId="{AE7D7E06-5B6F-4BF1-87C6-2E19A6B4BD0A}" sibTransId="{7412BAA5-8F60-4515-B0D2-28FF60521064}"/>
    <dgm:cxn modelId="{64F661A4-391D-4DFA-BFBD-BD0717B084B1}" type="presOf" srcId="{EE59B43E-DEAB-4D9C-817B-664BF557AFB9}" destId="{DA43F52E-85AA-4722-9A80-781920DFA296}" srcOrd="0" destOrd="0" presId="urn:microsoft.com/office/officeart/2005/8/layout/vList2"/>
    <dgm:cxn modelId="{D125092D-B144-43FB-AAB1-07C9E0BD5E79}" srcId="{EE59B43E-DEAB-4D9C-817B-664BF557AFB9}" destId="{24080D64-435F-4BD8-B5A6-DE91DFC569F3}" srcOrd="0" destOrd="0" parTransId="{FF763B5B-B524-4CCE-8274-B398B7953FB3}" sibTransId="{E7022BA0-CEE5-423E-A2C0-8BC8651BBB7B}"/>
    <dgm:cxn modelId="{B5C66F6B-9290-4129-A801-E07734FDB509}" srcId="{3A6DC372-67AA-49E7-BBFA-6F176B1C9319}" destId="{D57BD901-C45A-46B1-B10A-DF9C4900CB91}" srcOrd="2" destOrd="0" parTransId="{416D5982-3B02-40B6-AF06-D2720F9BE36D}" sibTransId="{D37213A2-76D4-43DA-8C82-915AF893A6BD}"/>
    <dgm:cxn modelId="{944A0EA7-FE3F-4F48-B70E-4FE2470453B4}" srcId="{3A6DC372-67AA-49E7-BBFA-6F176B1C9319}" destId="{223AE820-C4E8-41CC-8C5B-D6AEA579210F}" srcOrd="1" destOrd="0" parTransId="{60E1C90E-1344-4734-BB77-04EB0749403D}" sibTransId="{F8E1386E-04C2-43EC-B198-5D8E5C99D9FA}"/>
    <dgm:cxn modelId="{D600E83A-3DB3-408D-BBCD-78F2A79F0816}" srcId="{3A6DC372-67AA-49E7-BBFA-6F176B1C9319}" destId="{F1644E29-73DD-42BA-96C6-25387C4124DF}" srcOrd="3" destOrd="0" parTransId="{492896C1-C72F-4F7A-B561-FFC6F7E8BF72}" sibTransId="{6F85F91D-8DF2-4D26-9311-C019611EACFB}"/>
    <dgm:cxn modelId="{7D17BB42-D93F-4CBA-BC31-1A6E168CEAA8}" srcId="{3A6DC372-67AA-49E7-BBFA-6F176B1C9319}" destId="{EE59B43E-DEAB-4D9C-817B-664BF557AFB9}" srcOrd="0" destOrd="0" parTransId="{EC45A437-A458-463A-A149-C035D894954C}" sibTransId="{29C12BE6-F086-4EC0-9461-D42F42092A17}"/>
    <dgm:cxn modelId="{C4CF1C8C-6F9B-42A2-8D91-0CCBDE78F864}" type="presOf" srcId="{3518E6CC-6209-4431-AE1A-F081D600CB48}" destId="{590BDACF-CE2F-4964-9463-FE07C5AE5067}" srcOrd="0" destOrd="0" presId="urn:microsoft.com/office/officeart/2005/8/layout/vList2"/>
    <dgm:cxn modelId="{5111192C-FF3C-436B-849F-C217F0030BB3}" type="presOf" srcId="{3A6DC372-67AA-49E7-BBFA-6F176B1C9319}" destId="{189B29D6-CF20-4C86-BE31-4ADBC3E60C52}" srcOrd="0" destOrd="0" presId="urn:microsoft.com/office/officeart/2005/8/layout/vList2"/>
    <dgm:cxn modelId="{06B96B4D-51E8-4BE6-871E-AA8DCE792784}" srcId="{223AE820-C4E8-41CC-8C5B-D6AEA579210F}" destId="{3518E6CC-6209-4431-AE1A-F081D600CB48}" srcOrd="0" destOrd="0" parTransId="{22EA1FD1-391D-4100-BF07-91334F578C4C}" sibTransId="{B2C60118-23C7-4D84-8ED2-BF44E24FC24F}"/>
    <dgm:cxn modelId="{165A903C-B41A-409C-9147-A07FC9BF190A}" type="presOf" srcId="{24080D64-435F-4BD8-B5A6-DE91DFC569F3}" destId="{1C4C4BD2-782E-416F-A522-BEB75C28A752}" srcOrd="0" destOrd="0" presId="urn:microsoft.com/office/officeart/2005/8/layout/vList2"/>
    <dgm:cxn modelId="{0CBFBDCF-92A3-413A-98B9-F67A8A8CFA7D}" type="presOf" srcId="{9144A389-C0A3-46EE-BAF0-DCB584F8D643}" destId="{49A99132-E806-465B-8DA1-D1B995860C52}" srcOrd="0" destOrd="0" presId="urn:microsoft.com/office/officeart/2005/8/layout/vList2"/>
    <dgm:cxn modelId="{18D61653-BB42-4325-9807-FCBA7B750D26}" srcId="{F1644E29-73DD-42BA-96C6-25387C4124DF}" destId="{9144A389-C0A3-46EE-BAF0-DCB584F8D643}" srcOrd="0" destOrd="0" parTransId="{17CE116B-9A5B-41BC-8D92-01C71943466F}" sibTransId="{A8864F6F-0C50-44AB-B1EC-9C89DF36B959}"/>
    <dgm:cxn modelId="{3F4C184D-BD38-419B-854D-D69BB6FF6142}" type="presOf" srcId="{D57BD901-C45A-46B1-B10A-DF9C4900CB91}" destId="{4E212779-CCD4-4F58-A764-58551A4D293C}" srcOrd="0" destOrd="0" presId="urn:microsoft.com/office/officeart/2005/8/layout/vList2"/>
    <dgm:cxn modelId="{285639EA-F133-4D0D-80CC-236D7DE54DA3}" type="presOf" srcId="{F1644E29-73DD-42BA-96C6-25387C4124DF}" destId="{C59FDCC4-2F9A-433D-B58A-140AE695256A}" srcOrd="0" destOrd="0" presId="urn:microsoft.com/office/officeart/2005/8/layout/vList2"/>
    <dgm:cxn modelId="{70F967C5-E17E-4CA3-AC92-9059F2A80AA9}" type="presParOf" srcId="{189B29D6-CF20-4C86-BE31-4ADBC3E60C52}" destId="{DA43F52E-85AA-4722-9A80-781920DFA296}" srcOrd="0" destOrd="0" presId="urn:microsoft.com/office/officeart/2005/8/layout/vList2"/>
    <dgm:cxn modelId="{4D5EE0A3-52CF-4BE8-A479-532C439B1D97}" type="presParOf" srcId="{189B29D6-CF20-4C86-BE31-4ADBC3E60C52}" destId="{1C4C4BD2-782E-416F-A522-BEB75C28A752}" srcOrd="1" destOrd="0" presId="urn:microsoft.com/office/officeart/2005/8/layout/vList2"/>
    <dgm:cxn modelId="{FDB8F596-ACC2-46C7-BB47-411F3F7A3574}" type="presParOf" srcId="{189B29D6-CF20-4C86-BE31-4ADBC3E60C52}" destId="{EBEB51AD-358C-4734-BDB4-87DD32ABB9A0}" srcOrd="2" destOrd="0" presId="urn:microsoft.com/office/officeart/2005/8/layout/vList2"/>
    <dgm:cxn modelId="{21599372-7BA8-4BC1-8531-E330D77A3A7C}" type="presParOf" srcId="{189B29D6-CF20-4C86-BE31-4ADBC3E60C52}" destId="{590BDACF-CE2F-4964-9463-FE07C5AE5067}" srcOrd="3" destOrd="0" presId="urn:microsoft.com/office/officeart/2005/8/layout/vList2"/>
    <dgm:cxn modelId="{1780C382-19AA-4491-ACEE-72D0A3E852A3}" type="presParOf" srcId="{189B29D6-CF20-4C86-BE31-4ADBC3E60C52}" destId="{4E212779-CCD4-4F58-A764-58551A4D293C}" srcOrd="4" destOrd="0" presId="urn:microsoft.com/office/officeart/2005/8/layout/vList2"/>
    <dgm:cxn modelId="{D705A3C0-DCC6-4B83-BD43-C29CBABD2CB1}" type="presParOf" srcId="{189B29D6-CF20-4C86-BE31-4ADBC3E60C52}" destId="{B421332F-9233-49F6-A4CD-F008AD131C5B}" srcOrd="5" destOrd="0" presId="urn:microsoft.com/office/officeart/2005/8/layout/vList2"/>
    <dgm:cxn modelId="{2AE9E4D2-AF12-49C2-B9EB-DCCDEEFD20B9}" type="presParOf" srcId="{189B29D6-CF20-4C86-BE31-4ADBC3E60C52}" destId="{C59FDCC4-2F9A-433D-B58A-140AE695256A}" srcOrd="6" destOrd="0" presId="urn:microsoft.com/office/officeart/2005/8/layout/vList2"/>
    <dgm:cxn modelId="{0DEF3554-DFC5-44F5-A46A-65795F85473A}" type="presParOf" srcId="{189B29D6-CF20-4C86-BE31-4ADBC3E60C52}" destId="{49A99132-E806-465B-8DA1-D1B995860C5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1E6D2-644A-4A57-B404-1074659D73E4}">
      <dsp:nvSpPr>
        <dsp:cNvPr id="0" name=""/>
        <dsp:cNvSpPr/>
      </dsp:nvSpPr>
      <dsp:spPr>
        <a:xfrm>
          <a:off x="1951" y="264720"/>
          <a:ext cx="1736735" cy="6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Processor</a:t>
          </a:r>
          <a:endParaRPr lang="zh-CN" altLang="en-US" sz="1500" kern="1200" dirty="0"/>
        </a:p>
      </dsp:txBody>
      <dsp:txXfrm>
        <a:off x="349298" y="264720"/>
        <a:ext cx="1042041" cy="694694"/>
      </dsp:txXfrm>
    </dsp:sp>
    <dsp:sp modelId="{D4D135CB-5A0C-4899-8BAE-C02108ED4804}">
      <dsp:nvSpPr>
        <dsp:cNvPr id="0" name=""/>
        <dsp:cNvSpPr/>
      </dsp:nvSpPr>
      <dsp:spPr>
        <a:xfrm>
          <a:off x="1565013" y="264720"/>
          <a:ext cx="1736735" cy="6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Device</a:t>
          </a:r>
          <a:endParaRPr lang="zh-CN" altLang="en-US" sz="1500" kern="1200" dirty="0"/>
        </a:p>
      </dsp:txBody>
      <dsp:txXfrm>
        <a:off x="1912360" y="264720"/>
        <a:ext cx="1042041" cy="694694"/>
      </dsp:txXfrm>
    </dsp:sp>
    <dsp:sp modelId="{471714CF-1600-44D9-B085-BD2F88150DB4}">
      <dsp:nvSpPr>
        <dsp:cNvPr id="0" name=""/>
        <dsp:cNvSpPr/>
      </dsp:nvSpPr>
      <dsp:spPr>
        <a:xfrm>
          <a:off x="3128076" y="264720"/>
          <a:ext cx="1736735" cy="6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Embedded OS</a:t>
          </a:r>
          <a:endParaRPr lang="zh-CN" altLang="en-US" sz="1500" kern="1200" dirty="0"/>
        </a:p>
      </dsp:txBody>
      <dsp:txXfrm>
        <a:off x="3475423" y="264720"/>
        <a:ext cx="1042041" cy="694694"/>
      </dsp:txXfrm>
    </dsp:sp>
    <dsp:sp modelId="{0A8BAD7C-5449-4CEB-8F56-5ED8F373E050}">
      <dsp:nvSpPr>
        <dsp:cNvPr id="0" name=""/>
        <dsp:cNvSpPr/>
      </dsp:nvSpPr>
      <dsp:spPr>
        <a:xfrm>
          <a:off x="4691138" y="264720"/>
          <a:ext cx="1736735" cy="6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Middleware</a:t>
          </a:r>
          <a:endParaRPr lang="zh-CN" altLang="en-US" sz="1500" kern="1200" dirty="0"/>
        </a:p>
      </dsp:txBody>
      <dsp:txXfrm>
        <a:off x="5038485" y="264720"/>
        <a:ext cx="1042041" cy="694694"/>
      </dsp:txXfrm>
    </dsp:sp>
    <dsp:sp modelId="{664AD0EE-9740-4074-9F0A-A581A6A6E094}">
      <dsp:nvSpPr>
        <dsp:cNvPr id="0" name=""/>
        <dsp:cNvSpPr/>
      </dsp:nvSpPr>
      <dsp:spPr>
        <a:xfrm>
          <a:off x="6254200" y="264720"/>
          <a:ext cx="1736735" cy="6946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kern="1200" dirty="0" smtClean="0"/>
            <a:t>Apps</a:t>
          </a:r>
          <a:endParaRPr lang="zh-CN" altLang="en-US" sz="1500" kern="1200" dirty="0"/>
        </a:p>
      </dsp:txBody>
      <dsp:txXfrm>
        <a:off x="6601547" y="264720"/>
        <a:ext cx="1042041" cy="694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3F52E-85AA-4722-9A80-781920DFA296}">
      <dsp:nvSpPr>
        <dsp:cNvPr id="0" name=""/>
        <dsp:cNvSpPr/>
      </dsp:nvSpPr>
      <dsp:spPr>
        <a:xfrm>
          <a:off x="0" y="35862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 smtClean="0"/>
            <a:t>Android Official Site</a:t>
          </a:r>
          <a:endParaRPr lang="zh-CN" altLang="en-US" sz="3000" kern="1200" dirty="0"/>
        </a:p>
      </dsp:txBody>
      <dsp:txXfrm>
        <a:off x="35125" y="70987"/>
        <a:ext cx="8159350" cy="649299"/>
      </dsp:txXfrm>
    </dsp:sp>
    <dsp:sp modelId="{1C4C4BD2-782E-416F-A522-BEB75C28A752}">
      <dsp:nvSpPr>
        <dsp:cNvPr id="0" name=""/>
        <dsp:cNvSpPr/>
      </dsp:nvSpPr>
      <dsp:spPr>
        <a:xfrm>
          <a:off x="0" y="755412"/>
          <a:ext cx="82296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2300" kern="1200" dirty="0" smtClean="0">
              <a:hlinkClick xmlns:r="http://schemas.openxmlformats.org/officeDocument/2006/relationships" r:id="rId1"/>
            </a:rPr>
            <a:t>http://www.android.com</a:t>
          </a:r>
          <a:endParaRPr lang="zh-CN" altLang="en-US" sz="2300" kern="1200" dirty="0"/>
        </a:p>
      </dsp:txBody>
      <dsp:txXfrm>
        <a:off x="0" y="755412"/>
        <a:ext cx="8229600" cy="496800"/>
      </dsp:txXfrm>
    </dsp:sp>
    <dsp:sp modelId="{EBEB51AD-358C-4734-BDB4-87DD32ABB9A0}">
      <dsp:nvSpPr>
        <dsp:cNvPr id="0" name=""/>
        <dsp:cNvSpPr/>
      </dsp:nvSpPr>
      <dsp:spPr>
        <a:xfrm>
          <a:off x="0" y="1252212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 smtClean="0"/>
            <a:t>Android SDK, Tutorial, Concepts and API docs</a:t>
          </a:r>
          <a:endParaRPr lang="zh-CN" altLang="en-US" sz="3000" kern="1200" dirty="0"/>
        </a:p>
      </dsp:txBody>
      <dsp:txXfrm>
        <a:off x="35125" y="1287337"/>
        <a:ext cx="8159350" cy="649299"/>
      </dsp:txXfrm>
    </dsp:sp>
    <dsp:sp modelId="{590BDACF-CE2F-4964-9463-FE07C5AE5067}">
      <dsp:nvSpPr>
        <dsp:cNvPr id="0" name=""/>
        <dsp:cNvSpPr/>
      </dsp:nvSpPr>
      <dsp:spPr>
        <a:xfrm>
          <a:off x="0" y="1971762"/>
          <a:ext cx="82296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300" kern="1200" dirty="0" smtClean="0">
              <a:hlinkClick xmlns:r="http://schemas.openxmlformats.org/officeDocument/2006/relationships" r:id="rId2"/>
            </a:rPr>
            <a:t>http://androidappdocs.appspot.com/index.html</a:t>
          </a:r>
          <a:endParaRPr lang="zh-CN" altLang="en-US" sz="2300" kern="1200" dirty="0"/>
        </a:p>
      </dsp:txBody>
      <dsp:txXfrm>
        <a:off x="0" y="1971762"/>
        <a:ext cx="8229600" cy="496800"/>
      </dsp:txXfrm>
    </dsp:sp>
    <dsp:sp modelId="{4E212779-CCD4-4F58-A764-58551A4D293C}">
      <dsp:nvSpPr>
        <dsp:cNvPr id="0" name=""/>
        <dsp:cNvSpPr/>
      </dsp:nvSpPr>
      <dsp:spPr>
        <a:xfrm>
          <a:off x="0" y="2468562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Android Development Community</a:t>
          </a:r>
          <a:endParaRPr lang="zh-CN" altLang="en-US" sz="3000" kern="1200" dirty="0"/>
        </a:p>
      </dsp:txBody>
      <dsp:txXfrm>
        <a:off x="35125" y="2503687"/>
        <a:ext cx="8159350" cy="649299"/>
      </dsp:txXfrm>
    </dsp:sp>
    <dsp:sp modelId="{B421332F-9233-49F6-A4CD-F008AD131C5B}">
      <dsp:nvSpPr>
        <dsp:cNvPr id="0" name=""/>
        <dsp:cNvSpPr/>
      </dsp:nvSpPr>
      <dsp:spPr>
        <a:xfrm>
          <a:off x="0" y="3188112"/>
          <a:ext cx="82296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300" kern="1200" dirty="0" smtClean="0">
              <a:hlinkClick xmlns:r="http://schemas.openxmlformats.org/officeDocument/2006/relationships" r:id="rId3"/>
            </a:rPr>
            <a:t>http://www.anddev.org/</a:t>
          </a:r>
          <a:endParaRPr lang="zh-CN" altLang="en-US" sz="2300" kern="1200" dirty="0"/>
        </a:p>
      </dsp:txBody>
      <dsp:txXfrm>
        <a:off x="0" y="3188112"/>
        <a:ext cx="8229600" cy="496800"/>
      </dsp:txXfrm>
    </dsp:sp>
    <dsp:sp modelId="{C59FDCC4-2F9A-433D-B58A-140AE695256A}">
      <dsp:nvSpPr>
        <dsp:cNvPr id="0" name=""/>
        <dsp:cNvSpPr/>
      </dsp:nvSpPr>
      <dsp:spPr>
        <a:xfrm>
          <a:off x="0" y="3684912"/>
          <a:ext cx="8229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kern="1200" dirty="0" smtClean="0"/>
            <a:t>30 Days Android Apps Development</a:t>
          </a:r>
          <a:endParaRPr lang="zh-CN" altLang="en-US" sz="3000" kern="1200" dirty="0"/>
        </a:p>
      </dsp:txBody>
      <dsp:txXfrm>
        <a:off x="35125" y="3720037"/>
        <a:ext cx="8159350" cy="649299"/>
      </dsp:txXfrm>
    </dsp:sp>
    <dsp:sp modelId="{49A99132-E806-465B-8DA1-D1B995860C52}">
      <dsp:nvSpPr>
        <dsp:cNvPr id="0" name=""/>
        <dsp:cNvSpPr/>
      </dsp:nvSpPr>
      <dsp:spPr>
        <a:xfrm>
          <a:off x="0" y="4404462"/>
          <a:ext cx="82296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300" kern="1200" dirty="0" smtClean="0">
              <a:hlinkClick xmlns:r="http://schemas.openxmlformats.org/officeDocument/2006/relationships" r:id="rId4"/>
            </a:rPr>
            <a:t>http://bakhtiyor.com/category/30-days-of-android-apps/</a:t>
          </a:r>
          <a:endParaRPr lang="zh-CN" altLang="en-US" sz="2300" kern="1200" dirty="0"/>
        </a:p>
      </dsp:txBody>
      <dsp:txXfrm>
        <a:off x="0" y="4404462"/>
        <a:ext cx="8229600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18AF-2506-4A6C-B8EE-DD9952ADD309}" type="datetimeFigureOut">
              <a:rPr lang="zh-CN" altLang="en-US" smtClean="0"/>
              <a:pPr/>
              <a:t>2019/11/28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80E8C-6116-49DB-89FA-06FC85A236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0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0E8C-6116-49DB-89FA-06FC85A236F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78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A95DAEF-7C45-4A2D-A4F6-FB71D8DE0974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1D479-D073-4B0F-B3E8-A998544CE23C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93EE-F50A-49A2-9B26-B2A024FBFA37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CCC2-D1E9-40EF-8DD4-812F9DD0E4C5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A760BB7-64CD-41A1-9F05-7C540C36C69C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58FA-7416-438B-8A9A-E5313FD572C1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DB84-C189-4588-A5A9-2C287E1CD4E8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BDD6-B285-4B56-BC4C-6CB545FFF0FD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23B5-AEDB-44A3-A692-8DB0F8872513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0ABD-26C4-4499-8F43-AC6EC7598C26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D005-38FD-4702-89EF-8F7853B2825A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B06F56-6A82-450E-AC70-CC975F1D9DD1}" type="datetime1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7BBEA0-4816-4D3C-A08A-03D8C820B55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androidappdocs.appspot.com/sdk/index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l-ssl.google.com/android/eclips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schemas.android.com/apk/res/android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Android Programming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BY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2"/>
                </a:solidFill>
              </a:rPr>
              <a:t>Chandni</a:t>
            </a:r>
            <a:r>
              <a:rPr lang="en-US" b="1" dirty="0">
                <a:solidFill>
                  <a:schemeClr val="accent2"/>
                </a:solidFill>
              </a:rPr>
              <a:t> PM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Asst.Professor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2"/>
                </a:solidFill>
              </a:rPr>
              <a:t>Dept.of</a:t>
            </a:r>
            <a:r>
              <a:rPr lang="en-US" b="1" dirty="0">
                <a:solidFill>
                  <a:schemeClr val="accent2"/>
                </a:solidFill>
              </a:rPr>
              <a:t> Computer Science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RSM SNDP Yogam College,Koyilandy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Android Features #2</a:t>
            </a:r>
            <a:endParaRPr lang="en-US" altLang="zh-CN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27168" cy="478112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Multimedia capability, supporting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varieties of audio, video and still image formats</a:t>
            </a:r>
            <a:endParaRPr lang="zh-CN" altLang="en-US" dirty="0"/>
          </a:p>
          <a:p>
            <a:r>
              <a:rPr lang="en-US" altLang="zh-CN" dirty="0"/>
              <a:t>GSM </a:t>
            </a:r>
            <a:r>
              <a:rPr lang="en-US" altLang="zh-CN" dirty="0" smtClean="0"/>
              <a:t>Telephony</a:t>
            </a:r>
            <a:endParaRPr lang="en-US" altLang="zh-CN" dirty="0"/>
          </a:p>
          <a:p>
            <a:r>
              <a:rPr lang="en-US" altLang="zh-CN" dirty="0" smtClean="0"/>
              <a:t>Bluetooth, EDGE, 3G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Wi-Fi support</a:t>
            </a:r>
            <a:endParaRPr lang="en-US" altLang="zh-CN" dirty="0"/>
          </a:p>
          <a:p>
            <a:r>
              <a:rPr lang="en-US" altLang="zh-CN" dirty="0" smtClean="0"/>
              <a:t>Camera, GPS, compass, accelerometer     </a:t>
            </a:r>
          </a:p>
          <a:p>
            <a:pPr>
              <a:buNone/>
            </a:pPr>
            <a:r>
              <a:rPr lang="en-US" altLang="zh-CN" dirty="0" smtClean="0"/>
              <a:t>     and other sensors support </a:t>
            </a:r>
          </a:p>
          <a:p>
            <a:r>
              <a:rPr lang="en-US" altLang="zh-CN" dirty="0" smtClean="0"/>
              <a:t>Rich development environment, including an emulator, debugging tools, memory probe tools, log tools and powerful eclipse plugins</a:t>
            </a:r>
            <a:endParaRPr lang="zh-CN" altLang="en-US" dirty="0"/>
          </a:p>
        </p:txBody>
      </p:sp>
      <p:sp>
        <p:nvSpPr>
          <p:cNvPr id="7" name="右大括号 6"/>
          <p:cNvSpPr/>
          <p:nvPr/>
        </p:nvSpPr>
        <p:spPr>
          <a:xfrm>
            <a:off x="6084168" y="2420888"/>
            <a:ext cx="1152128" cy="1800200"/>
          </a:xfrm>
          <a:prstGeom prst="rightBrace">
            <a:avLst>
              <a:gd name="adj1" fmla="val 8333"/>
              <a:gd name="adj2" fmla="val 50704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380312" y="3068960"/>
            <a:ext cx="122413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Hardware dependent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Android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architecture</a:t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"/>
            <a:ext cx="9174157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Linux Kernel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Note that Android based on a Linux kernel not a Linux OS</a:t>
            </a:r>
          </a:p>
          <a:p>
            <a:r>
              <a:rPr lang="en-US" altLang="zh-TW" dirty="0" smtClean="0"/>
              <a:t>Supplies Security, Memory management, Process management, Network stack and Driver model </a:t>
            </a:r>
          </a:p>
          <a:p>
            <a:r>
              <a:rPr lang="en-US" altLang="zh-CN" dirty="0" smtClean="0"/>
              <a:t>Acts as an abstraction layer between the hardware and the rest of the software stack</a:t>
            </a:r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97152"/>
            <a:ext cx="87725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CN" dirty="0" smtClean="0"/>
              <a:t>Libraries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075240" cy="420506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Run in system background</a:t>
            </a:r>
          </a:p>
          <a:p>
            <a:r>
              <a:rPr lang="en-US" altLang="zh-TW" dirty="0" smtClean="0"/>
              <a:t>Using C/C++ Language</a:t>
            </a:r>
            <a:endParaRPr lang="en-US" altLang="zh-CN" dirty="0" smtClean="0"/>
          </a:p>
          <a:p>
            <a:pPr lvl="0">
              <a:lnSpc>
                <a:spcPct val="90000"/>
              </a:lnSpc>
              <a:defRPr/>
            </a:pPr>
            <a:r>
              <a:rPr lang="en-US" altLang="zh-CN" dirty="0" smtClean="0"/>
              <a:t>4 types of Libraries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/>
              <a:t>Bionic </a:t>
            </a:r>
            <a:r>
              <a:rPr lang="en-US" altLang="zh-CN" dirty="0" err="1" smtClean="0"/>
              <a:t>Libc</a:t>
            </a:r>
            <a:r>
              <a:rPr lang="en-US" altLang="zh-CN" dirty="0" smtClean="0"/>
              <a:t>, system C libraries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/>
              <a:t>Function Libraries, supporting multimedia, web browser, SQLite...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/>
              <a:t>Native Servers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/>
              <a:t>Hardware 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zh-CN" dirty="0" smtClean="0"/>
              <a:t>    Abstraction Libraries</a:t>
            </a:r>
          </a:p>
          <a:p>
            <a:pPr lvl="0">
              <a:lnSpc>
                <a:spcPct val="90000"/>
              </a:lnSpc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149080"/>
            <a:ext cx="4534628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Core Libraries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b="1" dirty="0" smtClean="0"/>
              <a:t>System C library, </a:t>
            </a:r>
            <a:r>
              <a:rPr lang="en-US" altLang="zh-CN" dirty="0" smtClean="0"/>
              <a:t>the standard C system library, tuned for embedded Linux-based devices</a:t>
            </a:r>
          </a:p>
          <a:p>
            <a:r>
              <a:rPr lang="en-US" altLang="zh-CN" b="1" dirty="0" smtClean="0"/>
              <a:t>Media Libraries,</a:t>
            </a:r>
            <a:r>
              <a:rPr lang="en-US" altLang="zh-CN" dirty="0" smtClean="0"/>
              <a:t> support playback and recording of many popular audio and video formats, as well as image files, including MPEG4, H.264, MP3, AAC, AMR, JPG, and PNG</a:t>
            </a:r>
          </a:p>
          <a:p>
            <a:r>
              <a:rPr lang="en-US" altLang="zh-CN" b="1" dirty="0" smtClean="0"/>
              <a:t>Surface Manager,</a:t>
            </a:r>
            <a:r>
              <a:rPr lang="en-US" altLang="zh-CN" dirty="0" smtClean="0"/>
              <a:t> manages access to the display subsystem and seamlessly composites 2D and 3D graphic layers from multiple applications</a:t>
            </a:r>
          </a:p>
          <a:p>
            <a:r>
              <a:rPr lang="en-US" altLang="zh-CN" b="1" dirty="0" err="1" smtClean="0"/>
              <a:t>WebKit</a:t>
            </a:r>
            <a:r>
              <a:rPr lang="en-US" altLang="zh-CN" b="1" dirty="0" smtClean="0"/>
              <a:t>,</a:t>
            </a:r>
            <a:r>
              <a:rPr lang="en-US" altLang="zh-CN" dirty="0" smtClean="0"/>
              <a:t> a modern web browser engine which powers both the Android browser and an embeddable web view</a:t>
            </a:r>
          </a:p>
          <a:p>
            <a:r>
              <a:rPr lang="en-US" altLang="zh-CN" b="1" dirty="0" smtClean="0"/>
              <a:t>SGL</a:t>
            </a:r>
            <a:r>
              <a:rPr lang="en-US" altLang="zh-CN" dirty="0" smtClean="0"/>
              <a:t>, the underlying 2D graphics engine</a:t>
            </a:r>
          </a:p>
          <a:p>
            <a:r>
              <a:rPr lang="en-US" altLang="zh-CN" b="1" dirty="0" smtClean="0"/>
              <a:t>3D libraries,</a:t>
            </a:r>
            <a:r>
              <a:rPr lang="en-US" altLang="zh-CN" dirty="0" smtClean="0"/>
              <a:t> an implementation based on OpenGL ES 1.0 APIs</a:t>
            </a:r>
          </a:p>
          <a:p>
            <a:r>
              <a:rPr lang="en-US" altLang="zh-CN" b="1" dirty="0" err="1" smtClean="0"/>
              <a:t>FreeType</a:t>
            </a:r>
            <a:r>
              <a:rPr lang="en-US" altLang="zh-CN" dirty="0" smtClean="0"/>
              <a:t> , bitmap and vector font rendering</a:t>
            </a:r>
          </a:p>
          <a:p>
            <a:r>
              <a:rPr lang="en-US" altLang="zh-CN" b="1" dirty="0" smtClean="0"/>
              <a:t>SQLite</a:t>
            </a:r>
            <a:r>
              <a:rPr lang="en-US" altLang="zh-CN" dirty="0" smtClean="0"/>
              <a:t> , a powerful and lightweight relational database engine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Andoid Runtime</a:t>
            </a:r>
            <a:endParaRPr lang="en-US" altLang="zh-CN"/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b="1" dirty="0" smtClean="0"/>
              <a:t>The core of Android platform</a:t>
            </a:r>
          </a:p>
          <a:p>
            <a:r>
              <a:rPr lang="en-US" altLang="zh-CN" dirty="0" smtClean="0"/>
              <a:t>Dalvik</a:t>
            </a:r>
            <a:r>
              <a:rPr lang="zh-CN" altLang="en-US" dirty="0" smtClean="0"/>
              <a:t> </a:t>
            </a:r>
            <a:r>
              <a:rPr lang="en-US" altLang="zh-CN" dirty="0" smtClean="0"/>
              <a:t>Virtual Machine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Register-based</a:t>
            </a:r>
          </a:p>
          <a:p>
            <a:pPr lvl="1"/>
            <a:r>
              <a:rPr lang="en-US" altLang="zh-CN" dirty="0" smtClean="0"/>
              <a:t>Executes files in the Dalvik                         Executable (.</a:t>
            </a:r>
            <a:r>
              <a:rPr lang="en-US" altLang="zh-CN" dirty="0" err="1" smtClean="0"/>
              <a:t>dex</a:t>
            </a:r>
            <a:r>
              <a:rPr lang="en-US" altLang="zh-CN" dirty="0" smtClean="0"/>
              <a:t>) format</a:t>
            </a:r>
          </a:p>
          <a:p>
            <a:r>
              <a:rPr lang="en-US" altLang="zh-CN" dirty="0" smtClean="0"/>
              <a:t>Java core Libraries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Provides most of the functionality of the Java programming language.</a:t>
            </a:r>
            <a:endParaRPr lang="en-US" altLang="zh-C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2971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Android Runtime (cont.)</a:t>
            </a:r>
            <a:endParaRPr lang="zh-CN" alt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functions of Java core libraries rely on the Dalvik VM and the underlying Linux kernel</a:t>
            </a:r>
          </a:p>
          <a:p>
            <a:r>
              <a:rPr lang="en-US" altLang="zh-CN" dirty="0" smtClean="0"/>
              <a:t>Multiple Dalvik VMs may run at the same time</a:t>
            </a:r>
            <a:endParaRPr lang="zh-CN" altLang="en-US" dirty="0"/>
          </a:p>
          <a:p>
            <a:r>
              <a:rPr lang="en-US" altLang="zh-CN" dirty="0" smtClean="0"/>
              <a:t>Every Android application runs in its own process, with its own instance of the Dalvik virtual machine</a:t>
            </a:r>
          </a:p>
          <a:p>
            <a:pPr lvl="1"/>
            <a:r>
              <a:rPr lang="en-US" altLang="zh-CN" dirty="0" smtClean="0"/>
              <a:t>The "</a:t>
            </a:r>
            <a:r>
              <a:rPr lang="en-US" altLang="zh-CN" dirty="0" err="1" smtClean="0"/>
              <a:t>dx</a:t>
            </a:r>
            <a:r>
              <a:rPr lang="en-US" altLang="zh-CN" dirty="0" smtClean="0"/>
              <a:t>" tool in Android SDK can transform compiled JAVA class into the .</a:t>
            </a:r>
            <a:r>
              <a:rPr lang="en-US" altLang="zh-CN" dirty="0" err="1" smtClean="0"/>
              <a:t>dex</a:t>
            </a:r>
            <a:r>
              <a:rPr lang="en-US" altLang="zh-CN" dirty="0" smtClean="0"/>
              <a:t> format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Dalvik Virtual Machine</a:t>
            </a:r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Android custom implementation virtual machine</a:t>
            </a:r>
          </a:p>
          <a:p>
            <a:pPr lvl="1"/>
            <a:r>
              <a:rPr lang="en-US" altLang="zh-CN" dirty="0" smtClean="0"/>
              <a:t>Provides application portability and runtime consistency</a:t>
            </a:r>
          </a:p>
          <a:p>
            <a:pPr lvl="1"/>
            <a:r>
              <a:rPr lang="en-US" altLang="zh-CN" dirty="0" smtClean="0"/>
              <a:t>Runs optimized file format (.</a:t>
            </a:r>
            <a:r>
              <a:rPr lang="en-US" altLang="zh-CN" dirty="0" err="1" smtClean="0"/>
              <a:t>dex</a:t>
            </a:r>
            <a:r>
              <a:rPr lang="en-US" altLang="zh-CN" dirty="0" smtClean="0"/>
              <a:t>) and Dalvik bytecode</a:t>
            </a:r>
          </a:p>
          <a:p>
            <a:pPr lvl="1"/>
            <a:r>
              <a:rPr lang="en-US" altLang="zh-CN" dirty="0" smtClean="0"/>
              <a:t>Java .class / .jar files converted to .</a:t>
            </a:r>
            <a:r>
              <a:rPr lang="en-US" altLang="zh-CN" dirty="0" err="1" smtClean="0"/>
              <a:t>dex</a:t>
            </a:r>
            <a:r>
              <a:rPr lang="en-US" altLang="zh-CN" dirty="0" smtClean="0"/>
              <a:t> at build time</a:t>
            </a:r>
          </a:p>
          <a:p>
            <a:r>
              <a:rPr lang="en-US" altLang="zh-CN" dirty="0" smtClean="0"/>
              <a:t>Designed for embedded environment</a:t>
            </a:r>
          </a:p>
          <a:p>
            <a:pPr lvl="1"/>
            <a:r>
              <a:rPr lang="en-US" altLang="zh-CN" dirty="0" smtClean="0"/>
              <a:t>Supports multiple virtual machine processes per device</a:t>
            </a:r>
          </a:p>
          <a:p>
            <a:pPr lvl="1"/>
            <a:r>
              <a:rPr lang="en-US" altLang="zh-CN" dirty="0" smtClean="0"/>
              <a:t>Highly CPU-optimized bytecode interpreter</a:t>
            </a:r>
          </a:p>
          <a:p>
            <a:pPr lvl="1"/>
            <a:r>
              <a:rPr lang="en-US" altLang="zh-CN" dirty="0" smtClean="0"/>
              <a:t>Efficiently Using runtime memory</a:t>
            </a:r>
          </a:p>
          <a:p>
            <a:r>
              <a:rPr lang="en-US" altLang="zh-CN" dirty="0" smtClean="0"/>
              <a:t>Core Libraries</a:t>
            </a:r>
          </a:p>
          <a:p>
            <a:pPr lvl="1"/>
            <a:r>
              <a:rPr lang="en-US" altLang="zh-CN" dirty="0" smtClean="0"/>
              <a:t>Core APIs for Java language provide a powerful, yet simple and familiar development platform</a:t>
            </a:r>
            <a:endParaRPr lang="en-US" altLang="zh-C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DVM vs. JVM</a:t>
            </a:r>
            <a:endParaRPr lang="en-US" altLang="zh-CN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DVM</a:t>
            </a:r>
          </a:p>
          <a:p>
            <a:pPr lvl="1"/>
            <a:r>
              <a:rPr lang="en-US" altLang="zh-CN" dirty="0" smtClean="0"/>
              <a:t>Google</a:t>
            </a:r>
          </a:p>
          <a:p>
            <a:pPr lvl="1"/>
            <a:r>
              <a:rPr lang="en-US" altLang="zh-CN" dirty="0" smtClean="0"/>
              <a:t>Dalvik executable</a:t>
            </a:r>
          </a:p>
          <a:p>
            <a:pPr lvl="1"/>
            <a:r>
              <a:rPr lang="en-US" altLang="zh-CN" dirty="0" smtClean="0"/>
              <a:t>Only supports a subset of standard Java Library</a:t>
            </a:r>
          </a:p>
          <a:p>
            <a:r>
              <a:rPr lang="en-US" altLang="zh-CN" dirty="0" smtClean="0"/>
              <a:t>JVM</a:t>
            </a:r>
          </a:p>
          <a:p>
            <a:pPr lvl="1"/>
            <a:r>
              <a:rPr lang="en-US" altLang="zh-CN" dirty="0" smtClean="0"/>
              <a:t>Sun</a:t>
            </a:r>
          </a:p>
          <a:p>
            <a:pPr lvl="1"/>
            <a:r>
              <a:rPr lang="en-US" altLang="zh-CN" dirty="0" smtClean="0"/>
              <a:t>Java bytecode</a:t>
            </a:r>
          </a:p>
          <a:p>
            <a:r>
              <a:rPr lang="en-US" altLang="zh-CN" dirty="0" smtClean="0"/>
              <a:t>Some worries that Java world may be divided into different communities, each has its own Java standard</a:t>
            </a:r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What’s Android</a:t>
            </a:r>
          </a:p>
          <a:p>
            <a:r>
              <a:rPr lang="en-US" altLang="zh-CN" dirty="0" smtClean="0"/>
              <a:t>Android</a:t>
            </a:r>
            <a:r>
              <a:rPr lang="zh-CN" altLang="en-US" dirty="0"/>
              <a:t> </a:t>
            </a:r>
            <a:r>
              <a:rPr lang="en-US" altLang="zh-CN" dirty="0" smtClean="0"/>
              <a:t>architecture</a:t>
            </a:r>
          </a:p>
          <a:p>
            <a:r>
              <a:rPr lang="en-US" altLang="zh-CN" dirty="0" smtClean="0"/>
              <a:t>Android</a:t>
            </a:r>
            <a:r>
              <a:rPr lang="zh-CN" altLang="en-US" dirty="0"/>
              <a:t> </a:t>
            </a:r>
            <a:r>
              <a:rPr lang="en-US" altLang="zh-CN" dirty="0" smtClean="0"/>
              <a:t>software development</a:t>
            </a:r>
          </a:p>
          <a:p>
            <a:r>
              <a:rPr lang="en-US" altLang="zh-CN" dirty="0" smtClean="0"/>
              <a:t>‘</a:t>
            </a:r>
            <a:r>
              <a:rPr lang="en-US" altLang="zh-CN" i="1" dirty="0" smtClean="0"/>
              <a:t>Hello World</a:t>
            </a:r>
            <a:r>
              <a:rPr lang="en-US" altLang="zh-CN" dirty="0" smtClean="0"/>
              <a:t>’ on Android</a:t>
            </a:r>
          </a:p>
          <a:p>
            <a:r>
              <a:rPr lang="en-US" altLang="zh-CN" dirty="0" smtClean="0"/>
              <a:t>More…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1249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Simplify the reuse of components</a:t>
            </a:r>
          </a:p>
          <a:p>
            <a:pPr lvl="1"/>
            <a:r>
              <a:rPr lang="en-US" altLang="zh-CN" dirty="0" smtClean="0"/>
              <a:t>Applications can publish their capabilities and any other application may then make use of those capabilities</a:t>
            </a:r>
            <a:endParaRPr lang="en-US" altLang="zh-TW" dirty="0" smtClean="0"/>
          </a:p>
          <a:p>
            <a:r>
              <a:rPr lang="en-US" altLang="zh-TW" dirty="0" smtClean="0"/>
              <a:t>Applications is a set of services and systems,  include </a:t>
            </a:r>
          </a:p>
          <a:p>
            <a:pPr lvl="1"/>
            <a:r>
              <a:rPr lang="en-US" altLang="zh-TW" dirty="0" smtClean="0"/>
              <a:t>Views system, content providers, resources manager and so on</a:t>
            </a:r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8352928" cy="145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 Framework (cont.)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 smtClean="0"/>
              <a:t>Activity Manager,</a:t>
            </a:r>
            <a:r>
              <a:rPr lang="en-US" altLang="zh-CN" dirty="0" smtClean="0"/>
              <a:t> manages the lifecycle of applications and provides a common navigation </a:t>
            </a:r>
            <a:r>
              <a:rPr lang="en-US" altLang="zh-CN" dirty="0" err="1" smtClean="0"/>
              <a:t>backstack</a:t>
            </a:r>
            <a:endParaRPr lang="en-US" altLang="zh-CN" dirty="0" smtClean="0"/>
          </a:p>
          <a:p>
            <a:r>
              <a:rPr lang="en-US" altLang="zh-CN" b="1" dirty="0" smtClean="0"/>
              <a:t>Notification Manager, </a:t>
            </a:r>
            <a:r>
              <a:rPr lang="en-US" altLang="zh-CN" dirty="0" smtClean="0"/>
              <a:t>enables all applications to display custom alerts in the status bar</a:t>
            </a:r>
          </a:p>
          <a:p>
            <a:r>
              <a:rPr lang="en-US" altLang="zh-CN" b="1" dirty="0" smtClean="0"/>
              <a:t>Resource Manager</a:t>
            </a:r>
            <a:r>
              <a:rPr lang="en-US" altLang="zh-CN" dirty="0" smtClean="0"/>
              <a:t>, providing access to non-code resources such as localized strings, graphics, and layout files</a:t>
            </a:r>
          </a:p>
          <a:p>
            <a:r>
              <a:rPr lang="en-US" altLang="zh-CN" b="1" dirty="0" smtClean="0"/>
              <a:t>Content Providers, </a:t>
            </a:r>
            <a:r>
              <a:rPr lang="en-US" altLang="zh-CN" dirty="0" smtClean="0"/>
              <a:t>access data from other applications (such as Contacts), or to share their own data</a:t>
            </a:r>
          </a:p>
          <a:p>
            <a:r>
              <a:rPr lang="en-US" altLang="zh-CN" b="1" dirty="0" smtClean="0"/>
              <a:t>Views,</a:t>
            </a:r>
            <a:r>
              <a:rPr lang="en-US" altLang="zh-CN" dirty="0" smtClean="0"/>
              <a:t> used to build an application, including lists, grids, text boxes, buttons, and even an embeddable web browser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19695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set of core applications shipped with Android platform</a:t>
            </a:r>
          </a:p>
          <a:p>
            <a:pPr lvl="1"/>
            <a:r>
              <a:rPr lang="en-US" altLang="zh-CN" dirty="0" smtClean="0"/>
              <a:t>an email client, SMS program, calendar, maps, browser, contacts, and others</a:t>
            </a:r>
          </a:p>
          <a:p>
            <a:r>
              <a:rPr lang="en-US" altLang="zh-CN" dirty="0" smtClean="0"/>
              <a:t>All written in Java</a:t>
            </a:r>
          </a:p>
          <a:p>
            <a:r>
              <a:rPr lang="en-US" altLang="zh-CN" dirty="0" smtClean="0"/>
              <a:t>Our applications are in the same level as these applications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869390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Android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software development</a:t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Development Environment</a:t>
            </a:r>
            <a:endParaRPr lang="zh-CN" alt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IDE – Eclipse </a:t>
            </a:r>
          </a:p>
          <a:p>
            <a:r>
              <a:rPr lang="en-US" altLang="zh-CN" dirty="0" smtClean="0"/>
              <a:t>Eclipse plug-in - ADT</a:t>
            </a:r>
          </a:p>
          <a:p>
            <a:r>
              <a:rPr lang="en-US" altLang="zh-CN" dirty="0" smtClean="0"/>
              <a:t>Software Development Kit (SDK)</a:t>
            </a:r>
          </a:p>
          <a:p>
            <a:r>
              <a:rPr lang="en-US" altLang="zh-CN" dirty="0" smtClean="0"/>
              <a:t>Android Emulator</a:t>
            </a:r>
          </a:p>
          <a:p>
            <a:r>
              <a:rPr lang="en-US" altLang="zh-CN" dirty="0" smtClean="0"/>
              <a:t>Debugger</a:t>
            </a:r>
            <a:endParaRPr lang="en-US" altLang="zh-C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Setup Android SDK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Download Android SDK and extract the zip file to an arbitrary folder</a:t>
            </a:r>
          </a:p>
          <a:p>
            <a:pPr lvl="1"/>
            <a:r>
              <a:rPr lang="en-US" altLang="zh-CN" dirty="0" smtClean="0">
                <a:hlinkClick r:id="rId2"/>
              </a:rPr>
              <a:t>http://androidappdocs.appspot.com/sdk/index.html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E.g.: extract to C:\</a:t>
            </a:r>
          </a:p>
          <a:p>
            <a:pPr lvl="1"/>
            <a:r>
              <a:rPr lang="en-US" altLang="zh-CN" dirty="0" smtClean="0"/>
              <a:t>The SDK will be used by ADT in eclipse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826134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Setup ADT </a:t>
            </a:r>
            <a:r>
              <a:rPr lang="en-US" altLang="zh-CN" dirty="0" err="1" smtClean="0"/>
              <a:t>plugin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186808" cy="463711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Install Eclipse ADT </a:t>
            </a:r>
            <a:r>
              <a:rPr lang="en-US" altLang="zh-CN" dirty="0" err="1" smtClean="0"/>
              <a:t>plugin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Eclipse must be J2EE edition,  3.5 recommended</a:t>
            </a:r>
          </a:p>
          <a:p>
            <a:pPr lvl="1"/>
            <a:r>
              <a:rPr lang="en-US" altLang="zh-CN" dirty="0" smtClean="0"/>
              <a:t>Update site: </a:t>
            </a:r>
            <a:r>
              <a:rPr lang="en-US" altLang="zh-CN" dirty="0" smtClean="0">
                <a:hlinkClick r:id="rId2"/>
              </a:rPr>
              <a:t>https://dl-ssl.google.com/android/eclipse/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Install all the plugins in the repository</a:t>
            </a:r>
          </a:p>
          <a:p>
            <a:pPr lvl="1"/>
            <a:r>
              <a:rPr lang="en-US" altLang="zh-CN" dirty="0" smtClean="0"/>
              <a:t>Restart needed after installation</a:t>
            </a:r>
          </a:p>
          <a:p>
            <a:pPr lvl="1">
              <a:buNone/>
            </a:pP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1484784"/>
            <a:ext cx="435497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436096" y="2420888"/>
            <a:ext cx="28803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60032" y="3284984"/>
            <a:ext cx="39604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Configure ADT </a:t>
            </a:r>
            <a:r>
              <a:rPr lang="en-US" altLang="zh-CN" dirty="0" err="1" smtClean="0"/>
              <a:t>Plugin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363272" cy="190080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Open eclipse Window-&gt;Preferences, select Android</a:t>
            </a:r>
          </a:p>
          <a:p>
            <a:r>
              <a:rPr lang="en-US" altLang="zh-CN" dirty="0" smtClean="0"/>
              <a:t>Setup the SDK location as the folder where you extracted the downloaded SDK zip file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115616" y="3284984"/>
            <a:ext cx="6096000" cy="2571750"/>
            <a:chOff x="1115616" y="3284984"/>
            <a:chExt cx="6096000" cy="25717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15616" y="3284984"/>
              <a:ext cx="6096000" cy="25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3707904" y="4149080"/>
              <a:ext cx="237626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Setup SDK APIs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Open Window-&gt;Android SDK and AVD Manager</a:t>
            </a:r>
          </a:p>
          <a:p>
            <a:r>
              <a:rPr lang="en-US" altLang="zh-CN" dirty="0" smtClean="0"/>
              <a:t>Click </a:t>
            </a:r>
            <a:r>
              <a:rPr lang="en-US" altLang="zh-CN" i="1" dirty="0" smtClean="0"/>
              <a:t>Available Packages </a:t>
            </a:r>
            <a:r>
              <a:rPr lang="en-US" altLang="zh-CN" dirty="0" smtClean="0"/>
              <a:t>and then choose proper APIs to install, the latest may be the best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76186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Setup Emulators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After SDK APIs installation, click </a:t>
            </a:r>
            <a:r>
              <a:rPr lang="en-US" altLang="zh-CN" i="1" dirty="0" smtClean="0"/>
              <a:t>Virtual Devices </a:t>
            </a:r>
          </a:p>
          <a:p>
            <a:r>
              <a:rPr lang="en-US" altLang="zh-CN" dirty="0" smtClean="0"/>
              <a:t>Click </a:t>
            </a:r>
            <a:r>
              <a:rPr lang="en-US" altLang="zh-CN" i="1" dirty="0" smtClean="0"/>
              <a:t>new, there will be a dialog</a:t>
            </a:r>
          </a:p>
          <a:p>
            <a:pPr lvl="1"/>
            <a:r>
              <a:rPr lang="en-US" altLang="zh-CN" dirty="0" smtClean="0"/>
              <a:t>input a name</a:t>
            </a:r>
          </a:p>
          <a:p>
            <a:pPr lvl="1"/>
            <a:r>
              <a:rPr lang="en-US" altLang="zh-CN" dirty="0" smtClean="0"/>
              <a:t> choose a running target and a skin </a:t>
            </a:r>
          </a:p>
          <a:p>
            <a:pPr lvl="1"/>
            <a:r>
              <a:rPr lang="en-US" altLang="zh-CN" dirty="0" smtClean="0"/>
              <a:t>specify the SD card size </a:t>
            </a:r>
            <a:endParaRPr lang="zh-CN" alt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717801" cy="510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What’s Android</a:t>
            </a:r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Ready…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3240360" cy="4536504"/>
          </a:xfrm>
        </p:spPr>
        <p:txBody>
          <a:bodyPr/>
          <a:lstStyle/>
          <a:p>
            <a:r>
              <a:rPr lang="en-US" altLang="zh-CN" dirty="0" smtClean="0"/>
              <a:t>Now you may start the AVD</a:t>
            </a:r>
          </a:p>
          <a:p>
            <a:pPr lvl="1"/>
            <a:r>
              <a:rPr lang="en-US" altLang="zh-CN" dirty="0" smtClean="0"/>
              <a:t>Click start to start the new AVD</a:t>
            </a:r>
          </a:p>
          <a:p>
            <a:pPr lvl="1"/>
            <a:r>
              <a:rPr lang="en-US" altLang="zh-CN" dirty="0" smtClean="0"/>
              <a:t>First start-up may take a </a:t>
            </a:r>
            <a:r>
              <a:rPr lang="en-US" altLang="zh-CN" dirty="0" smtClean="0">
                <a:solidFill>
                  <a:srgbClr val="FF0000"/>
                </a:solidFill>
              </a:rPr>
              <a:t>very</a:t>
            </a:r>
            <a:r>
              <a:rPr lang="en-US" altLang="zh-CN" dirty="0" smtClean="0"/>
              <a:t> long time 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5724128" cy="403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‘Hello World’ on Android</a:t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Create a new Android Project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Open File-&gt;New-&gt;Android project</a:t>
            </a:r>
          </a:p>
          <a:p>
            <a:pPr lvl="1"/>
            <a:r>
              <a:rPr lang="en-US" altLang="zh-CN" dirty="0" smtClean="0"/>
              <a:t>Project name</a:t>
            </a:r>
          </a:p>
          <a:p>
            <a:pPr lvl="1"/>
            <a:r>
              <a:rPr lang="en-US" altLang="zh-CN" dirty="0" smtClean="0"/>
              <a:t>Build Target</a:t>
            </a:r>
          </a:p>
          <a:p>
            <a:pPr lvl="1"/>
            <a:r>
              <a:rPr lang="en-US" altLang="zh-CN" dirty="0" smtClean="0"/>
              <a:t>Application name</a:t>
            </a:r>
          </a:p>
          <a:p>
            <a:pPr lvl="1"/>
            <a:r>
              <a:rPr lang="en-US" altLang="zh-CN" dirty="0" smtClean="0"/>
              <a:t>Package name</a:t>
            </a:r>
          </a:p>
          <a:p>
            <a:pPr lvl="1"/>
            <a:r>
              <a:rPr lang="en-US" altLang="zh-CN" dirty="0" smtClean="0"/>
              <a:t>Create Activity</a:t>
            </a:r>
          </a:p>
          <a:p>
            <a:pPr lvl="1">
              <a:buNone/>
            </a:pP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96752"/>
            <a:ext cx="3960440" cy="516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Hello World Project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src</a:t>
            </a:r>
            <a:r>
              <a:rPr lang="en-US" altLang="zh-CN" dirty="0" smtClean="0"/>
              <a:t>: source folder</a:t>
            </a:r>
          </a:p>
          <a:p>
            <a:r>
              <a:rPr lang="en-US" altLang="zh-CN" dirty="0" smtClean="0"/>
              <a:t>gen: SDK generated file</a:t>
            </a:r>
          </a:p>
          <a:p>
            <a:r>
              <a:rPr lang="en-US" altLang="zh-CN" dirty="0" smtClean="0"/>
              <a:t>android 2.2: reference lib</a:t>
            </a:r>
          </a:p>
          <a:p>
            <a:r>
              <a:rPr lang="en-US" altLang="zh-CN" dirty="0" smtClean="0"/>
              <a:t>assets: binary resources</a:t>
            </a:r>
          </a:p>
          <a:p>
            <a:r>
              <a:rPr lang="en-US" altLang="zh-CN" dirty="0" smtClean="0"/>
              <a:t>res:  resource files and resource description files</a:t>
            </a:r>
          </a:p>
          <a:p>
            <a:r>
              <a:rPr lang="en-US" altLang="zh-CN" dirty="0" smtClean="0"/>
              <a:t>AndroidManifest.xml: application description file</a:t>
            </a:r>
          </a:p>
          <a:p>
            <a:r>
              <a:rPr lang="en-US" altLang="zh-CN" dirty="0" err="1" smtClean="0"/>
              <a:t>default.properties</a:t>
            </a:r>
            <a:r>
              <a:rPr lang="en-US" altLang="zh-CN" dirty="0" smtClean="0"/>
              <a:t>: project properties file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2880320" cy="33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Say Hello World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571184" cy="748680"/>
          </a:xfrm>
        </p:spPr>
        <p:txBody>
          <a:bodyPr/>
          <a:lstStyle/>
          <a:p>
            <a:r>
              <a:rPr lang="en-US" altLang="zh-CN" dirty="0" smtClean="0"/>
              <a:t>modify HelloWorld.java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7272808" cy="11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7056784" cy="15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弧形箭头 8"/>
          <p:cNvSpPr/>
          <p:nvPr/>
        </p:nvSpPr>
        <p:spPr>
          <a:xfrm>
            <a:off x="7668344" y="2564904"/>
            <a:ext cx="504056" cy="1440160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Run Hello World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147248" cy="161277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Select </a:t>
            </a:r>
            <a:r>
              <a:rPr lang="en-US" altLang="zh-CN" i="1" dirty="0" err="1" smtClean="0"/>
              <a:t>HelloWorld</a:t>
            </a:r>
            <a:r>
              <a:rPr lang="en-US" altLang="zh-CN" dirty="0" smtClean="0"/>
              <a:t> Project, Run-&gt;Run as-&gt;Android Application</a:t>
            </a:r>
          </a:p>
          <a:p>
            <a:r>
              <a:rPr lang="en-US" altLang="zh-CN" dirty="0" smtClean="0"/>
              <a:t>ADT will start a proper AVD and run </a:t>
            </a:r>
            <a:r>
              <a:rPr lang="en-US" altLang="zh-CN" dirty="0" err="1" smtClean="0"/>
              <a:t>HelloWorld</a:t>
            </a:r>
            <a:r>
              <a:rPr lang="en-US" altLang="zh-CN" dirty="0" smtClean="0"/>
              <a:t> app on it</a:t>
            </a:r>
          </a:p>
          <a:p>
            <a:endParaRPr lang="en-US" altLang="zh-CN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722" y="3174851"/>
            <a:ext cx="63055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923" y="4642445"/>
            <a:ext cx="343852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Behind </a:t>
            </a:r>
            <a:r>
              <a:rPr lang="en-US" altLang="zh-CN" dirty="0" err="1" smtClean="0"/>
              <a:t>HelloWorld</a:t>
            </a:r>
            <a:r>
              <a:rPr lang="en-US" altLang="zh-CN" dirty="0" smtClean="0"/>
              <a:t> #1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27168" cy="10801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R.java, generated by Android SDK, represents all the resources of the app. resources are all in </a:t>
            </a:r>
            <a:r>
              <a:rPr lang="en-US" altLang="zh-CN" i="1" dirty="0" smtClean="0"/>
              <a:t>res</a:t>
            </a:r>
            <a:r>
              <a:rPr lang="en-US" altLang="zh-CN" dirty="0" smtClean="0"/>
              <a:t> folder</a:t>
            </a:r>
          </a:p>
          <a:p>
            <a:r>
              <a:rPr lang="en-US" altLang="zh-CN" dirty="0" smtClean="0"/>
              <a:t>resources are pre-compiled into binary format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3080" y="2204864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3F7F5F"/>
                </a:solidFill>
                <a:latin typeface="Courier New"/>
              </a:rPr>
              <a:t>/* AUTO-GENERATED FILE.  DO NOT MODIFY.</a:t>
            </a:r>
          </a:p>
          <a:p>
            <a:r>
              <a:rPr lang="zh-CN" altLang="en-US" sz="1400" dirty="0" smtClean="0">
                <a:solidFill>
                  <a:srgbClr val="3F7F5F"/>
                </a:solidFill>
                <a:latin typeface="Courier New"/>
              </a:rPr>
              <a:t> *</a:t>
            </a:r>
          </a:p>
          <a:p>
            <a:r>
              <a:rPr lang="en-US" altLang="zh-CN" sz="1400" dirty="0" smtClean="0">
                <a:solidFill>
                  <a:srgbClr val="3F7F5F"/>
                </a:solidFill>
                <a:latin typeface="Courier New"/>
              </a:rPr>
              <a:t> * This class was automatically generated by the</a:t>
            </a:r>
          </a:p>
          <a:p>
            <a:r>
              <a:rPr lang="en-US" altLang="zh-CN" sz="1400" dirty="0" smtClean="0">
                <a:solidFill>
                  <a:srgbClr val="3F7F5F"/>
                </a:solidFill>
                <a:latin typeface="Courier New"/>
              </a:rPr>
              <a:t> * </a:t>
            </a:r>
            <a:r>
              <a:rPr lang="en-US" altLang="zh-CN" sz="1400" u="sng" dirty="0" err="1" smtClean="0">
                <a:solidFill>
                  <a:srgbClr val="3F7F5F"/>
                </a:solidFill>
                <a:latin typeface="Courier New"/>
              </a:rPr>
              <a:t>aapt</a:t>
            </a:r>
            <a:r>
              <a:rPr lang="en-US" altLang="zh-CN" sz="1400" u="sng" dirty="0" smtClean="0">
                <a:solidFill>
                  <a:srgbClr val="3F7F5F"/>
                </a:solidFill>
                <a:latin typeface="Courier New"/>
              </a:rPr>
              <a:t> tool from the resource data it found.  It</a:t>
            </a:r>
          </a:p>
          <a:p>
            <a:r>
              <a:rPr lang="en-US" altLang="zh-CN" sz="1400" dirty="0" smtClean="0">
                <a:solidFill>
                  <a:srgbClr val="3F7F5F"/>
                </a:solidFill>
                <a:latin typeface="Courier New"/>
              </a:rPr>
              <a:t> * should not be modified by hand.</a:t>
            </a:r>
          </a:p>
          <a:p>
            <a:r>
              <a:rPr lang="zh-CN" altLang="en-US" sz="1400" dirty="0" smtClean="0">
                <a:solidFill>
                  <a:srgbClr val="3F7F5F"/>
                </a:solidFill>
                <a:latin typeface="Courier New"/>
              </a:rPr>
              <a:t> *</a:t>
            </a:r>
            <a:r>
              <a:rPr lang="en-US" altLang="zh-CN" sz="1400" dirty="0" smtClean="0">
                <a:solidFill>
                  <a:srgbClr val="3F7F5F"/>
                </a:solidFill>
                <a:latin typeface="Courier New"/>
              </a:rPr>
              <a:t>/</a:t>
            </a:r>
          </a:p>
          <a:p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package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err="1" smtClean="0">
                <a:solidFill>
                  <a:srgbClr val="000000"/>
                </a:solidFill>
                <a:latin typeface="Courier New"/>
              </a:rPr>
              <a:t>sample.hello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zh-CN" altLang="en-US" sz="1400" dirty="0" smtClean="0">
              <a:latin typeface="Courier New"/>
            </a:endParaRPr>
          </a:p>
          <a:p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R {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err="1" smtClean="0">
                <a:solidFill>
                  <a:srgbClr val="000000"/>
                </a:solidFill>
                <a:latin typeface="Courier New"/>
              </a:rPr>
              <a:t>attr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zh-CN" altLang="en-US" sz="14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err="1" smtClean="0">
                <a:solidFill>
                  <a:srgbClr val="000000"/>
                </a:solidFill>
                <a:latin typeface="Courier New"/>
              </a:rPr>
              <a:t>drawable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i="1" dirty="0" smtClean="0">
                <a:solidFill>
                  <a:srgbClr val="0000C0"/>
                </a:solidFill>
                <a:latin typeface="Courier New"/>
              </a:rPr>
              <a:t>icon</a:t>
            </a:r>
            <a:r>
              <a:rPr lang="en-US" altLang="zh-CN" sz="1400" b="1" i="1" dirty="0" smtClean="0">
                <a:solidFill>
                  <a:srgbClr val="000000"/>
                </a:solidFill>
                <a:latin typeface="Courier New"/>
              </a:rPr>
              <a:t>=0x7f020000;</a:t>
            </a:r>
          </a:p>
          <a:p>
            <a:r>
              <a:rPr lang="zh-CN" altLang="en-US" sz="14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layout {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i="1" dirty="0" smtClean="0">
                <a:solidFill>
                  <a:srgbClr val="0000C0"/>
                </a:solidFill>
                <a:latin typeface="Courier New"/>
              </a:rPr>
              <a:t>main</a:t>
            </a:r>
            <a:r>
              <a:rPr lang="en-US" altLang="zh-CN" sz="1400" b="1" i="1" dirty="0" smtClean="0">
                <a:solidFill>
                  <a:srgbClr val="000000"/>
                </a:solidFill>
                <a:latin typeface="Courier New"/>
              </a:rPr>
              <a:t>=0x7f030000;</a:t>
            </a:r>
          </a:p>
          <a:p>
            <a:r>
              <a:rPr lang="zh-CN" altLang="en-US" sz="14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string {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i="1" dirty="0" err="1" smtClean="0">
                <a:solidFill>
                  <a:srgbClr val="0000C0"/>
                </a:solidFill>
                <a:latin typeface="Courier New"/>
              </a:rPr>
              <a:t>app_name</a:t>
            </a:r>
            <a:r>
              <a:rPr lang="en-US" altLang="zh-CN" sz="1400" b="1" i="1" dirty="0" smtClean="0">
                <a:solidFill>
                  <a:srgbClr val="000000"/>
                </a:solidFill>
                <a:latin typeface="Courier New"/>
              </a:rPr>
              <a:t>=0x7f040001;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altLang="zh-CN" sz="1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zh-CN" sz="1400" b="1" i="1" dirty="0" smtClean="0">
                <a:solidFill>
                  <a:srgbClr val="0000C0"/>
                </a:solidFill>
                <a:latin typeface="Courier New"/>
              </a:rPr>
              <a:t>hello</a:t>
            </a:r>
            <a:r>
              <a:rPr lang="en-US" altLang="zh-CN" sz="1400" b="1" i="1" dirty="0" smtClean="0">
                <a:solidFill>
                  <a:srgbClr val="000000"/>
                </a:solidFill>
                <a:latin typeface="Courier New"/>
              </a:rPr>
              <a:t>=0x7f040000;</a:t>
            </a:r>
          </a:p>
          <a:p>
            <a:r>
              <a:rPr lang="zh-CN" altLang="en-US" sz="1400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endParaRPr lang="zh-CN" altLang="en-US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标注 5"/>
          <p:cNvSpPr/>
          <p:nvPr/>
        </p:nvSpPr>
        <p:spPr>
          <a:xfrm>
            <a:off x="2771800" y="2636912"/>
            <a:ext cx="1656184" cy="432048"/>
          </a:xfrm>
          <a:prstGeom prst="wedgeRectCallout">
            <a:avLst>
              <a:gd name="adj1" fmla="val -77824"/>
              <a:gd name="adj2" fmla="val 1621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Linear Layout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Behind </a:t>
            </a:r>
            <a:r>
              <a:rPr lang="en-US" altLang="zh-CN" dirty="0" err="1" smtClean="0"/>
              <a:t>HelloWorld</a:t>
            </a:r>
            <a:r>
              <a:rPr lang="en-US" altLang="zh-CN" dirty="0" smtClean="0"/>
              <a:t> #2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82068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res/layout , contains layout declarations of the app, in XML format, UIs are built according to the layout 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780928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main.xml</a:t>
            </a:r>
          </a:p>
          <a:p>
            <a:r>
              <a:rPr lang="en-US" altLang="zh-CN" sz="1600" dirty="0" smtClean="0">
                <a:solidFill>
                  <a:srgbClr val="008080"/>
                </a:solidFill>
                <a:latin typeface="Courier New"/>
              </a:rPr>
              <a:t>&lt;?</a:t>
            </a:r>
            <a:r>
              <a:rPr lang="en-US" altLang="zh-CN" sz="1600" dirty="0" smtClean="0">
                <a:solidFill>
                  <a:srgbClr val="3F7F7F"/>
                </a:solidFill>
                <a:latin typeface="Courier New"/>
              </a:rPr>
              <a:t>xml </a:t>
            </a:r>
            <a:r>
              <a:rPr lang="en-US" altLang="zh-CN" sz="1600" dirty="0" smtClean="0">
                <a:solidFill>
                  <a:srgbClr val="7F007F"/>
                </a:solidFill>
                <a:latin typeface="Courier New"/>
              </a:rPr>
              <a:t>version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"1.0" </a:t>
            </a:r>
            <a:r>
              <a:rPr lang="en-US" altLang="zh-CN" sz="1600" i="1" dirty="0" smtClean="0">
                <a:solidFill>
                  <a:srgbClr val="7F007F"/>
                </a:solidFill>
                <a:latin typeface="Courier New"/>
              </a:rPr>
              <a:t>encoding</a:t>
            </a:r>
            <a:r>
              <a:rPr lang="en-US" altLang="zh-CN" sz="1600" i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"utf-8"</a:t>
            </a:r>
            <a:r>
              <a:rPr lang="en-US" altLang="zh-CN" sz="1600" i="1" dirty="0" smtClean="0">
                <a:solidFill>
                  <a:srgbClr val="008080"/>
                </a:solidFill>
                <a:latin typeface="Courier New"/>
              </a:rPr>
              <a:t>?&gt;</a:t>
            </a:r>
          </a:p>
          <a:p>
            <a:r>
              <a:rPr lang="en-US" altLang="zh-CN" sz="1600" dirty="0" smtClean="0">
                <a:solidFill>
                  <a:srgbClr val="008080"/>
                </a:solidFill>
                <a:latin typeface="Courier New"/>
              </a:rPr>
              <a:t>&lt;</a:t>
            </a:r>
            <a:r>
              <a:rPr lang="en-US" altLang="zh-CN" sz="1600" dirty="0" err="1" smtClean="0">
                <a:solidFill>
                  <a:srgbClr val="3F7F7F"/>
                </a:solidFill>
                <a:latin typeface="Courier New"/>
              </a:rPr>
              <a:t>LinearLayout</a:t>
            </a:r>
            <a:endParaRPr lang="en-US" altLang="zh-CN" sz="1600" dirty="0" smtClean="0">
              <a:solidFill>
                <a:srgbClr val="3F7F7F"/>
              </a:solidFill>
              <a:latin typeface="Courier New"/>
            </a:endParaRPr>
          </a:p>
          <a:p>
            <a:r>
              <a:rPr lang="en-US" altLang="zh-CN" sz="1600" dirty="0" smtClean="0">
                <a:solidFill>
                  <a:srgbClr val="3F7F7F"/>
                </a:solidFill>
                <a:latin typeface="Courier New"/>
              </a:rPr>
              <a:t>    </a:t>
            </a:r>
            <a:r>
              <a:rPr lang="en-US" altLang="zh-CN" sz="1600" dirty="0" err="1" smtClean="0">
                <a:solidFill>
                  <a:srgbClr val="7F007F"/>
                </a:solidFill>
                <a:latin typeface="Courier New"/>
              </a:rPr>
              <a:t>xmlns:android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  <a:hlinkClick r:id="rId2"/>
              </a:rPr>
              <a:t>http://schemas.android.com/apk/res/android</a:t>
            </a:r>
            <a:endParaRPr lang="en-US" altLang="zh-CN" sz="1600" i="1" dirty="0" smtClean="0">
              <a:solidFill>
                <a:srgbClr val="2A00FF"/>
              </a:solidFill>
              <a:latin typeface="Courier New"/>
            </a:endParaRPr>
          </a:p>
          <a:p>
            <a:r>
              <a:rPr lang="en-US" altLang="zh-CN" sz="1600" dirty="0" smtClean="0">
                <a:solidFill>
                  <a:srgbClr val="7F007F"/>
                </a:solidFill>
                <a:latin typeface="Courier New"/>
              </a:rPr>
              <a:t>    </a:t>
            </a:r>
            <a:r>
              <a:rPr lang="en-US" altLang="zh-CN" sz="1600" dirty="0" err="1" smtClean="0">
                <a:solidFill>
                  <a:srgbClr val="7F007F"/>
                </a:solidFill>
                <a:latin typeface="Courier New"/>
              </a:rPr>
              <a:t>android:orientation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"vertical"     </a:t>
            </a:r>
          </a:p>
          <a:p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    </a:t>
            </a:r>
            <a:r>
              <a:rPr lang="en-US" altLang="zh-CN" sz="1600" i="1" dirty="0" err="1" smtClean="0">
                <a:solidFill>
                  <a:srgbClr val="7F007F"/>
                </a:solidFill>
                <a:latin typeface="Courier New"/>
              </a:rPr>
              <a:t>android:layout_width</a:t>
            </a:r>
            <a:r>
              <a:rPr lang="en-US" altLang="zh-CN" sz="1600" i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altLang="zh-CN" sz="1600" i="1" dirty="0" err="1" smtClean="0">
                <a:solidFill>
                  <a:srgbClr val="2A00FF"/>
                </a:solidFill>
                <a:latin typeface="Courier New"/>
              </a:rPr>
              <a:t>fill_parent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</a:t>
            </a:r>
          </a:p>
          <a:p>
            <a:r>
              <a:rPr lang="en-US" altLang="zh-CN" sz="1600" dirty="0" smtClean="0">
                <a:solidFill>
                  <a:srgbClr val="7F007F"/>
                </a:solidFill>
                <a:latin typeface="Courier New"/>
              </a:rPr>
              <a:t>    </a:t>
            </a:r>
            <a:r>
              <a:rPr lang="en-US" altLang="zh-CN" sz="1600" dirty="0" err="1" smtClean="0">
                <a:solidFill>
                  <a:srgbClr val="7F007F"/>
                </a:solidFill>
                <a:latin typeface="Courier New"/>
              </a:rPr>
              <a:t>android:layout_height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altLang="zh-CN" sz="1600" i="1" dirty="0" err="1" smtClean="0">
                <a:solidFill>
                  <a:srgbClr val="2A00FF"/>
                </a:solidFill>
                <a:latin typeface="Courier New"/>
              </a:rPr>
              <a:t>fill_parent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altLang="zh-CN" sz="1600" i="1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r>
              <a:rPr lang="en-US" altLang="zh-CN" sz="1600" dirty="0" smtClean="0">
                <a:solidFill>
                  <a:srgbClr val="008080"/>
                </a:solidFill>
                <a:latin typeface="Courier New"/>
              </a:rPr>
              <a:t>    &lt;</a:t>
            </a:r>
            <a:r>
              <a:rPr lang="en-US" altLang="zh-CN" sz="1600" dirty="0" err="1" smtClean="0">
                <a:solidFill>
                  <a:srgbClr val="3F7F7F"/>
                </a:solidFill>
                <a:latin typeface="Courier New"/>
              </a:rPr>
              <a:t>TextView</a:t>
            </a:r>
            <a:r>
              <a:rPr lang="en-US" altLang="zh-CN" sz="1600" dirty="0" smtClean="0">
                <a:solidFill>
                  <a:srgbClr val="3F7F7F"/>
                </a:solidFill>
                <a:latin typeface="Courier New"/>
              </a:rPr>
              <a:t> </a:t>
            </a:r>
            <a:r>
              <a:rPr lang="en-US" altLang="zh-CN" sz="1600" dirty="0" err="1" smtClean="0">
                <a:solidFill>
                  <a:srgbClr val="7F007F"/>
                </a:solidFill>
                <a:latin typeface="Courier New"/>
              </a:rPr>
              <a:t>android:layout_width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altLang="zh-CN" sz="1600" i="1" dirty="0" err="1" smtClean="0">
                <a:solidFill>
                  <a:srgbClr val="2A00FF"/>
                </a:solidFill>
                <a:latin typeface="Courier New"/>
              </a:rPr>
              <a:t>fill_parent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</a:t>
            </a:r>
          </a:p>
          <a:p>
            <a:r>
              <a:rPr lang="en-US" altLang="zh-CN" sz="1600" dirty="0" smtClean="0">
                <a:solidFill>
                  <a:srgbClr val="7F007F"/>
                </a:solidFill>
                <a:latin typeface="Courier New"/>
              </a:rPr>
              <a:t>         </a:t>
            </a:r>
            <a:r>
              <a:rPr lang="en-US" altLang="zh-CN" sz="1600" dirty="0" err="1" smtClean="0">
                <a:solidFill>
                  <a:srgbClr val="7F007F"/>
                </a:solidFill>
                <a:latin typeface="Courier New"/>
              </a:rPr>
              <a:t>android:layout_height</a:t>
            </a:r>
            <a:r>
              <a:rPr lang="en-US" altLang="zh-CN" sz="16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altLang="zh-CN" sz="1600" i="1" dirty="0" err="1" smtClean="0">
                <a:solidFill>
                  <a:srgbClr val="2A00FF"/>
                </a:solidFill>
                <a:latin typeface="Courier New"/>
              </a:rPr>
              <a:t>wrap_content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   </a:t>
            </a:r>
          </a:p>
          <a:p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         </a:t>
            </a:r>
            <a:r>
              <a:rPr lang="en-US" altLang="zh-CN" sz="1600" i="1" dirty="0" err="1" smtClean="0">
                <a:solidFill>
                  <a:srgbClr val="7F007F"/>
                </a:solidFill>
                <a:latin typeface="Courier New"/>
              </a:rPr>
              <a:t>android:text</a:t>
            </a:r>
            <a:r>
              <a:rPr lang="en-US" altLang="zh-CN" sz="1600" i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600" i="1" dirty="0" smtClean="0">
                <a:solidFill>
                  <a:srgbClr val="2A00FF"/>
                </a:solidFill>
                <a:latin typeface="Courier New"/>
              </a:rPr>
              <a:t>"@string/hello" </a:t>
            </a:r>
            <a:r>
              <a:rPr lang="en-US" altLang="zh-CN" sz="1600" i="1" dirty="0" smtClean="0">
                <a:solidFill>
                  <a:srgbClr val="008080"/>
                </a:solidFill>
                <a:latin typeface="Courier New"/>
              </a:rPr>
              <a:t>/&gt;</a:t>
            </a:r>
          </a:p>
          <a:p>
            <a:r>
              <a:rPr lang="en-US" altLang="zh-CN" sz="1600" dirty="0" smtClean="0">
                <a:solidFill>
                  <a:srgbClr val="008080"/>
                </a:solidFill>
                <a:latin typeface="Courier New"/>
              </a:rPr>
              <a:t>&lt;/</a:t>
            </a:r>
            <a:r>
              <a:rPr lang="en-US" altLang="zh-CN" sz="1600" dirty="0" err="1" smtClean="0">
                <a:solidFill>
                  <a:srgbClr val="3F7F7F"/>
                </a:solidFill>
                <a:latin typeface="Courier New"/>
              </a:rPr>
              <a:t>LinearLayout</a:t>
            </a:r>
            <a:r>
              <a:rPr lang="en-US" altLang="zh-CN" sz="1600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endParaRPr lang="zh-CN" altLang="en-US" sz="1600" dirty="0"/>
          </a:p>
        </p:txBody>
      </p:sp>
      <p:sp>
        <p:nvSpPr>
          <p:cNvPr id="7" name="矩形标注 6"/>
          <p:cNvSpPr/>
          <p:nvPr/>
        </p:nvSpPr>
        <p:spPr>
          <a:xfrm>
            <a:off x="6948264" y="4005064"/>
            <a:ext cx="1944216" cy="576064"/>
          </a:xfrm>
          <a:prstGeom prst="wedgeRectCallout">
            <a:avLst>
              <a:gd name="adj1" fmla="val -77534"/>
              <a:gd name="adj2" fmla="val 741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TextView</a:t>
            </a:r>
            <a:r>
              <a:rPr lang="en-US" altLang="zh-CN" dirty="0" smtClean="0"/>
              <a:t>, display static text</a:t>
            </a:r>
            <a:endParaRPr lang="zh-CN" altLang="en-US" dirty="0"/>
          </a:p>
        </p:txBody>
      </p:sp>
      <p:sp>
        <p:nvSpPr>
          <p:cNvPr id="9" name="矩形标注 8"/>
          <p:cNvSpPr/>
          <p:nvPr/>
        </p:nvSpPr>
        <p:spPr>
          <a:xfrm>
            <a:off x="3995936" y="5877272"/>
            <a:ext cx="1800200" cy="792088"/>
          </a:xfrm>
          <a:prstGeom prst="wedgeRectCallout">
            <a:avLst>
              <a:gd name="adj1" fmla="val -40242"/>
              <a:gd name="adj2" fmla="val -1137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 reference to String resource ‘hello’</a:t>
            </a: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1043608" y="5013176"/>
            <a:ext cx="1728192" cy="936104"/>
          </a:xfrm>
          <a:prstGeom prst="wedgeRoundRectCallout">
            <a:avLst>
              <a:gd name="adj1" fmla="val 50215"/>
              <a:gd name="adj2" fmla="val -1573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referenced in res/layout/main.xml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Behind </a:t>
            </a:r>
            <a:r>
              <a:rPr lang="en-US" altLang="zh-CN" dirty="0" err="1" smtClean="0"/>
              <a:t>HelloWorld</a:t>
            </a:r>
            <a:r>
              <a:rPr lang="en-US" altLang="zh-CN" dirty="0" smtClean="0"/>
              <a:t> #3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46875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res/values, contains string declarations or other values(</a:t>
            </a:r>
            <a:r>
              <a:rPr lang="en-US" altLang="zh-CN" dirty="0" err="1" smtClean="0"/>
              <a:t>e.g.:colors</a:t>
            </a:r>
            <a:r>
              <a:rPr lang="en-US" altLang="zh-CN" dirty="0" smtClean="0"/>
              <a:t>) of the app</a:t>
            </a:r>
          </a:p>
          <a:p>
            <a:pPr lvl="1"/>
            <a:r>
              <a:rPr lang="en-US" altLang="zh-CN" dirty="0" smtClean="0"/>
              <a:t>string.xml, contains string resources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212976"/>
            <a:ext cx="81804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8080"/>
                </a:solidFill>
                <a:latin typeface="Courier New"/>
              </a:rPr>
              <a:t>&lt;?</a:t>
            </a:r>
            <a:r>
              <a:rPr lang="en-US" altLang="zh-CN" dirty="0" smtClean="0">
                <a:solidFill>
                  <a:srgbClr val="3F7F7F"/>
                </a:solidFill>
                <a:latin typeface="Courier New"/>
              </a:rPr>
              <a:t>xml </a:t>
            </a:r>
            <a:r>
              <a:rPr lang="en-US" altLang="zh-CN" dirty="0" smtClean="0">
                <a:solidFill>
                  <a:srgbClr val="7F007F"/>
                </a:solidFill>
                <a:latin typeface="Courier New"/>
              </a:rPr>
              <a:t>version</a:t>
            </a:r>
            <a:r>
              <a:rPr lang="en-US" altLang="zh-CN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i="1" dirty="0" smtClean="0">
                <a:solidFill>
                  <a:srgbClr val="2A00FF"/>
                </a:solidFill>
                <a:latin typeface="Courier New"/>
              </a:rPr>
              <a:t>"1.0" </a:t>
            </a:r>
            <a:r>
              <a:rPr lang="en-US" altLang="zh-CN" i="1" dirty="0" smtClean="0">
                <a:solidFill>
                  <a:srgbClr val="7F007F"/>
                </a:solidFill>
                <a:latin typeface="Courier New"/>
              </a:rPr>
              <a:t>encoding</a:t>
            </a:r>
            <a:r>
              <a:rPr lang="en-US" altLang="zh-CN" i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i="1" dirty="0" smtClean="0">
                <a:solidFill>
                  <a:srgbClr val="2A00FF"/>
                </a:solidFill>
                <a:latin typeface="Courier New"/>
              </a:rPr>
              <a:t>"utf-8"</a:t>
            </a:r>
            <a:r>
              <a:rPr lang="en-US" altLang="zh-CN" i="1" dirty="0" smtClean="0">
                <a:solidFill>
                  <a:srgbClr val="008080"/>
                </a:solidFill>
                <a:latin typeface="Courier New"/>
              </a:rPr>
              <a:t>?&gt;</a:t>
            </a:r>
          </a:p>
          <a:p>
            <a:r>
              <a:rPr lang="en-US" altLang="zh-CN" dirty="0" smtClean="0">
                <a:solidFill>
                  <a:srgbClr val="008080"/>
                </a:solidFill>
                <a:latin typeface="Courier New"/>
              </a:rPr>
              <a:t>&lt;</a:t>
            </a:r>
            <a:r>
              <a:rPr lang="en-US" altLang="zh-CN" dirty="0" smtClean="0">
                <a:solidFill>
                  <a:srgbClr val="3F7F7F"/>
                </a:solidFill>
                <a:latin typeface="Courier New"/>
              </a:rPr>
              <a:t>resources</a:t>
            </a:r>
            <a:r>
              <a:rPr lang="en-US" altLang="zh-CN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altLang="zh-CN" dirty="0" smtClean="0">
                <a:solidFill>
                  <a:srgbClr val="008080"/>
                </a:solidFill>
                <a:latin typeface="Courier New"/>
              </a:rPr>
              <a:t>&lt;</a:t>
            </a:r>
            <a:r>
              <a:rPr lang="en-US" altLang="zh-CN" dirty="0" smtClean="0">
                <a:solidFill>
                  <a:srgbClr val="3F7F7F"/>
                </a:solidFill>
                <a:latin typeface="Courier New"/>
              </a:rPr>
              <a:t>string </a:t>
            </a:r>
            <a:r>
              <a:rPr lang="en-US" altLang="zh-CN" dirty="0" smtClean="0">
                <a:solidFill>
                  <a:srgbClr val="7F007F"/>
                </a:solidFill>
                <a:latin typeface="Courier New"/>
              </a:rPr>
              <a:t>name</a:t>
            </a:r>
            <a:r>
              <a:rPr lang="en-US" altLang="zh-CN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i="1" dirty="0" smtClean="0">
                <a:solidFill>
                  <a:srgbClr val="2A00FF"/>
                </a:solidFill>
                <a:latin typeface="Courier New"/>
              </a:rPr>
              <a:t>"hello"</a:t>
            </a:r>
            <a:r>
              <a:rPr lang="en-US" altLang="zh-CN" i="1" dirty="0" smtClean="0">
                <a:solidFill>
                  <a:srgbClr val="008080"/>
                </a:solidFill>
                <a:latin typeface="Courier New"/>
              </a:rPr>
              <a:t>&gt;</a:t>
            </a:r>
            <a:r>
              <a:rPr lang="en-US" altLang="zh-CN" i="1" dirty="0" smtClean="0">
                <a:solidFill>
                  <a:srgbClr val="000000"/>
                </a:solidFill>
                <a:latin typeface="Courier New"/>
              </a:rPr>
              <a:t>Hello World, </a:t>
            </a:r>
            <a:r>
              <a:rPr lang="en-US" altLang="zh-CN" i="1" dirty="0" err="1" smtClean="0">
                <a:solidFill>
                  <a:srgbClr val="000000"/>
                </a:solidFill>
                <a:latin typeface="Courier New"/>
              </a:rPr>
              <a:t>HelloWorld</a:t>
            </a:r>
            <a:r>
              <a:rPr lang="en-US" altLang="zh-CN" i="1" dirty="0" smtClean="0">
                <a:solidFill>
                  <a:srgbClr val="000000"/>
                </a:solidFill>
                <a:latin typeface="Courier New"/>
              </a:rPr>
              <a:t>!</a:t>
            </a:r>
            <a:r>
              <a:rPr lang="en-US" altLang="zh-CN" i="1" dirty="0" smtClean="0">
                <a:solidFill>
                  <a:srgbClr val="008080"/>
                </a:solidFill>
                <a:latin typeface="Courier New"/>
              </a:rPr>
              <a:t>&lt;/</a:t>
            </a:r>
            <a:r>
              <a:rPr lang="en-US" altLang="zh-CN" i="1" dirty="0" smtClean="0">
                <a:solidFill>
                  <a:srgbClr val="3F7F7F"/>
                </a:solidFill>
                <a:latin typeface="Courier New"/>
              </a:rPr>
              <a:t>string</a:t>
            </a:r>
            <a:r>
              <a:rPr lang="en-US" altLang="zh-CN" i="1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altLang="zh-CN" dirty="0" smtClean="0">
                <a:solidFill>
                  <a:srgbClr val="008080"/>
                </a:solidFill>
                <a:latin typeface="Courier New"/>
              </a:rPr>
              <a:t>&lt;</a:t>
            </a:r>
            <a:r>
              <a:rPr lang="en-US" altLang="zh-CN" dirty="0" smtClean="0">
                <a:solidFill>
                  <a:srgbClr val="3F7F7F"/>
                </a:solidFill>
                <a:latin typeface="Courier New"/>
              </a:rPr>
              <a:t>string </a:t>
            </a:r>
            <a:r>
              <a:rPr lang="en-US" altLang="zh-CN" dirty="0" smtClean="0">
                <a:solidFill>
                  <a:srgbClr val="7F007F"/>
                </a:solidFill>
                <a:latin typeface="Courier New"/>
              </a:rPr>
              <a:t>name</a:t>
            </a:r>
            <a:r>
              <a:rPr lang="en-US" altLang="zh-CN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altLang="zh-CN" i="1" dirty="0" err="1" smtClean="0">
                <a:solidFill>
                  <a:srgbClr val="2A00FF"/>
                </a:solidFill>
                <a:latin typeface="Courier New"/>
              </a:rPr>
              <a:t>app_name</a:t>
            </a:r>
            <a:r>
              <a:rPr lang="en-US" altLang="zh-CN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altLang="zh-CN" i="1" dirty="0" smtClean="0">
                <a:solidFill>
                  <a:srgbClr val="008080"/>
                </a:solidFill>
                <a:latin typeface="Courier New"/>
              </a:rPr>
              <a:t>&gt;</a:t>
            </a:r>
            <a:r>
              <a:rPr lang="en-US" altLang="zh-CN" i="1" dirty="0" err="1" smtClean="0">
                <a:solidFill>
                  <a:srgbClr val="000000"/>
                </a:solidFill>
                <a:latin typeface="Courier New"/>
              </a:rPr>
              <a:t>HelloWorld</a:t>
            </a:r>
            <a:r>
              <a:rPr lang="en-US" altLang="zh-CN" i="1" dirty="0" smtClean="0">
                <a:solidFill>
                  <a:srgbClr val="008080"/>
                </a:solidFill>
                <a:latin typeface="Courier New"/>
              </a:rPr>
              <a:t>&lt;/</a:t>
            </a:r>
            <a:r>
              <a:rPr lang="en-US" altLang="zh-CN" i="1" dirty="0" smtClean="0">
                <a:solidFill>
                  <a:srgbClr val="3F7F7F"/>
                </a:solidFill>
                <a:latin typeface="Courier New"/>
              </a:rPr>
              <a:t>string</a:t>
            </a:r>
            <a:r>
              <a:rPr lang="en-US" altLang="zh-CN" i="1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r>
              <a:rPr lang="en-US" altLang="zh-CN" dirty="0" smtClean="0">
                <a:solidFill>
                  <a:srgbClr val="008080"/>
                </a:solidFill>
                <a:latin typeface="Courier New"/>
              </a:rPr>
              <a:t>&lt;/</a:t>
            </a:r>
            <a:r>
              <a:rPr lang="en-US" altLang="zh-CN" dirty="0" smtClean="0">
                <a:solidFill>
                  <a:srgbClr val="3F7F7F"/>
                </a:solidFill>
                <a:latin typeface="Courier New"/>
              </a:rPr>
              <a:t>resources</a:t>
            </a:r>
            <a:r>
              <a:rPr lang="en-US" altLang="zh-CN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endParaRPr lang="zh-CN" altLang="en-US" dirty="0"/>
          </a:p>
        </p:txBody>
      </p:sp>
      <p:sp>
        <p:nvSpPr>
          <p:cNvPr id="7" name="圆角矩形标注 6"/>
          <p:cNvSpPr/>
          <p:nvPr/>
        </p:nvSpPr>
        <p:spPr>
          <a:xfrm>
            <a:off x="4211960" y="5301208"/>
            <a:ext cx="2232248" cy="576064"/>
          </a:xfrm>
          <a:prstGeom prst="wedgeRoundRectCallout">
            <a:avLst>
              <a:gd name="adj1" fmla="val -60697"/>
              <a:gd name="adj2" fmla="val -20657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referenced in AndroidManifest.xml</a:t>
            </a:r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Behind </a:t>
            </a:r>
            <a:r>
              <a:rPr lang="en-US" altLang="zh-CN" dirty="0" err="1" smtClean="0"/>
              <a:t>HelloWorld</a:t>
            </a:r>
            <a:r>
              <a:rPr lang="en-US" altLang="zh-CN" dirty="0" smtClean="0"/>
              <a:t> #4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res/</a:t>
            </a:r>
            <a:r>
              <a:rPr lang="en-US" altLang="zh-CN" dirty="0" err="1" smtClean="0"/>
              <a:t>drawable</a:t>
            </a:r>
            <a:r>
              <a:rPr lang="en-US" altLang="zh-CN" dirty="0" smtClean="0"/>
              <a:t>, contains all image resources</a:t>
            </a:r>
          </a:p>
          <a:p>
            <a:pPr lvl="1"/>
            <a:r>
              <a:rPr lang="en-US" altLang="zh-CN" dirty="0" smtClean="0"/>
              <a:t>folders may have suffixes, app will choose the most suitable one, so do the other resources</a:t>
            </a:r>
          </a:p>
          <a:p>
            <a:pPr lvl="1"/>
            <a:r>
              <a:rPr lang="en-US" altLang="zh-CN" dirty="0" smtClean="0"/>
              <a:t>three folders: </a:t>
            </a:r>
            <a:r>
              <a:rPr lang="en-US" altLang="zh-CN" dirty="0" err="1" smtClean="0"/>
              <a:t>drawable-ldpi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drawable-hdpi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drawable-mdpi</a:t>
            </a:r>
            <a:r>
              <a:rPr lang="en-US" altLang="zh-CN" dirty="0" smtClean="0"/>
              <a:t>, each contains an icon.png file</a:t>
            </a:r>
          </a:p>
          <a:p>
            <a:pPr lvl="1"/>
            <a:r>
              <a:rPr lang="en-US" altLang="zh-CN" dirty="0" smtClean="0"/>
              <a:t>app will choose the proper icon according to the device DPI</a:t>
            </a:r>
          </a:p>
          <a:p>
            <a:pPr lvl="1"/>
            <a:r>
              <a:rPr lang="en-US" altLang="zh-CN" dirty="0" smtClean="0"/>
              <a:t>reference name:@</a:t>
            </a:r>
            <a:r>
              <a:rPr lang="en-US" altLang="zh-CN" dirty="0" err="1" smtClean="0"/>
              <a:t>drawable</a:t>
            </a:r>
            <a:r>
              <a:rPr lang="en-US" altLang="zh-CN" dirty="0" smtClean="0"/>
              <a:t>/icon</a:t>
            </a:r>
          </a:p>
          <a:p>
            <a:r>
              <a:rPr lang="en-US" altLang="zh-CN" dirty="0" smtClean="0"/>
              <a:t>other folders we may use in future</a:t>
            </a:r>
          </a:p>
          <a:p>
            <a:pPr lvl="1"/>
            <a:r>
              <a:rPr lang="en-US" altLang="zh-CN" dirty="0" smtClean="0"/>
              <a:t>menu, </a:t>
            </a:r>
            <a:r>
              <a:rPr lang="en-US" altLang="zh-CN" dirty="0" err="1" smtClean="0"/>
              <a:t>anim</a:t>
            </a:r>
            <a:r>
              <a:rPr lang="en-US" altLang="zh-CN" dirty="0" smtClean="0"/>
              <a:t> (animation), xml ( preference and searchable)</a:t>
            </a:r>
            <a:endParaRPr lang="zh-CN" altLang="en-US" dirty="0"/>
          </a:p>
        </p:txBody>
      </p:sp>
      <p:pic>
        <p:nvPicPr>
          <p:cNvPr id="12290" name="Picture 2" descr="E:\workspaces\android\HelloWord\res\drawable-hdpi\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7072"/>
            <a:ext cx="925714" cy="92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Android Phones</a:t>
            </a:r>
            <a:endParaRPr lang="zh-CN" altLang="en-US" dirty="0"/>
          </a:p>
        </p:txBody>
      </p:sp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71" y="1124744"/>
            <a:ext cx="89376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Behind </a:t>
            </a:r>
            <a:r>
              <a:rPr lang="en-US" altLang="zh-CN" dirty="0" err="1" smtClean="0"/>
              <a:t>HelloWorld</a:t>
            </a:r>
            <a:r>
              <a:rPr lang="en-US" altLang="zh-CN" dirty="0" smtClean="0"/>
              <a:t> #5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75679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AndroidManifest.xml describe the application</a:t>
            </a:r>
          </a:p>
          <a:p>
            <a:pPr lvl="1"/>
            <a:r>
              <a:rPr lang="en-US" altLang="zh-CN" dirty="0" smtClean="0"/>
              <a:t>declare app’s name, version, icon, permission,  etc…</a:t>
            </a:r>
          </a:p>
          <a:p>
            <a:pPr lvl="1"/>
            <a:r>
              <a:rPr lang="en-US" altLang="zh-CN" dirty="0" smtClean="0"/>
              <a:t>declare the application's components: activity, service ,receiver or provider</a:t>
            </a:r>
          </a:p>
          <a:p>
            <a:pPr lvl="1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3356992"/>
            <a:ext cx="95050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&lt;?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xml </a:t>
            </a:r>
            <a:r>
              <a:rPr lang="en-US" altLang="zh-CN" sz="1400" dirty="0" smtClean="0">
                <a:solidFill>
                  <a:srgbClr val="7F007F"/>
                </a:solidFill>
                <a:latin typeface="Courier New"/>
              </a:rPr>
              <a:t>version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"1.0" </a:t>
            </a:r>
            <a:r>
              <a:rPr lang="en-US" altLang="zh-CN" sz="1400" i="1" dirty="0" smtClean="0">
                <a:solidFill>
                  <a:srgbClr val="7F007F"/>
                </a:solidFill>
                <a:latin typeface="Courier New"/>
              </a:rPr>
              <a:t>encoding</a:t>
            </a:r>
            <a:r>
              <a:rPr lang="en-US" altLang="zh-CN" sz="1400" i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"utf-8"</a:t>
            </a:r>
            <a:r>
              <a:rPr lang="en-US" altLang="zh-CN" sz="1400" i="1" dirty="0" smtClean="0">
                <a:solidFill>
                  <a:srgbClr val="008080"/>
                </a:solidFill>
                <a:latin typeface="Courier New"/>
              </a:rPr>
              <a:t>?&gt;</a:t>
            </a:r>
          </a:p>
          <a:p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&lt;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manifest </a:t>
            </a:r>
            <a:r>
              <a:rPr lang="en-US" altLang="zh-CN" sz="1400" dirty="0" err="1" smtClean="0">
                <a:solidFill>
                  <a:srgbClr val="7F007F"/>
                </a:solidFill>
                <a:latin typeface="Courier New"/>
              </a:rPr>
              <a:t>xmlns:android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"http://schemas.android.com/apk/res/android"</a:t>
            </a:r>
          </a:p>
          <a:p>
            <a:r>
              <a:rPr lang="en-US" altLang="zh-CN" sz="1400" dirty="0" smtClean="0">
                <a:solidFill>
                  <a:srgbClr val="7F007F"/>
                </a:solidFill>
                <a:latin typeface="Courier New"/>
              </a:rPr>
              <a:t>package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altLang="zh-CN" sz="1400" i="1" dirty="0" err="1" smtClean="0">
                <a:solidFill>
                  <a:srgbClr val="2A00FF"/>
                </a:solidFill>
                <a:latin typeface="Courier New"/>
              </a:rPr>
              <a:t>sample.hello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 </a:t>
            </a:r>
            <a:r>
              <a:rPr lang="en-US" altLang="zh-CN" sz="1400" i="1" dirty="0" err="1" smtClean="0">
                <a:solidFill>
                  <a:srgbClr val="7F007F"/>
                </a:solidFill>
                <a:latin typeface="Courier New"/>
              </a:rPr>
              <a:t>android:versionCode</a:t>
            </a:r>
            <a:r>
              <a:rPr lang="en-US" altLang="zh-CN" sz="1400" i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"1" </a:t>
            </a:r>
            <a:r>
              <a:rPr lang="en-US" altLang="zh-CN" sz="1400" i="1" dirty="0" err="1" smtClean="0">
                <a:solidFill>
                  <a:srgbClr val="7F007F"/>
                </a:solidFill>
                <a:latin typeface="Courier New"/>
              </a:rPr>
              <a:t>android:versionName</a:t>
            </a:r>
            <a:r>
              <a:rPr lang="en-US" altLang="zh-CN" sz="1400" i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"1.0"</a:t>
            </a:r>
            <a:r>
              <a:rPr lang="en-US" altLang="zh-CN" sz="1400" i="1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r>
              <a:rPr lang="fr-FR" altLang="zh-CN" sz="1400" dirty="0" smtClean="0">
                <a:solidFill>
                  <a:srgbClr val="008080"/>
                </a:solidFill>
                <a:latin typeface="Courier New"/>
              </a:rPr>
              <a:t>&lt;</a:t>
            </a:r>
            <a:r>
              <a:rPr lang="fr-FR" altLang="zh-CN" sz="1400" dirty="0" smtClean="0">
                <a:solidFill>
                  <a:srgbClr val="3F7F7F"/>
                </a:solidFill>
                <a:latin typeface="Courier New"/>
              </a:rPr>
              <a:t>application </a:t>
            </a:r>
            <a:r>
              <a:rPr lang="fr-FR" altLang="zh-CN" sz="1400" dirty="0" err="1" smtClean="0">
                <a:solidFill>
                  <a:srgbClr val="7F007F"/>
                </a:solidFill>
                <a:latin typeface="Courier New"/>
              </a:rPr>
              <a:t>android:icon</a:t>
            </a:r>
            <a:r>
              <a:rPr lang="fr-FR" altLang="zh-CN" sz="14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fr-FR" altLang="zh-CN" sz="1400" i="1" dirty="0" smtClean="0">
                <a:solidFill>
                  <a:srgbClr val="2A00FF"/>
                </a:solidFill>
                <a:latin typeface="Courier New"/>
              </a:rPr>
              <a:t>"@</a:t>
            </a:r>
            <a:r>
              <a:rPr lang="fr-FR" altLang="zh-CN" sz="1400" i="1" dirty="0" err="1" smtClean="0">
                <a:solidFill>
                  <a:srgbClr val="2A00FF"/>
                </a:solidFill>
                <a:latin typeface="Courier New"/>
              </a:rPr>
              <a:t>drawable</a:t>
            </a:r>
            <a:r>
              <a:rPr lang="fr-FR" altLang="zh-CN" sz="1400" i="1" dirty="0" smtClean="0">
                <a:solidFill>
                  <a:srgbClr val="2A00FF"/>
                </a:solidFill>
                <a:latin typeface="Courier New"/>
              </a:rPr>
              <a:t>/</a:t>
            </a:r>
            <a:r>
              <a:rPr lang="fr-FR" altLang="zh-CN" sz="1400" i="1" dirty="0" err="1" smtClean="0">
                <a:solidFill>
                  <a:srgbClr val="2A00FF"/>
                </a:solidFill>
                <a:latin typeface="Courier New"/>
              </a:rPr>
              <a:t>icon</a:t>
            </a:r>
            <a:r>
              <a:rPr lang="fr-FR" altLang="zh-CN" sz="1400" i="1" dirty="0" smtClean="0">
                <a:solidFill>
                  <a:srgbClr val="2A00FF"/>
                </a:solidFill>
                <a:latin typeface="Courier New"/>
              </a:rPr>
              <a:t>" </a:t>
            </a:r>
            <a:r>
              <a:rPr lang="fr-FR" altLang="zh-CN" sz="1400" i="1" dirty="0" err="1" smtClean="0">
                <a:solidFill>
                  <a:srgbClr val="7F007F"/>
                </a:solidFill>
                <a:latin typeface="Courier New"/>
              </a:rPr>
              <a:t>android:label</a:t>
            </a:r>
            <a:r>
              <a:rPr lang="fr-FR" altLang="zh-CN" sz="1400" i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fr-FR" altLang="zh-CN" sz="1400" i="1" dirty="0" smtClean="0">
                <a:solidFill>
                  <a:srgbClr val="2A00FF"/>
                </a:solidFill>
                <a:latin typeface="Courier New"/>
              </a:rPr>
              <a:t>"@string/</a:t>
            </a:r>
            <a:r>
              <a:rPr lang="fr-FR" altLang="zh-CN" sz="1400" i="1" dirty="0" err="1" smtClean="0">
                <a:solidFill>
                  <a:srgbClr val="2A00FF"/>
                </a:solidFill>
                <a:latin typeface="Courier New"/>
              </a:rPr>
              <a:t>app_name</a:t>
            </a:r>
            <a:r>
              <a:rPr lang="fr-FR" altLang="zh-CN" sz="1400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fr-FR" altLang="zh-CN" sz="1400" i="1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	&lt;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activity </a:t>
            </a:r>
            <a:r>
              <a:rPr lang="en-US" altLang="zh-CN" sz="1400" dirty="0" err="1" smtClean="0">
                <a:solidFill>
                  <a:srgbClr val="7F007F"/>
                </a:solidFill>
                <a:latin typeface="Courier New"/>
              </a:rPr>
              <a:t>android:name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".</a:t>
            </a:r>
            <a:r>
              <a:rPr lang="en-US" altLang="zh-CN" sz="1400" i="1" dirty="0" err="1" smtClean="0">
                <a:solidFill>
                  <a:srgbClr val="2A00FF"/>
                </a:solidFill>
                <a:latin typeface="Courier New"/>
              </a:rPr>
              <a:t>HelloWorld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 </a:t>
            </a:r>
            <a:r>
              <a:rPr lang="en-US" altLang="zh-CN" sz="1400" i="1" dirty="0" err="1" smtClean="0">
                <a:solidFill>
                  <a:srgbClr val="7F007F"/>
                </a:solidFill>
                <a:latin typeface="Courier New"/>
              </a:rPr>
              <a:t>android:label</a:t>
            </a:r>
            <a:r>
              <a:rPr lang="en-US" altLang="zh-CN" sz="1400" i="1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"@string/</a:t>
            </a:r>
            <a:r>
              <a:rPr lang="en-US" altLang="zh-CN" sz="1400" i="1" dirty="0" err="1" smtClean="0">
                <a:solidFill>
                  <a:srgbClr val="2A00FF"/>
                </a:solidFill>
                <a:latin typeface="Courier New"/>
              </a:rPr>
              <a:t>app_name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altLang="zh-CN" sz="1400" i="1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		&lt;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intent-filter</a:t>
            </a:r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			&lt;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action </a:t>
            </a:r>
            <a:r>
              <a:rPr lang="en-US" altLang="zh-CN" sz="1400" dirty="0" err="1" smtClean="0">
                <a:solidFill>
                  <a:srgbClr val="7F007F"/>
                </a:solidFill>
                <a:latin typeface="Courier New"/>
              </a:rPr>
              <a:t>android:name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altLang="zh-CN" sz="1400" i="1" dirty="0" err="1" smtClean="0">
                <a:solidFill>
                  <a:srgbClr val="2A00FF"/>
                </a:solidFill>
                <a:latin typeface="Courier New"/>
              </a:rPr>
              <a:t>android.intent.action.MAIN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 </a:t>
            </a:r>
            <a:r>
              <a:rPr lang="en-US" altLang="zh-CN" sz="1400" i="1" dirty="0" smtClean="0">
                <a:solidFill>
                  <a:srgbClr val="008080"/>
                </a:solidFill>
                <a:latin typeface="Courier New"/>
              </a:rPr>
              <a:t>/&gt;</a:t>
            </a:r>
          </a:p>
          <a:p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			&lt;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category </a:t>
            </a:r>
            <a:r>
              <a:rPr lang="en-US" altLang="zh-CN" sz="1400" dirty="0" err="1" smtClean="0">
                <a:solidFill>
                  <a:srgbClr val="7F007F"/>
                </a:solidFill>
                <a:latin typeface="Courier New"/>
              </a:rPr>
              <a:t>android:name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altLang="zh-CN" sz="1400" i="1" dirty="0" err="1" smtClean="0">
                <a:solidFill>
                  <a:srgbClr val="2A00FF"/>
                </a:solidFill>
                <a:latin typeface="Courier New"/>
              </a:rPr>
              <a:t>android.intent.category.LAUNCHER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”</a:t>
            </a:r>
            <a:r>
              <a:rPr lang="en-US" altLang="zh-CN" sz="1400" i="1" dirty="0" smtClean="0">
                <a:solidFill>
                  <a:srgbClr val="008080"/>
                </a:solidFill>
                <a:latin typeface="Courier New"/>
              </a:rPr>
              <a:t>/&gt;</a:t>
            </a:r>
          </a:p>
          <a:p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		&lt;/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intent-filter</a:t>
            </a:r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	&lt;/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activity</a:t>
            </a:r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&lt;/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application</a:t>
            </a:r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&gt;</a:t>
            </a:r>
          </a:p>
          <a:p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&lt;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uses-</a:t>
            </a:r>
            <a:r>
              <a:rPr lang="en-US" altLang="zh-CN" sz="1400" dirty="0" err="1" smtClean="0">
                <a:solidFill>
                  <a:srgbClr val="3F7F7F"/>
                </a:solidFill>
                <a:latin typeface="Courier New"/>
              </a:rPr>
              <a:t>sdk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 </a:t>
            </a:r>
            <a:r>
              <a:rPr lang="en-US" altLang="zh-CN" sz="1400" dirty="0" err="1" smtClean="0">
                <a:solidFill>
                  <a:srgbClr val="7F007F"/>
                </a:solidFill>
                <a:latin typeface="Courier New"/>
              </a:rPr>
              <a:t>android:minSdkVersion</a:t>
            </a:r>
            <a:r>
              <a:rPr lang="en-US" altLang="zh-CN" sz="1400" dirty="0" smtClean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altLang="zh-CN" sz="1400" i="1" dirty="0" smtClean="0">
                <a:solidFill>
                  <a:srgbClr val="2A00FF"/>
                </a:solidFill>
                <a:latin typeface="Courier New"/>
              </a:rPr>
              <a:t>"8" </a:t>
            </a:r>
            <a:r>
              <a:rPr lang="en-US" altLang="zh-CN" sz="1400" i="1" dirty="0" smtClean="0">
                <a:solidFill>
                  <a:srgbClr val="008080"/>
                </a:solidFill>
                <a:latin typeface="Courier New"/>
              </a:rPr>
              <a:t>/&gt;</a:t>
            </a:r>
          </a:p>
          <a:p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&lt;/</a:t>
            </a:r>
            <a:r>
              <a:rPr lang="en-US" altLang="zh-CN" sz="1400" dirty="0" smtClean="0">
                <a:solidFill>
                  <a:srgbClr val="3F7F7F"/>
                </a:solidFill>
                <a:latin typeface="Courier New"/>
              </a:rPr>
              <a:t>manifest</a:t>
            </a:r>
            <a:r>
              <a:rPr lang="en-US" altLang="zh-CN" sz="1400" dirty="0" smtClean="0">
                <a:solidFill>
                  <a:srgbClr val="008080"/>
                </a:solidFill>
                <a:latin typeface="Courier New"/>
              </a:rPr>
              <a:t>&gt;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Core Components-Activity #1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Basically, An </a:t>
            </a:r>
            <a:r>
              <a:rPr lang="en-US" altLang="zh-CN" i="1" dirty="0" smtClean="0"/>
              <a:t>activity</a:t>
            </a:r>
            <a:r>
              <a:rPr lang="en-US" altLang="zh-CN" dirty="0" smtClean="0"/>
              <a:t> presents a </a:t>
            </a:r>
            <a:r>
              <a:rPr lang="en-US" altLang="zh-CN" b="1" dirty="0" smtClean="0"/>
              <a:t>visual user interface</a:t>
            </a:r>
            <a:r>
              <a:rPr lang="en-US" altLang="zh-CN" dirty="0" smtClean="0"/>
              <a:t> for one focused endeavor the user can undertake</a:t>
            </a:r>
          </a:p>
          <a:p>
            <a:r>
              <a:rPr lang="en-US" altLang="zh-CN" dirty="0" smtClean="0"/>
              <a:t>An application might consist of just one activity or several, each Activity is derived from </a:t>
            </a:r>
            <a:r>
              <a:rPr lang="en-US" altLang="zh-CN" sz="1900" i="1" dirty="0" err="1" smtClean="0">
                <a:latin typeface="Courier New" pitchFamily="49" charset="0"/>
                <a:cs typeface="Courier New" pitchFamily="49" charset="0"/>
              </a:rPr>
              <a:t>android.app.Activity</a:t>
            </a:r>
            <a:r>
              <a:rPr lang="en-US" altLang="zh-CN" sz="2800" i="1" dirty="0" smtClean="0"/>
              <a:t> </a:t>
            </a:r>
            <a:r>
              <a:rPr lang="en-US" altLang="zh-CN" dirty="0" smtClean="0"/>
              <a:t>and should be declared in AndroidManifest.xml file</a:t>
            </a:r>
          </a:p>
          <a:p>
            <a:r>
              <a:rPr lang="en-US" altLang="zh-CN" dirty="0" smtClean="0"/>
              <a:t>Each activity is given a default window to draw in, the window may be full screen or smaller and on top of other window</a:t>
            </a:r>
          </a:p>
          <a:p>
            <a:r>
              <a:rPr lang="en-US" altLang="zh-CN" dirty="0" smtClean="0"/>
              <a:t>The visual content of the window is provided by a hierarchy of views — objects derived from the base View class</a:t>
            </a:r>
          </a:p>
          <a:p>
            <a:r>
              <a:rPr lang="en-US" altLang="zh-CN" dirty="0" smtClean="0"/>
              <a:t>Activity.setContentView() method is used to set a certain hierarchy of view objects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Core Components-Activity #2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Activities are activated by asynchronous messages called </a:t>
            </a:r>
            <a:r>
              <a:rPr lang="en-US" altLang="zh-CN" i="1" dirty="0" smtClean="0"/>
              <a:t>intents</a:t>
            </a:r>
          </a:p>
          <a:p>
            <a:pPr lvl="1"/>
            <a:r>
              <a:rPr lang="en-US" altLang="zh-CN" dirty="0" smtClean="0"/>
              <a:t>An intent is an Intent object that holds the content of the message</a:t>
            </a:r>
          </a:p>
          <a:p>
            <a:pPr lvl="1"/>
            <a:r>
              <a:rPr lang="en-US" altLang="zh-CN" dirty="0" smtClean="0"/>
              <a:t>The action being requested or the URI of the data to act on</a:t>
            </a:r>
          </a:p>
          <a:p>
            <a:r>
              <a:rPr lang="en-US" altLang="zh-CN" dirty="0" smtClean="0"/>
              <a:t>The &lt;intent-filter&gt; label in AndroidManifest.xml file specifies the Intent that can start the Activity</a:t>
            </a:r>
          </a:p>
          <a:p>
            <a:endParaRPr lang="en-US" altLang="zh-CN" dirty="0" smtClean="0"/>
          </a:p>
          <a:p>
            <a:pPr lvl="1"/>
            <a:r>
              <a:rPr lang="en-US" altLang="zh-CN" dirty="0" smtClean="0"/>
              <a:t>declares the main activity, it will be started automatically when the app starts</a:t>
            </a:r>
          </a:p>
          <a:p>
            <a:r>
              <a:rPr lang="en-US" altLang="zh-CN" dirty="0" smtClean="0"/>
              <a:t>An activity is launched (or given something new to do) by passing an Intent object to Context.startActivity() or Activity.startActivityForResult()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7200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0" y="2636912"/>
            <a:ext cx="303468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Activity lifecycle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484"/>
            <a:ext cx="5184576" cy="679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Core Components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Service</a:t>
            </a:r>
          </a:p>
          <a:p>
            <a:pPr lvl="1"/>
            <a:r>
              <a:rPr lang="en-US" altLang="zh-CN" dirty="0" smtClean="0"/>
              <a:t>A </a:t>
            </a:r>
            <a:r>
              <a:rPr lang="en-US" altLang="zh-CN" i="1" dirty="0" smtClean="0"/>
              <a:t>service</a:t>
            </a:r>
            <a:r>
              <a:rPr lang="en-US" altLang="zh-CN" dirty="0" smtClean="0"/>
              <a:t> doesn't have a visual user interface, runs in the background for a period of time</a:t>
            </a:r>
          </a:p>
          <a:p>
            <a:r>
              <a:rPr lang="en-US" altLang="zh-CN" dirty="0" smtClean="0"/>
              <a:t>Broadcast receivers</a:t>
            </a:r>
          </a:p>
          <a:p>
            <a:pPr lvl="1"/>
            <a:r>
              <a:rPr lang="en-US" altLang="zh-CN" dirty="0" smtClean="0"/>
              <a:t>a component that does nothing but receive and react to broadcast announcements</a:t>
            </a:r>
          </a:p>
          <a:p>
            <a:r>
              <a:rPr lang="en-US" altLang="zh-CN" dirty="0" smtClean="0"/>
              <a:t>Content providers</a:t>
            </a:r>
          </a:p>
          <a:p>
            <a:pPr lvl="1"/>
            <a:r>
              <a:rPr lang="en-US" altLang="zh-CN" dirty="0" smtClean="0"/>
              <a:t>A </a:t>
            </a:r>
            <a:r>
              <a:rPr lang="en-US" altLang="zh-CN" i="1" dirty="0" smtClean="0"/>
              <a:t>content provider </a:t>
            </a:r>
            <a:r>
              <a:rPr lang="en-US" altLang="zh-CN" dirty="0" smtClean="0"/>
              <a:t>makes a specific set of the application's data available to other applications. </a:t>
            </a:r>
          </a:p>
          <a:p>
            <a:pPr lvl="1"/>
            <a:r>
              <a:rPr lang="en-US" altLang="zh-CN" dirty="0" smtClean="0"/>
              <a:t>The data can be stored in the file system, in an SQLite database, or in any other manner that makes sense</a:t>
            </a:r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Beyond </a:t>
            </a:r>
            <a:r>
              <a:rPr lang="en-US" altLang="zh-CN" dirty="0" err="1" smtClean="0"/>
              <a:t>HelloWorld</a:t>
            </a:r>
            <a:r>
              <a:rPr lang="en-US" altLang="zh-CN" dirty="0" smtClean="0"/>
              <a:t> #1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Build up an app that you can input your greetings and display your greetings</a:t>
            </a:r>
          </a:p>
          <a:p>
            <a:pPr lvl="1"/>
            <a:r>
              <a:rPr lang="en-US" altLang="zh-CN" dirty="0" smtClean="0"/>
              <a:t>Input: </a:t>
            </a:r>
            <a:r>
              <a:rPr lang="en-US" altLang="zh-CN" dirty="0" err="1" smtClean="0"/>
              <a:t>EditText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Display: </a:t>
            </a:r>
            <a:r>
              <a:rPr lang="en-US" altLang="zh-CN" dirty="0" err="1" smtClean="0"/>
              <a:t>TextView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Of course, we have to add an button</a:t>
            </a:r>
          </a:p>
          <a:p>
            <a:r>
              <a:rPr lang="en-US" altLang="zh-CN" dirty="0" smtClean="0"/>
              <a:t>Edit res/layout/main.xml file to add these components</a:t>
            </a:r>
          </a:p>
          <a:p>
            <a:pPr lvl="1"/>
            <a:r>
              <a:rPr lang="en-US" altLang="zh-CN" dirty="0" smtClean="0"/>
              <a:t>each has an </a:t>
            </a:r>
            <a:r>
              <a:rPr lang="en-US" altLang="zh-CN" dirty="0" err="1" smtClean="0"/>
              <a:t>android:id</a:t>
            </a:r>
            <a:r>
              <a:rPr lang="en-US" altLang="zh-CN" dirty="0" smtClean="0"/>
              <a:t> property, used to reference it in code</a:t>
            </a:r>
          </a:p>
          <a:p>
            <a:pPr>
              <a:buNone/>
            </a:pPr>
            <a:endParaRPr lang="en-US" altLang="zh-CN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3096"/>
            <a:ext cx="816090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Beyond </a:t>
            </a:r>
            <a:r>
              <a:rPr lang="en-US" altLang="zh-CN" dirty="0" err="1" smtClean="0"/>
              <a:t>HelloWorld</a:t>
            </a:r>
            <a:r>
              <a:rPr lang="en-US" altLang="zh-CN" dirty="0" smtClean="0"/>
              <a:t> #2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89920"/>
          </a:xfrm>
        </p:spPr>
        <p:txBody>
          <a:bodyPr/>
          <a:lstStyle/>
          <a:p>
            <a:r>
              <a:rPr lang="en-US" altLang="zh-CN" dirty="0" smtClean="0"/>
              <a:t>modify HelloWorld.java</a:t>
            </a:r>
          </a:p>
          <a:p>
            <a:pPr lvl="1"/>
            <a:r>
              <a:rPr lang="en-US" altLang="zh-CN" dirty="0" smtClean="0"/>
              <a:t>firstly get the references declared in main.xml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then add event response for Button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23682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487916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Beyond </a:t>
            </a:r>
            <a:r>
              <a:rPr lang="en-US" altLang="zh-CN" dirty="0" err="1" smtClean="0"/>
              <a:t>HelloWorld</a:t>
            </a:r>
            <a:r>
              <a:rPr lang="en-US" altLang="zh-CN" dirty="0" smtClean="0"/>
              <a:t> #3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Finished!</a:t>
            </a:r>
          </a:p>
          <a:p>
            <a:r>
              <a:rPr lang="en-US" altLang="zh-CN" dirty="0" smtClean="0"/>
              <a:t>Run-&gt;Run as-&gt;Android Application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Quite easy, isn’t it?</a:t>
            </a:r>
          </a:p>
          <a:p>
            <a:endParaRPr lang="zh-CN" alt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310515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3209925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Useful Materials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Mobile Devices</a:t>
            </a:r>
            <a:endParaRPr lang="zh-CN" altLang="en-US" dirty="0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It’s obvious that mobile device may take the place of PC in future</a:t>
            </a:r>
          </a:p>
          <a:p>
            <a:r>
              <a:rPr lang="en-US" altLang="zh-CN" dirty="0" smtClean="0"/>
              <a:t>OS plays a vital part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4"/>
            <a:ext cx="666634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4005064"/>
            <a:ext cx="64807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图片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6894" y="3927848"/>
            <a:ext cx="37141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542" y="5379690"/>
            <a:ext cx="70472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图片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383882"/>
            <a:ext cx="70472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图片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85581"/>
            <a:ext cx="457121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图示 20"/>
          <p:cNvGraphicFramePr/>
          <p:nvPr/>
        </p:nvGraphicFramePr>
        <p:xfrm>
          <a:off x="395536" y="4221088"/>
          <a:ext cx="799288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112" y="3933056"/>
            <a:ext cx="41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847" y="-171400"/>
            <a:ext cx="9477375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OHA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Android</a:t>
            </a:r>
            <a:endParaRPr lang="en-US" altLang="zh-CN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OHA(Open Handset Alliance) is a group of 71 technology and mobile companies, including Google, Intel, Dell, HTC and China Mobile…</a:t>
            </a:r>
            <a:endParaRPr lang="en-US" altLang="zh-CN" dirty="0"/>
          </a:p>
          <a:p>
            <a:r>
              <a:rPr lang="en-US" altLang="zh-CN" dirty="0" smtClean="0"/>
              <a:t>OHA’s aim</a:t>
            </a:r>
            <a:r>
              <a:rPr lang="zh-CN" altLang="en-US" dirty="0" smtClean="0"/>
              <a:t>：</a:t>
            </a:r>
            <a:endParaRPr lang="zh-CN" altLang="en-US" dirty="0"/>
          </a:p>
          <a:p>
            <a:pPr lvl="1"/>
            <a:r>
              <a:rPr lang="en-US" altLang="zh-CN" dirty="0" smtClean="0"/>
              <a:t>accelerate innovation in mobile phones</a:t>
            </a:r>
          </a:p>
          <a:p>
            <a:pPr lvl="1"/>
            <a:r>
              <a:rPr lang="en-US" altLang="zh-CN" dirty="0" smtClean="0"/>
              <a:t>offer consumers a richer, less expensive, and better mobile experience</a:t>
            </a:r>
          </a:p>
          <a:p>
            <a:r>
              <a:rPr lang="en-US" altLang="zh-CN" dirty="0" smtClean="0"/>
              <a:t>OHA developed Android™, the first complete, open, and free mobile platform</a:t>
            </a:r>
          </a:p>
          <a:p>
            <a:r>
              <a:rPr lang="en-US" altLang="zh-CN" dirty="0" smtClean="0"/>
              <a:t>OHA was initially called up by Google, and Google is the ‘captain’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What’s Android</a:t>
            </a:r>
            <a:endParaRPr lang="en-US" altLang="zh-CN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Generally, Android is a software stack for mobile devices that includes an operating system, middleware and key applications </a:t>
            </a:r>
            <a:endParaRPr lang="zh-CN" altLang="en-US" dirty="0"/>
          </a:p>
          <a:p>
            <a:r>
              <a:rPr lang="en-US" altLang="zh-CN" dirty="0" smtClean="0"/>
              <a:t>Android is based on JAVA and  all its applications are developed in JAVA</a:t>
            </a:r>
          </a:p>
          <a:p>
            <a:r>
              <a:rPr lang="en-US" altLang="zh-CN" dirty="0" smtClean="0"/>
              <a:t>The JAVA VM, known as </a:t>
            </a:r>
            <a:r>
              <a:rPr lang="en-US" altLang="zh-TW" dirty="0" smtClean="0"/>
              <a:t>Dalvik</a:t>
            </a:r>
            <a:r>
              <a:rPr lang="en-US" altLang="zh-CN" dirty="0" smtClean="0"/>
              <a:t>, is highly customized and optimized for mobile devices</a:t>
            </a:r>
          </a:p>
          <a:p>
            <a:r>
              <a:rPr lang="en-US" altLang="zh-CN" b="1" dirty="0" smtClean="0"/>
              <a:t>Android </a:t>
            </a:r>
            <a:r>
              <a:rPr lang="en-US" altLang="zh-CN" b="1" dirty="0"/>
              <a:t>SDK</a:t>
            </a:r>
            <a:r>
              <a:rPr lang="en-US" altLang="zh-CN" dirty="0"/>
              <a:t> </a:t>
            </a:r>
            <a:r>
              <a:rPr lang="en-US" altLang="zh-CN" dirty="0" smtClean="0"/>
              <a:t>offers rich tools for android application development and many useful APIs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06084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1720" y="4293096"/>
            <a:ext cx="20451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The core of Android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Android Features #1</a:t>
            </a:r>
            <a:endParaRPr lang="en-US" altLang="zh-CN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Application framework enabling reuse and replacement of components </a:t>
            </a:r>
          </a:p>
          <a:p>
            <a:r>
              <a:rPr lang="en-US" altLang="zh-CN" dirty="0" smtClean="0"/>
              <a:t>Optimized Java virtual machine: Dalvik</a:t>
            </a:r>
            <a:endParaRPr lang="zh-CN" altLang="en-US" dirty="0"/>
          </a:p>
          <a:p>
            <a:r>
              <a:rPr lang="en-US" altLang="zh-CN" dirty="0" smtClean="0"/>
              <a:t>Optimized Graphics Processing, supporting 2D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3D graphics(OpenGL </a:t>
            </a:r>
            <a:r>
              <a:rPr lang="en-US" altLang="zh-CN" dirty="0"/>
              <a:t>ES 1.0 </a:t>
            </a:r>
            <a:r>
              <a:rPr lang="en-US" altLang="zh-CN" dirty="0" smtClean="0"/>
              <a:t>)</a:t>
            </a:r>
            <a:endParaRPr lang="zh-CN" altLang="en-US" dirty="0"/>
          </a:p>
          <a:p>
            <a:r>
              <a:rPr lang="en-US" altLang="zh-CN" dirty="0" smtClean="0"/>
              <a:t>Integrated open source web browser: </a:t>
            </a:r>
            <a:r>
              <a:rPr lang="en-US" altLang="zh-CN" dirty="0" err="1" smtClean="0"/>
              <a:t>WebKit</a:t>
            </a:r>
            <a:endParaRPr lang="zh-CN" altLang="en-US" dirty="0"/>
          </a:p>
          <a:p>
            <a:r>
              <a:rPr lang="en-US" altLang="zh-CN" dirty="0" smtClean="0"/>
              <a:t>SQLite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 structured data storage</a:t>
            </a:r>
            <a:endParaRPr lang="zh-CN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1402</TotalTime>
  <Words>2064</Words>
  <Application>Microsoft Office PowerPoint</Application>
  <PresentationFormat>On-screen Show (4:3)</PresentationFormat>
  <Paragraphs>308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宋体</vt:lpstr>
      <vt:lpstr>Calibri</vt:lpstr>
      <vt:lpstr>Courier New</vt:lpstr>
      <vt:lpstr>新細明體</vt:lpstr>
      <vt:lpstr>Wingdings</vt:lpstr>
      <vt:lpstr>Wingdings 3</vt:lpstr>
      <vt:lpstr>质朴</vt:lpstr>
      <vt:lpstr>Android Programming</vt:lpstr>
      <vt:lpstr>Contents</vt:lpstr>
      <vt:lpstr>What’s Android</vt:lpstr>
      <vt:lpstr>Android Phones</vt:lpstr>
      <vt:lpstr>Mobile Devices</vt:lpstr>
      <vt:lpstr>PowerPoint Presentation</vt:lpstr>
      <vt:lpstr>OHA and Android</vt:lpstr>
      <vt:lpstr>What’s Android</vt:lpstr>
      <vt:lpstr>Android Features #1</vt:lpstr>
      <vt:lpstr>Android Features #2</vt:lpstr>
      <vt:lpstr>Android architecture </vt:lpstr>
      <vt:lpstr>PowerPoint Presentation</vt:lpstr>
      <vt:lpstr>Linux Kernel</vt:lpstr>
      <vt:lpstr>Libraries</vt:lpstr>
      <vt:lpstr>Core Libraries</vt:lpstr>
      <vt:lpstr>Andoid Runtime</vt:lpstr>
      <vt:lpstr>Android Runtime (cont.)</vt:lpstr>
      <vt:lpstr>Dalvik Virtual Machine</vt:lpstr>
      <vt:lpstr>DVM vs. JVM</vt:lpstr>
      <vt:lpstr>Application Framework</vt:lpstr>
      <vt:lpstr>Application Framework (cont.)</vt:lpstr>
      <vt:lpstr>Applications</vt:lpstr>
      <vt:lpstr>Android software development </vt:lpstr>
      <vt:lpstr>Development Environment</vt:lpstr>
      <vt:lpstr>Setup Android SDK</vt:lpstr>
      <vt:lpstr>Setup ADT plugin</vt:lpstr>
      <vt:lpstr>Configure ADT Plugin</vt:lpstr>
      <vt:lpstr>Setup SDK APIs</vt:lpstr>
      <vt:lpstr>Setup Emulators</vt:lpstr>
      <vt:lpstr>Ready…</vt:lpstr>
      <vt:lpstr>‘Hello World’ on Android </vt:lpstr>
      <vt:lpstr>Create a new Android Project</vt:lpstr>
      <vt:lpstr>Hello World Project</vt:lpstr>
      <vt:lpstr>Say Hello World</vt:lpstr>
      <vt:lpstr>Run Hello World</vt:lpstr>
      <vt:lpstr>Behind HelloWorld #1</vt:lpstr>
      <vt:lpstr>Behind HelloWorld #2</vt:lpstr>
      <vt:lpstr>Behind HelloWorld #3</vt:lpstr>
      <vt:lpstr>Behind HelloWorld #4</vt:lpstr>
      <vt:lpstr>Behind HelloWorld #5</vt:lpstr>
      <vt:lpstr>Core Components-Activity #1</vt:lpstr>
      <vt:lpstr>Core Components-Activity #2</vt:lpstr>
      <vt:lpstr>Activity lifecycle</vt:lpstr>
      <vt:lpstr>Other Core Components</vt:lpstr>
      <vt:lpstr>Beyond HelloWorld #1</vt:lpstr>
      <vt:lpstr>Beyond HelloWorld #2</vt:lpstr>
      <vt:lpstr>Beyond HelloWorld #3</vt:lpstr>
      <vt:lpstr>Useful Materials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Development Tutorial</dc:title>
  <dc:creator>Yi Huang</dc:creator>
  <cp:lastModifiedBy>Admin</cp:lastModifiedBy>
  <cp:revision>159</cp:revision>
  <dcterms:created xsi:type="dcterms:W3CDTF">2010-07-19T11:43:25Z</dcterms:created>
  <dcterms:modified xsi:type="dcterms:W3CDTF">2019-11-29T06:06:19Z</dcterms:modified>
</cp:coreProperties>
</file>