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56" r:id="rId3"/>
    <p:sldId id="257" r:id="rId4"/>
    <p:sldId id="262" r:id="rId5"/>
    <p:sldId id="275" r:id="rId6"/>
    <p:sldId id="263" r:id="rId7"/>
    <p:sldId id="265" r:id="rId8"/>
    <p:sldId id="267" r:id="rId9"/>
    <p:sldId id="268" r:id="rId10"/>
    <p:sldId id="271" r:id="rId11"/>
    <p:sldId id="269" r:id="rId12"/>
    <p:sldId id="270" r:id="rId13"/>
    <p:sldId id="266" r:id="rId14"/>
    <p:sldId id="259" r:id="rId15"/>
    <p:sldId id="258" r:id="rId16"/>
    <p:sldId id="260" r:id="rId17"/>
    <p:sldId id="264" r:id="rId18"/>
    <p:sldId id="261" r:id="rId19"/>
    <p:sldId id="276" r:id="rId20"/>
    <p:sldId id="272"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62" autoAdjust="0"/>
  </p:normalViewPr>
  <p:slideViewPr>
    <p:cSldViewPr>
      <p:cViewPr>
        <p:scale>
          <a:sx n="100" d="100"/>
          <a:sy n="100" d="100"/>
        </p:scale>
        <p:origin x="-432" y="13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D45ED-5C27-4C22-9153-7FA3DA75A736}" type="datetimeFigureOut">
              <a:rPr lang="en-GB" smtClean="0"/>
              <a:t>09/10/2013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0B35B-A12A-47DC-AD31-916DE3133E1F}" type="slidenum">
              <a:rPr lang="en-GB" smtClean="0"/>
              <a:t>‹#›</a:t>
            </a:fld>
            <a:endParaRPr lang="en-GB"/>
          </a:p>
        </p:txBody>
      </p:sp>
    </p:spTree>
    <p:extLst>
      <p:ext uri="{BB962C8B-B14F-4D97-AF65-F5344CB8AC3E}">
        <p14:creationId xmlns:p14="http://schemas.microsoft.com/office/powerpoint/2010/main" val="260153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A0B35B-A12A-47DC-AD31-916DE3133E1F}" type="slidenum">
              <a:rPr lang="en-GB" smtClean="0"/>
              <a:t>15</a:t>
            </a:fld>
            <a:endParaRPr lang="en-GB"/>
          </a:p>
        </p:txBody>
      </p:sp>
    </p:spTree>
    <p:extLst>
      <p:ext uri="{BB962C8B-B14F-4D97-AF65-F5344CB8AC3E}">
        <p14:creationId xmlns:p14="http://schemas.microsoft.com/office/powerpoint/2010/main" val="403163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16CC28-8A1D-4E95-B9ED-FDA33BC375A3}" type="datetimeFigureOut">
              <a:rPr lang="en-GB" smtClean="0"/>
              <a:t>09/10/2013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16CC28-8A1D-4E95-B9ED-FDA33BC375A3}" type="datetimeFigureOut">
              <a:rPr lang="en-GB" smtClean="0"/>
              <a:t>09/10/2013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16CC28-8A1D-4E95-B9ED-FDA33BC375A3}" type="datetimeFigureOut">
              <a:rPr lang="en-GB" smtClean="0"/>
              <a:t>09/10/2013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16CC28-8A1D-4E95-B9ED-FDA33BC375A3}" type="datetimeFigureOut">
              <a:rPr lang="en-GB" smtClean="0"/>
              <a:t>09/10/2013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6CC28-8A1D-4E95-B9ED-FDA33BC375A3}" type="datetimeFigureOut">
              <a:rPr lang="en-GB" smtClean="0"/>
              <a:t>09/10/2013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16CC28-8A1D-4E95-B9ED-FDA33BC375A3}" type="datetimeFigureOut">
              <a:rPr lang="en-GB" smtClean="0"/>
              <a:t>09/10/2013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16CC28-8A1D-4E95-B9ED-FDA33BC375A3}" type="datetimeFigureOut">
              <a:rPr lang="en-GB" smtClean="0"/>
              <a:t>09/10/2013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16CC28-8A1D-4E95-B9ED-FDA33BC375A3}" type="datetimeFigureOut">
              <a:rPr lang="en-GB" smtClean="0"/>
              <a:t>09/10/2013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6CC28-8A1D-4E95-B9ED-FDA33BC375A3}" type="datetimeFigureOut">
              <a:rPr lang="en-GB" smtClean="0"/>
              <a:t>09/10/2013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6CC28-8A1D-4E95-B9ED-FDA33BC375A3}" type="datetimeFigureOut">
              <a:rPr lang="en-GB" smtClean="0"/>
              <a:t>09/10/2013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6CC28-8A1D-4E95-B9ED-FDA33BC375A3}" type="datetimeFigureOut">
              <a:rPr lang="en-GB" smtClean="0"/>
              <a:t>09/10/2013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251DD-F8AC-4DF5-BE7F-6A60CFA54DF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6CC28-8A1D-4E95-B9ED-FDA33BC375A3}" type="datetimeFigureOut">
              <a:rPr lang="en-GB" smtClean="0"/>
              <a:t>09/10/2013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251DD-F8AC-4DF5-BE7F-6A60CFA54DF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2060"/>
                </a:solidFill>
              </a:rPr>
              <a:t>Marxism, Cultural Hegemony </a:t>
            </a:r>
            <a:br>
              <a:rPr lang="en-GB" dirty="0" smtClean="0">
                <a:solidFill>
                  <a:srgbClr val="002060"/>
                </a:solidFill>
              </a:rPr>
            </a:br>
            <a:r>
              <a:rPr lang="en-GB" dirty="0" smtClean="0">
                <a:solidFill>
                  <a:srgbClr val="002060"/>
                </a:solidFill>
              </a:rPr>
              <a:t>...and the Media</a:t>
            </a:r>
            <a:endParaRPr lang="en-GB" dirty="0">
              <a:solidFill>
                <a:srgbClr val="002060"/>
              </a:solidFill>
            </a:endParaRPr>
          </a:p>
        </p:txBody>
      </p:sp>
      <p:pic>
        <p:nvPicPr>
          <p:cNvPr id="4" name="Content Placeholder 3" descr="http://upload.wikimedia.org/wikipedia/commons/5/50/Marx_color2.jpg"/>
          <p:cNvPicPr>
            <a:picLocks noGrp="1"/>
          </p:cNvPicPr>
          <p:nvPr>
            <p:ph idx="1"/>
          </p:nvPr>
        </p:nvPicPr>
        <p:blipFill>
          <a:blip r:embed="rId2" cstate="print"/>
          <a:srcRect/>
          <a:stretch>
            <a:fillRect/>
          </a:stretch>
        </p:blipFill>
        <p:spPr bwMode="auto">
          <a:xfrm>
            <a:off x="1403648" y="1556792"/>
            <a:ext cx="2880320" cy="3384376"/>
          </a:xfrm>
          <a:prstGeom prst="rect">
            <a:avLst/>
          </a:prstGeom>
          <a:noFill/>
          <a:ln w="9525">
            <a:noFill/>
            <a:miter lim="800000"/>
            <a:headEnd/>
            <a:tailEnd/>
          </a:ln>
        </p:spPr>
      </p:pic>
      <p:pic>
        <p:nvPicPr>
          <p:cNvPr id="5" name="Picture 7" descr="antonio-gramsci-1"/>
          <p:cNvPicPr>
            <a:picLocks noChangeAspect="1" noChangeArrowheads="1"/>
          </p:cNvPicPr>
          <p:nvPr/>
        </p:nvPicPr>
        <p:blipFill>
          <a:blip r:embed="rId3" cstate="print"/>
          <a:srcRect/>
          <a:stretch>
            <a:fillRect/>
          </a:stretch>
        </p:blipFill>
        <p:spPr bwMode="auto">
          <a:xfrm>
            <a:off x="3635896" y="3140968"/>
            <a:ext cx="1973548" cy="2500434"/>
          </a:xfrm>
          <a:prstGeom prst="rect">
            <a:avLst/>
          </a:prstGeom>
          <a:noFill/>
          <a:ln w="9525">
            <a:noFill/>
            <a:miter lim="800000"/>
            <a:headEnd/>
            <a:tailEnd/>
          </a:ln>
        </p:spPr>
      </p:pic>
      <p:pic>
        <p:nvPicPr>
          <p:cNvPr id="6" name="Picture 4" descr="http://upload.wikimedia.org/wikipedia/commons/7/71/Engels.jpg"/>
          <p:cNvPicPr>
            <a:picLocks noChangeAspect="1" noChangeArrowheads="1"/>
          </p:cNvPicPr>
          <p:nvPr/>
        </p:nvPicPr>
        <p:blipFill>
          <a:blip r:embed="rId4" cstate="print"/>
          <a:srcRect/>
          <a:stretch>
            <a:fillRect/>
          </a:stretch>
        </p:blipFill>
        <p:spPr bwMode="auto">
          <a:xfrm>
            <a:off x="5004048" y="1700808"/>
            <a:ext cx="2418922" cy="2756396"/>
          </a:xfrm>
          <a:prstGeom prst="rect">
            <a:avLst/>
          </a:prstGeom>
          <a:noFill/>
        </p:spPr>
      </p:pic>
      <p:pic>
        <p:nvPicPr>
          <p:cNvPr id="7" name="Picture 1" descr="C:\Users\Chris\AppData\Local\Microsoft\Windows\Temporary Internet Files\Content.IE5\YLNC002V\MP900314269[1].jpg"/>
          <p:cNvPicPr>
            <a:picLocks noChangeAspect="1" noChangeArrowheads="1"/>
          </p:cNvPicPr>
          <p:nvPr/>
        </p:nvPicPr>
        <p:blipFill>
          <a:blip r:embed="rId5" cstate="print"/>
          <a:srcRect/>
          <a:stretch>
            <a:fillRect/>
          </a:stretch>
        </p:blipFill>
        <p:spPr bwMode="auto">
          <a:xfrm rot="7419133">
            <a:off x="4904079" y="5188824"/>
            <a:ext cx="1774334" cy="1197674"/>
          </a:xfrm>
          <a:prstGeom prst="rect">
            <a:avLst/>
          </a:prstGeom>
          <a:noFill/>
        </p:spPr>
      </p:pic>
      <p:pic>
        <p:nvPicPr>
          <p:cNvPr id="8" name="Picture 3" descr="C:\Users\Chris\AppData\Local\Microsoft\Windows\Temporary Internet Files\Content.IE5\A51KU8JT\MP900386067[1].jpg"/>
          <p:cNvPicPr>
            <a:picLocks noChangeAspect="1" noChangeArrowheads="1"/>
          </p:cNvPicPr>
          <p:nvPr/>
        </p:nvPicPr>
        <p:blipFill>
          <a:blip r:embed="rId6" cstate="print"/>
          <a:srcRect/>
          <a:stretch>
            <a:fillRect/>
          </a:stretch>
        </p:blipFill>
        <p:spPr bwMode="auto">
          <a:xfrm rot="20206114">
            <a:off x="-112134" y="4433296"/>
            <a:ext cx="2117035" cy="1512168"/>
          </a:xfrm>
          <a:prstGeom prst="rect">
            <a:avLst/>
          </a:prstGeom>
          <a:noFill/>
        </p:spPr>
      </p:pic>
      <p:pic>
        <p:nvPicPr>
          <p:cNvPr id="9" name="Picture 2" descr="C:\Users\Chris\AppData\Local\Microsoft\Windows\Temporary Internet Files\Content.IE5\PL22VYHJ\MP900442472[1].jpg"/>
          <p:cNvPicPr>
            <a:picLocks noChangeAspect="1" noChangeArrowheads="1"/>
          </p:cNvPicPr>
          <p:nvPr/>
        </p:nvPicPr>
        <p:blipFill>
          <a:blip r:embed="rId7" cstate="print"/>
          <a:srcRect/>
          <a:stretch>
            <a:fillRect/>
          </a:stretch>
        </p:blipFill>
        <p:spPr bwMode="auto">
          <a:xfrm rot="1928074">
            <a:off x="6360755" y="4322309"/>
            <a:ext cx="2958610" cy="1296144"/>
          </a:xfrm>
          <a:prstGeom prst="rect">
            <a:avLst/>
          </a:prstGeom>
          <a:noFill/>
        </p:spPr>
      </p:pic>
      <p:pic>
        <p:nvPicPr>
          <p:cNvPr id="10" name="Picture 10" descr="C:\Users\Chris\AppData\Local\Microsoft\Windows\Temporary Internet Files\Content.IE5\TZK3WGK2\MC900216954[1].wmf"/>
          <p:cNvPicPr>
            <a:picLocks noChangeAspect="1" noChangeArrowheads="1"/>
          </p:cNvPicPr>
          <p:nvPr/>
        </p:nvPicPr>
        <p:blipFill>
          <a:blip r:embed="rId8" cstate="print"/>
          <a:srcRect/>
          <a:stretch>
            <a:fillRect/>
          </a:stretch>
        </p:blipFill>
        <p:spPr bwMode="auto">
          <a:xfrm rot="1172264">
            <a:off x="179512" y="1268760"/>
            <a:ext cx="1529026" cy="1584175"/>
          </a:xfrm>
          <a:prstGeom prst="rect">
            <a:avLst/>
          </a:prstGeom>
          <a:noFill/>
        </p:spPr>
      </p:pic>
      <p:pic>
        <p:nvPicPr>
          <p:cNvPr id="11" name="Picture 9" descr="C:\Users\Chris\AppData\Local\Microsoft\Windows\Temporary Internet Files\Content.IE5\TZK3WGK2\MC900388942[1].wmf"/>
          <p:cNvPicPr>
            <a:picLocks noChangeAspect="1" noChangeArrowheads="1"/>
          </p:cNvPicPr>
          <p:nvPr/>
        </p:nvPicPr>
        <p:blipFill>
          <a:blip r:embed="rId9" cstate="print"/>
          <a:srcRect/>
          <a:stretch>
            <a:fillRect/>
          </a:stretch>
        </p:blipFill>
        <p:spPr bwMode="auto">
          <a:xfrm rot="20297865">
            <a:off x="6804248" y="836712"/>
            <a:ext cx="1706562" cy="1833563"/>
          </a:xfrm>
          <a:prstGeom prst="rect">
            <a:avLst/>
          </a:prstGeom>
          <a:noFill/>
        </p:spPr>
      </p:pic>
      <p:pic>
        <p:nvPicPr>
          <p:cNvPr id="12" name="Picture 2" descr="http://i.ebayimg.com/00/s/MTE5Nlg4MDA=/$(KGrHqF,!ikE6JiFkc(7BOsW8O(fvg~~60_12.JPG"/>
          <p:cNvPicPr>
            <a:picLocks noChangeAspect="1" noChangeArrowheads="1"/>
          </p:cNvPicPr>
          <p:nvPr/>
        </p:nvPicPr>
        <p:blipFill>
          <a:blip r:embed="rId10" cstate="print"/>
          <a:srcRect/>
          <a:stretch>
            <a:fillRect/>
          </a:stretch>
        </p:blipFill>
        <p:spPr bwMode="auto">
          <a:xfrm rot="21164786">
            <a:off x="2481252" y="4428169"/>
            <a:ext cx="1563450" cy="23404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False Consciousness</a:t>
            </a:r>
            <a:endParaRPr lang="en-GB" dirty="0"/>
          </a:p>
        </p:txBody>
      </p:sp>
      <p:sp>
        <p:nvSpPr>
          <p:cNvPr id="3" name="Content Placeholder 2"/>
          <p:cNvSpPr>
            <a:spLocks noGrp="1"/>
          </p:cNvSpPr>
          <p:nvPr>
            <p:ph idx="1"/>
          </p:nvPr>
        </p:nvSpPr>
        <p:spPr>
          <a:xfrm>
            <a:off x="179512" y="1196752"/>
            <a:ext cx="5616624" cy="5472608"/>
          </a:xfrm>
        </p:spPr>
        <p:txBody>
          <a:bodyPr>
            <a:normAutofit fontScale="62500" lnSpcReduction="20000"/>
          </a:bodyPr>
          <a:lstStyle/>
          <a:p>
            <a:pPr>
              <a:buNone/>
            </a:pPr>
            <a:r>
              <a:rPr lang="en-GB" sz="3600" dirty="0" smtClean="0"/>
              <a:t>	Social institutions like the mass media play a key role in ensuring that the working class remain happy with their situation despite the inherent unfairness of the system.</a:t>
            </a:r>
          </a:p>
          <a:p>
            <a:pPr>
              <a:buNone/>
            </a:pPr>
            <a:endParaRPr lang="en-GB" sz="3600" dirty="0" smtClean="0"/>
          </a:p>
          <a:p>
            <a:pPr>
              <a:buNone/>
            </a:pPr>
            <a:r>
              <a:rPr lang="en-GB" sz="3600" dirty="0" smtClean="0"/>
              <a:t>	Marx described the situation in which members of the subordinate classes cannot see that they are being duped as ‘false consciousness’.</a:t>
            </a:r>
          </a:p>
          <a:p>
            <a:pPr>
              <a:buNone/>
            </a:pPr>
            <a:endParaRPr lang="en-GB" sz="3600" dirty="0" smtClean="0"/>
          </a:p>
          <a:p>
            <a:pPr>
              <a:buNone/>
            </a:pPr>
            <a:r>
              <a:rPr lang="en-GB" sz="3600" dirty="0"/>
              <a:t>	</a:t>
            </a:r>
            <a:r>
              <a:rPr lang="en-GB" sz="3600" dirty="0" smtClean="0"/>
              <a:t>In Marxist terms, ideology can ultimately be identified as the lies, deceptions and misinformation given to the working classes in order to maintain the state of ‘false consciousness’.  </a:t>
            </a:r>
          </a:p>
          <a:p>
            <a:endParaRPr lang="en-GB" dirty="0"/>
          </a:p>
        </p:txBody>
      </p:sp>
      <p:pic>
        <p:nvPicPr>
          <p:cNvPr id="25601" name="Picture 1" descr="C:\Users\Chris\AppData\Local\Microsoft\Windows\Temporary Internet Files\Content.IE5\6LW1REK2\MC900240375[1].wmf"/>
          <p:cNvPicPr>
            <a:picLocks noChangeAspect="1" noChangeArrowheads="1"/>
          </p:cNvPicPr>
          <p:nvPr/>
        </p:nvPicPr>
        <p:blipFill>
          <a:blip r:embed="rId2" cstate="print"/>
          <a:srcRect/>
          <a:stretch>
            <a:fillRect/>
          </a:stretch>
        </p:blipFill>
        <p:spPr bwMode="auto">
          <a:xfrm>
            <a:off x="5940153" y="1484784"/>
            <a:ext cx="2808312" cy="49685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Applying Marx to the mass media today</a:t>
            </a:r>
            <a:endParaRPr lang="en-GB" sz="3600" dirty="0"/>
          </a:p>
        </p:txBody>
      </p:sp>
      <p:sp>
        <p:nvSpPr>
          <p:cNvPr id="3" name="Content Placeholder 2"/>
          <p:cNvSpPr>
            <a:spLocks noGrp="1"/>
          </p:cNvSpPr>
          <p:nvPr>
            <p:ph idx="1"/>
          </p:nvPr>
        </p:nvSpPr>
        <p:spPr>
          <a:xfrm>
            <a:off x="457200" y="1600200"/>
            <a:ext cx="4114800" cy="5257800"/>
          </a:xfrm>
        </p:spPr>
        <p:txBody>
          <a:bodyPr>
            <a:normAutofit fontScale="70000" lnSpcReduction="20000"/>
          </a:bodyPr>
          <a:lstStyle/>
          <a:p>
            <a:pPr>
              <a:buNone/>
            </a:pPr>
            <a:r>
              <a:rPr lang="en-GB" dirty="0" smtClean="0"/>
              <a:t>	When Marxists </a:t>
            </a:r>
            <a:r>
              <a:rPr lang="en-GB" dirty="0"/>
              <a:t>apply this ideology to the mass media they will argue</a:t>
            </a:r>
            <a:r>
              <a:rPr lang="en-GB" dirty="0" smtClean="0"/>
              <a:t>:</a:t>
            </a:r>
          </a:p>
          <a:p>
            <a:pPr>
              <a:buNone/>
            </a:pPr>
            <a:endParaRPr lang="en-GB" dirty="0"/>
          </a:p>
          <a:p>
            <a:pPr lvl="0"/>
            <a:r>
              <a:rPr lang="en-GB" dirty="0"/>
              <a:t>The institutions of the mass media are owned by the ruling classes (e.g. Rupert Murdoch, Richard Branson)</a:t>
            </a:r>
          </a:p>
          <a:p>
            <a:pPr lvl="0"/>
            <a:r>
              <a:rPr lang="en-GB" dirty="0"/>
              <a:t>These institutions are used to </a:t>
            </a:r>
            <a:r>
              <a:rPr lang="en-GB" b="1" u="sng" dirty="0"/>
              <a:t>indoctrinate</a:t>
            </a:r>
            <a:r>
              <a:rPr lang="en-GB" dirty="0"/>
              <a:t> the masses into believing capitalism is good for all</a:t>
            </a:r>
          </a:p>
          <a:p>
            <a:pPr lvl="0"/>
            <a:r>
              <a:rPr lang="en-GB" dirty="0"/>
              <a:t>Media industry workers are exploited just as other </a:t>
            </a:r>
            <a:r>
              <a:rPr lang="en-GB" dirty="0" smtClean="0"/>
              <a:t>workers</a:t>
            </a:r>
            <a:r>
              <a:rPr lang="en-GB" dirty="0"/>
              <a:t> </a:t>
            </a:r>
          </a:p>
          <a:p>
            <a:r>
              <a:rPr lang="en-GB" dirty="0"/>
              <a:t>…therefore the mass media exists to serve the ideological interests of the ruling class.</a:t>
            </a:r>
          </a:p>
          <a:p>
            <a:endParaRPr lang="en-GB" dirty="0"/>
          </a:p>
        </p:txBody>
      </p:sp>
      <p:pic>
        <p:nvPicPr>
          <p:cNvPr id="27649" name="Picture 1" descr="C:\Users\Chris\AppData\Local\Microsoft\Windows\Temporary Internet Files\Content.IE5\6LW1REK2\MP900314269[1].jpg"/>
          <p:cNvPicPr>
            <a:picLocks noChangeAspect="1" noChangeArrowheads="1"/>
          </p:cNvPicPr>
          <p:nvPr/>
        </p:nvPicPr>
        <p:blipFill>
          <a:blip r:embed="rId2" cstate="print"/>
          <a:srcRect/>
          <a:stretch>
            <a:fillRect/>
          </a:stretch>
        </p:blipFill>
        <p:spPr bwMode="auto">
          <a:xfrm rot="9061726">
            <a:off x="4660994" y="1783542"/>
            <a:ext cx="2560539" cy="1326303"/>
          </a:xfrm>
          <a:prstGeom prst="rect">
            <a:avLst/>
          </a:prstGeom>
          <a:noFill/>
        </p:spPr>
      </p:pic>
      <p:pic>
        <p:nvPicPr>
          <p:cNvPr id="27650" name="Picture 2" descr="C:\Users\Chris\AppData\Local\Microsoft\Windows\Temporary Internet Files\Content.IE5\PL22VYHJ\MP900442472[1].jpg"/>
          <p:cNvPicPr>
            <a:picLocks noChangeAspect="1" noChangeArrowheads="1"/>
          </p:cNvPicPr>
          <p:nvPr/>
        </p:nvPicPr>
        <p:blipFill>
          <a:blip r:embed="rId3" cstate="print"/>
          <a:srcRect/>
          <a:stretch>
            <a:fillRect/>
          </a:stretch>
        </p:blipFill>
        <p:spPr bwMode="auto">
          <a:xfrm>
            <a:off x="4788024" y="5157192"/>
            <a:ext cx="2958610" cy="1296144"/>
          </a:xfrm>
          <a:prstGeom prst="rect">
            <a:avLst/>
          </a:prstGeom>
          <a:noFill/>
        </p:spPr>
      </p:pic>
      <p:pic>
        <p:nvPicPr>
          <p:cNvPr id="27651" name="Picture 3" descr="C:\Users\Chris\AppData\Local\Microsoft\Windows\Temporary Internet Files\Content.IE5\A51KU8JT\MP900386067[1].jpg"/>
          <p:cNvPicPr>
            <a:picLocks noChangeAspect="1" noChangeArrowheads="1"/>
          </p:cNvPicPr>
          <p:nvPr/>
        </p:nvPicPr>
        <p:blipFill>
          <a:blip r:embed="rId4" cstate="print"/>
          <a:srcRect/>
          <a:stretch>
            <a:fillRect/>
          </a:stretch>
        </p:blipFill>
        <p:spPr bwMode="auto">
          <a:xfrm>
            <a:off x="6804248" y="3284984"/>
            <a:ext cx="2117035" cy="15121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Applying Marx to the mass media today</a:t>
            </a:r>
            <a:endParaRPr lang="en-GB" dirty="0"/>
          </a:p>
        </p:txBody>
      </p:sp>
      <p:sp>
        <p:nvSpPr>
          <p:cNvPr id="3" name="Content Placeholder 2"/>
          <p:cNvSpPr>
            <a:spLocks noGrp="1"/>
          </p:cNvSpPr>
          <p:nvPr>
            <p:ph idx="1"/>
          </p:nvPr>
        </p:nvSpPr>
        <p:spPr>
          <a:xfrm>
            <a:off x="4788024" y="1628800"/>
            <a:ext cx="4114800" cy="4525963"/>
          </a:xfrm>
        </p:spPr>
        <p:txBody>
          <a:bodyPr>
            <a:normAutofit fontScale="70000" lnSpcReduction="20000"/>
          </a:bodyPr>
          <a:lstStyle/>
          <a:p>
            <a:pPr>
              <a:buNone/>
            </a:pPr>
            <a:r>
              <a:rPr lang="en-GB" dirty="0" smtClean="0"/>
              <a:t>	Marx </a:t>
            </a:r>
            <a:r>
              <a:rPr lang="en-GB" dirty="0"/>
              <a:t>argued that as an outcome of capitalist ideology was the alienation of workers from the means of </a:t>
            </a:r>
            <a:r>
              <a:rPr lang="en-GB" dirty="0" smtClean="0"/>
              <a:t>production - a </a:t>
            </a:r>
            <a:r>
              <a:rPr lang="en-GB" dirty="0"/>
              <a:t>disconnection between the maker and what is made. </a:t>
            </a:r>
            <a:endParaRPr lang="en-GB" dirty="0" smtClean="0"/>
          </a:p>
          <a:p>
            <a:pPr>
              <a:buNone/>
            </a:pPr>
            <a:r>
              <a:rPr lang="en-GB" dirty="0"/>
              <a:t>	</a:t>
            </a:r>
            <a:r>
              <a:rPr lang="en-GB" dirty="0" smtClean="0"/>
              <a:t>This </a:t>
            </a:r>
            <a:r>
              <a:rPr lang="en-GB" dirty="0"/>
              <a:t>is certainly true of the media where the focus is on the writers, directors and actors/presenters.  Individualism and hierarchy are emphasised over </a:t>
            </a:r>
            <a:r>
              <a:rPr lang="en-GB" i="1" dirty="0"/>
              <a:t>collectivism. </a:t>
            </a:r>
            <a:r>
              <a:rPr lang="en-GB" dirty="0"/>
              <a:t>The wider production team almost never receive star billing!</a:t>
            </a:r>
          </a:p>
          <a:p>
            <a:endParaRPr lang="en-GB" dirty="0"/>
          </a:p>
        </p:txBody>
      </p:sp>
      <p:pic>
        <p:nvPicPr>
          <p:cNvPr id="26627" name="Picture 3" descr="C:\Users\Chris\AppData\Local\Microsoft\Windows\Temporary Internet Files\Content.IE5\6LW1REK2\MP900439274[1].jpg"/>
          <p:cNvPicPr>
            <a:picLocks noChangeAspect="1" noChangeArrowheads="1"/>
          </p:cNvPicPr>
          <p:nvPr/>
        </p:nvPicPr>
        <p:blipFill>
          <a:blip r:embed="rId2" cstate="print"/>
          <a:srcRect/>
          <a:stretch>
            <a:fillRect/>
          </a:stretch>
        </p:blipFill>
        <p:spPr bwMode="auto">
          <a:xfrm>
            <a:off x="539552" y="1340768"/>
            <a:ext cx="3128392" cy="2133265"/>
          </a:xfrm>
          <a:prstGeom prst="rect">
            <a:avLst/>
          </a:prstGeom>
          <a:noFill/>
        </p:spPr>
      </p:pic>
      <p:pic>
        <p:nvPicPr>
          <p:cNvPr id="26628" name="Picture 4" descr="C:\Users\Chris\AppData\Local\Microsoft\Windows\Temporary Internet Files\Content.IE5\IORUHID7\MP900443105[1].jpg"/>
          <p:cNvPicPr>
            <a:picLocks noChangeAspect="1" noChangeArrowheads="1"/>
          </p:cNvPicPr>
          <p:nvPr/>
        </p:nvPicPr>
        <p:blipFill>
          <a:blip r:embed="rId3" cstate="print"/>
          <a:srcRect/>
          <a:stretch>
            <a:fillRect/>
          </a:stretch>
        </p:blipFill>
        <p:spPr bwMode="auto">
          <a:xfrm>
            <a:off x="1259632" y="3055978"/>
            <a:ext cx="3816424" cy="38164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 beyond Marx</a:t>
            </a:r>
            <a:endParaRPr lang="en-GB" dirty="0"/>
          </a:p>
        </p:txBody>
      </p:sp>
      <p:sp>
        <p:nvSpPr>
          <p:cNvPr id="3" name="Content Placeholder 2"/>
          <p:cNvSpPr>
            <a:spLocks noGrp="1"/>
          </p:cNvSpPr>
          <p:nvPr>
            <p:ph idx="1"/>
          </p:nvPr>
        </p:nvSpPr>
        <p:spPr>
          <a:xfrm>
            <a:off x="3563888" y="3854435"/>
            <a:ext cx="5472608" cy="2304255"/>
          </a:xfrm>
        </p:spPr>
        <p:txBody>
          <a:bodyPr>
            <a:noAutofit/>
          </a:bodyPr>
          <a:lstStyle/>
          <a:p>
            <a:pPr>
              <a:buNone/>
            </a:pPr>
            <a:r>
              <a:rPr lang="en-GB" sz="2800" dirty="0" smtClean="0"/>
              <a:t>	‘</a:t>
            </a:r>
            <a:r>
              <a:rPr lang="en-GB" sz="2800" dirty="0"/>
              <a:t>Marxism’ does not just refer, however, to the ideas generated by Marx himself, but to a huge body of work created by numerous academics, scholars and revolutionaries who have adopted Marx’s ideas</a:t>
            </a:r>
            <a:r>
              <a:rPr lang="en-GB" sz="2800" dirty="0" smtClean="0"/>
              <a:t>...</a:t>
            </a:r>
            <a:endParaRPr lang="en-GB" sz="2800" dirty="0"/>
          </a:p>
          <a:p>
            <a:pPr>
              <a:buNone/>
            </a:pPr>
            <a:r>
              <a:rPr lang="en-GB" sz="2000" dirty="0"/>
              <a:t> </a:t>
            </a:r>
          </a:p>
          <a:p>
            <a:endParaRPr lang="en-GB" sz="2000" dirty="0"/>
          </a:p>
        </p:txBody>
      </p:sp>
      <p:sp>
        <p:nvSpPr>
          <p:cNvPr id="5" name="TextBox 4"/>
          <p:cNvSpPr txBox="1"/>
          <p:nvPr/>
        </p:nvSpPr>
        <p:spPr>
          <a:xfrm>
            <a:off x="899592" y="1484784"/>
            <a:ext cx="5040560" cy="2246769"/>
          </a:xfrm>
          <a:prstGeom prst="rect">
            <a:avLst/>
          </a:prstGeom>
          <a:noFill/>
        </p:spPr>
        <p:txBody>
          <a:bodyPr wrap="square" rtlCol="0">
            <a:spAutoFit/>
          </a:bodyPr>
          <a:lstStyle/>
          <a:p>
            <a:r>
              <a:rPr lang="en-GB" sz="2800" dirty="0" smtClean="0"/>
              <a:t>Marx, then, regarded capitalism as fundamentally unfair and a corrupt way to organise society.  He also abhorred nationalism and religious fundamentalism</a:t>
            </a:r>
            <a:r>
              <a:rPr lang="en-GB" sz="2400" dirty="0" smtClean="0"/>
              <a:t>.  </a:t>
            </a:r>
          </a:p>
        </p:txBody>
      </p:sp>
      <p:pic>
        <p:nvPicPr>
          <p:cNvPr id="30723" name="Picture 3" descr="C:\Users\Chris\AppData\Local\Microsoft\Windows\Temporary Internet Files\Content.IE5\A51KU8JT\MP900427685[1].jpg"/>
          <p:cNvPicPr>
            <a:picLocks noChangeAspect="1" noChangeArrowheads="1"/>
          </p:cNvPicPr>
          <p:nvPr/>
        </p:nvPicPr>
        <p:blipFill>
          <a:blip r:embed="rId2" cstate="print"/>
          <a:srcRect/>
          <a:stretch>
            <a:fillRect/>
          </a:stretch>
        </p:blipFill>
        <p:spPr bwMode="auto">
          <a:xfrm>
            <a:off x="2339752" y="4005064"/>
            <a:ext cx="1440160" cy="2159186"/>
          </a:xfrm>
          <a:prstGeom prst="rect">
            <a:avLst/>
          </a:prstGeom>
          <a:noFill/>
        </p:spPr>
      </p:pic>
      <p:pic>
        <p:nvPicPr>
          <p:cNvPr id="30725" name="Picture 5" descr="http://t0.gstatic.com/images?q=tbn:ANd9GcQCY9mYkJSIV29Z1R_t1S-BDo3KZ32Hq37xo-zM8pxp7GVV2j5M"/>
          <p:cNvPicPr>
            <a:picLocks noChangeAspect="1" noChangeArrowheads="1"/>
          </p:cNvPicPr>
          <p:nvPr/>
        </p:nvPicPr>
        <p:blipFill>
          <a:blip r:embed="rId3" cstate="print"/>
          <a:srcRect/>
          <a:stretch>
            <a:fillRect/>
          </a:stretch>
        </p:blipFill>
        <p:spPr bwMode="auto">
          <a:xfrm>
            <a:off x="5868144" y="1556792"/>
            <a:ext cx="2590800" cy="17621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Antonio Gramsci</a:t>
            </a:r>
            <a:endParaRPr lang="en-GB" sz="4000" dirty="0"/>
          </a:p>
        </p:txBody>
      </p:sp>
      <p:sp>
        <p:nvSpPr>
          <p:cNvPr id="3" name="Content Placeholder 2"/>
          <p:cNvSpPr>
            <a:spLocks noGrp="1"/>
          </p:cNvSpPr>
          <p:nvPr>
            <p:ph idx="1"/>
          </p:nvPr>
        </p:nvSpPr>
        <p:spPr>
          <a:xfrm>
            <a:off x="457200" y="1600200"/>
            <a:ext cx="4042792" cy="3989040"/>
          </a:xfrm>
        </p:spPr>
        <p:txBody>
          <a:bodyPr>
            <a:normAutofit fontScale="70000" lnSpcReduction="20000"/>
          </a:bodyPr>
          <a:lstStyle/>
          <a:p>
            <a:pPr>
              <a:buNone/>
            </a:pPr>
            <a:r>
              <a:rPr lang="en-GB" b="1" dirty="0" smtClean="0"/>
              <a:t>	</a:t>
            </a:r>
            <a:r>
              <a:rPr lang="en-GB" dirty="0" smtClean="0"/>
              <a:t>One example of this is Antonio Gramsci (1891 – 1937).  He was an Italian political theorist. A founding member and onetime leader of the Communist Party of Italy, he was imprisoned by Mussolini's Fascist regime. </a:t>
            </a:r>
          </a:p>
          <a:p>
            <a:pPr>
              <a:buNone/>
            </a:pPr>
            <a:r>
              <a:rPr lang="en-GB" dirty="0"/>
              <a:t>	</a:t>
            </a:r>
            <a:r>
              <a:rPr lang="en-GB" dirty="0" smtClean="0"/>
              <a:t>He is renowned for his concept of </a:t>
            </a:r>
            <a:r>
              <a:rPr lang="en-GB" b="1" dirty="0" smtClean="0"/>
              <a:t>cultural hegemony </a:t>
            </a:r>
            <a:r>
              <a:rPr lang="en-GB" dirty="0" smtClean="0"/>
              <a:t>as a means of maintaining the state in a capitalist society.</a:t>
            </a:r>
          </a:p>
          <a:p>
            <a:endParaRPr lang="en-GB" dirty="0"/>
          </a:p>
        </p:txBody>
      </p:sp>
      <p:pic>
        <p:nvPicPr>
          <p:cNvPr id="4" name="Picture 7" descr="antonio-gramsci-1"/>
          <p:cNvPicPr>
            <a:picLocks noChangeAspect="1" noChangeArrowheads="1"/>
          </p:cNvPicPr>
          <p:nvPr/>
        </p:nvPicPr>
        <p:blipFill>
          <a:blip r:embed="rId2" cstate="print"/>
          <a:srcRect/>
          <a:stretch>
            <a:fillRect/>
          </a:stretch>
        </p:blipFill>
        <p:spPr bwMode="auto">
          <a:xfrm>
            <a:off x="5436096" y="1988840"/>
            <a:ext cx="1895260" cy="2736304"/>
          </a:xfrm>
          <a:prstGeom prst="rect">
            <a:avLst/>
          </a:prstGeom>
          <a:noFill/>
          <a:ln w="9525">
            <a:noFill/>
            <a:miter lim="800000"/>
            <a:headEnd/>
            <a:tailEnd/>
          </a:ln>
        </p:spPr>
      </p:pic>
      <p:sp>
        <p:nvSpPr>
          <p:cNvPr id="5" name="TextBox 4"/>
          <p:cNvSpPr txBox="1"/>
          <p:nvPr/>
        </p:nvSpPr>
        <p:spPr>
          <a:xfrm>
            <a:off x="6948264" y="4941168"/>
            <a:ext cx="1800200" cy="276999"/>
          </a:xfrm>
          <a:prstGeom prst="rect">
            <a:avLst/>
          </a:prstGeom>
          <a:noFill/>
        </p:spPr>
        <p:txBody>
          <a:bodyPr wrap="square" rtlCol="0">
            <a:spAutoFit/>
          </a:bodyPr>
          <a:lstStyle/>
          <a:p>
            <a:r>
              <a:rPr lang="en-GB" sz="1200" dirty="0" smtClean="0"/>
              <a:t>Antonio Gramsci </a:t>
            </a:r>
            <a:endParaRPr lang="en-GB"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Hegemony</a:t>
            </a:r>
            <a:endParaRPr lang="en-GB" dirty="0"/>
          </a:p>
        </p:txBody>
      </p:sp>
      <p:sp>
        <p:nvSpPr>
          <p:cNvPr id="3" name="Content Placeholder 2"/>
          <p:cNvSpPr>
            <a:spLocks noGrp="1"/>
          </p:cNvSpPr>
          <p:nvPr>
            <p:ph idx="1"/>
          </p:nvPr>
        </p:nvSpPr>
        <p:spPr>
          <a:xfrm>
            <a:off x="107504" y="1700808"/>
            <a:ext cx="4762872" cy="4277071"/>
          </a:xfrm>
        </p:spPr>
        <p:txBody>
          <a:bodyPr>
            <a:normAutofit fontScale="62500" lnSpcReduction="20000"/>
          </a:bodyPr>
          <a:lstStyle/>
          <a:p>
            <a:pPr>
              <a:buNone/>
            </a:pPr>
            <a:r>
              <a:rPr lang="en-GB" sz="4400" dirty="0" smtClean="0"/>
              <a:t>	Hegemony is the way in which those in power maintain their control. </a:t>
            </a:r>
          </a:p>
          <a:p>
            <a:pPr>
              <a:buNone/>
            </a:pPr>
            <a:r>
              <a:rPr lang="en-GB" sz="4400" dirty="0" smtClean="0"/>
              <a:t>	Dominant ideologies are considered </a:t>
            </a:r>
            <a:r>
              <a:rPr lang="en-GB" sz="4400" b="1" dirty="0" smtClean="0"/>
              <a:t>hegemonic</a:t>
            </a:r>
            <a:r>
              <a:rPr lang="en-GB" sz="4400" dirty="0" smtClean="0"/>
              <a:t>; power in society is maintained by constructing ideologies which are usually promoted by the mass media.</a:t>
            </a:r>
            <a:endParaRPr lang="en-US" sz="4400" dirty="0" smtClean="0"/>
          </a:p>
          <a:p>
            <a:endParaRPr lang="en-GB" dirty="0"/>
          </a:p>
        </p:txBody>
      </p:sp>
      <p:pic>
        <p:nvPicPr>
          <p:cNvPr id="4" name="Picture 6" descr="558355"/>
          <p:cNvPicPr>
            <a:picLocks noChangeAspect="1" noChangeArrowheads="1"/>
          </p:cNvPicPr>
          <p:nvPr/>
        </p:nvPicPr>
        <p:blipFill>
          <a:blip r:embed="rId3" cstate="print"/>
          <a:srcRect/>
          <a:stretch>
            <a:fillRect/>
          </a:stretch>
        </p:blipFill>
        <p:spPr bwMode="auto">
          <a:xfrm>
            <a:off x="4499992" y="1556792"/>
            <a:ext cx="33337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Gramsci and Hegemony</a:t>
            </a:r>
            <a:endParaRPr lang="en-GB" dirty="0"/>
          </a:p>
        </p:txBody>
      </p:sp>
      <p:sp>
        <p:nvSpPr>
          <p:cNvPr id="3" name="Content Placeholder 2"/>
          <p:cNvSpPr>
            <a:spLocks noGrp="1"/>
          </p:cNvSpPr>
          <p:nvPr>
            <p:ph idx="1"/>
          </p:nvPr>
        </p:nvSpPr>
        <p:spPr>
          <a:xfrm>
            <a:off x="4211960" y="2060848"/>
            <a:ext cx="4248472" cy="3960440"/>
          </a:xfrm>
        </p:spPr>
        <p:txBody>
          <a:bodyPr>
            <a:normAutofit fontScale="70000" lnSpcReduction="20000"/>
          </a:bodyPr>
          <a:lstStyle/>
          <a:p>
            <a:pPr>
              <a:buNone/>
            </a:pPr>
            <a:r>
              <a:rPr lang="en-GB" dirty="0" smtClean="0"/>
              <a:t>	</a:t>
            </a:r>
            <a:r>
              <a:rPr lang="en-GB" sz="4400" dirty="0" smtClean="0"/>
              <a:t>In "advanced" industrial societies hegemonic cultural innovations such as compulsory schooling, the mass media, and popular culture have indoctrinated workers to a false consciousness. </a:t>
            </a:r>
          </a:p>
          <a:p>
            <a:endParaRPr lang="en-GB" dirty="0"/>
          </a:p>
        </p:txBody>
      </p:sp>
      <p:pic>
        <p:nvPicPr>
          <p:cNvPr id="5" name="Picture 7" descr="gramsci"/>
          <p:cNvPicPr>
            <a:picLocks noChangeAspect="1" noChangeArrowheads="1"/>
          </p:cNvPicPr>
          <p:nvPr/>
        </p:nvPicPr>
        <p:blipFill>
          <a:blip r:embed="rId2" cstate="print"/>
          <a:srcRect/>
          <a:stretch>
            <a:fillRect/>
          </a:stretch>
        </p:blipFill>
        <p:spPr bwMode="auto">
          <a:xfrm>
            <a:off x="827584" y="1700808"/>
            <a:ext cx="3240360" cy="4063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hegemony</a:t>
            </a:r>
            <a:endParaRPr lang="en-GB" dirty="0"/>
          </a:p>
        </p:txBody>
      </p:sp>
      <p:sp>
        <p:nvSpPr>
          <p:cNvPr id="3" name="Content Placeholder 2"/>
          <p:cNvSpPr>
            <a:spLocks noGrp="1"/>
          </p:cNvSpPr>
          <p:nvPr>
            <p:ph idx="1"/>
          </p:nvPr>
        </p:nvSpPr>
        <p:spPr>
          <a:xfrm>
            <a:off x="457200" y="1600200"/>
            <a:ext cx="5698976" cy="4997152"/>
          </a:xfrm>
        </p:spPr>
        <p:txBody>
          <a:bodyPr>
            <a:normAutofit fontScale="62500" lnSpcReduction="20000"/>
          </a:bodyPr>
          <a:lstStyle/>
          <a:p>
            <a:pPr>
              <a:buNone/>
            </a:pPr>
            <a:r>
              <a:rPr lang="en-GB" b="1" dirty="0" smtClean="0"/>
              <a:t>	</a:t>
            </a:r>
            <a:r>
              <a:rPr lang="en-GB" sz="3800" b="1" dirty="0" smtClean="0"/>
              <a:t>Cultural </a:t>
            </a:r>
            <a:r>
              <a:rPr lang="en-GB" sz="3800" b="1" dirty="0"/>
              <a:t>hegemony</a:t>
            </a:r>
            <a:r>
              <a:rPr lang="en-GB" sz="3800" dirty="0"/>
              <a:t> is the </a:t>
            </a:r>
            <a:r>
              <a:rPr lang="en-GB" sz="3800" dirty="0" smtClean="0"/>
              <a:t>philosophic and sociological</a:t>
            </a:r>
            <a:r>
              <a:rPr lang="en-GB" sz="3800" dirty="0"/>
              <a:t> </a:t>
            </a:r>
            <a:r>
              <a:rPr lang="en-GB" sz="3800" dirty="0" smtClean="0"/>
              <a:t>concept that </a:t>
            </a:r>
            <a:r>
              <a:rPr lang="en-GB" sz="3800" dirty="0"/>
              <a:t>a culturally-diverse society can be ruled or dominated by one of its social classes. </a:t>
            </a:r>
            <a:endParaRPr lang="en-GB" sz="3800" dirty="0" smtClean="0"/>
          </a:p>
          <a:p>
            <a:pPr>
              <a:buNone/>
            </a:pPr>
            <a:endParaRPr lang="en-GB" sz="3800" dirty="0" smtClean="0"/>
          </a:p>
          <a:p>
            <a:pPr>
              <a:buNone/>
            </a:pPr>
            <a:r>
              <a:rPr lang="en-GB" sz="3800" dirty="0" smtClean="0"/>
              <a:t>	It </a:t>
            </a:r>
            <a:r>
              <a:rPr lang="en-GB" sz="3800" dirty="0"/>
              <a:t>is the dominance of one social group over another, e.g. the ruling </a:t>
            </a:r>
            <a:r>
              <a:rPr lang="en-GB" sz="3800" dirty="0" smtClean="0"/>
              <a:t>class over </a:t>
            </a:r>
            <a:r>
              <a:rPr lang="en-GB" sz="3800" dirty="0"/>
              <a:t>all other classes. </a:t>
            </a:r>
            <a:endParaRPr lang="en-GB" sz="3800" dirty="0" smtClean="0"/>
          </a:p>
          <a:p>
            <a:pPr>
              <a:buNone/>
            </a:pPr>
            <a:endParaRPr lang="en-GB" sz="3800" dirty="0" smtClean="0"/>
          </a:p>
          <a:p>
            <a:pPr>
              <a:buNone/>
            </a:pPr>
            <a:r>
              <a:rPr lang="en-GB" sz="3800" dirty="0"/>
              <a:t>	</a:t>
            </a:r>
            <a:r>
              <a:rPr lang="en-GB" sz="3800" dirty="0" smtClean="0"/>
              <a:t>The </a:t>
            </a:r>
            <a:r>
              <a:rPr lang="en-GB" sz="3800" dirty="0"/>
              <a:t>theory claims that </a:t>
            </a:r>
            <a:r>
              <a:rPr lang="en-GB" sz="3800" b="1" dirty="0"/>
              <a:t>the ideas of the ruling class come to be seen as the norm</a:t>
            </a:r>
            <a:r>
              <a:rPr lang="en-GB" sz="3800" dirty="0"/>
              <a:t>; they are seen as universal </a:t>
            </a:r>
            <a:r>
              <a:rPr lang="en-GB" sz="3800" dirty="0" smtClean="0"/>
              <a:t>ideologies, </a:t>
            </a:r>
            <a:r>
              <a:rPr lang="en-GB" sz="3800" dirty="0"/>
              <a:t>perceived to benefit everyone whilst only really benefiting the ruling class.</a:t>
            </a:r>
          </a:p>
          <a:p>
            <a:endParaRPr lang="en-GB" dirty="0"/>
          </a:p>
        </p:txBody>
      </p:sp>
      <p:pic>
        <p:nvPicPr>
          <p:cNvPr id="4" name="Picture 3" descr="http://upload.wikimedia.org/wikipedia/commons/e/e6/Gramsci.png"/>
          <p:cNvPicPr/>
          <p:nvPr/>
        </p:nvPicPr>
        <p:blipFill>
          <a:blip r:embed="rId2" cstate="print"/>
          <a:srcRect/>
          <a:stretch>
            <a:fillRect/>
          </a:stretch>
        </p:blipFill>
        <p:spPr bwMode="auto">
          <a:xfrm>
            <a:off x="6547686" y="1196752"/>
            <a:ext cx="2281326" cy="3234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Hegemony... in more detail</a:t>
            </a:r>
            <a:endParaRPr lang="en-GB" dirty="0"/>
          </a:p>
        </p:txBody>
      </p:sp>
      <p:sp>
        <p:nvSpPr>
          <p:cNvPr id="3" name="Content Placeholder 2"/>
          <p:cNvSpPr>
            <a:spLocks noGrp="1"/>
          </p:cNvSpPr>
          <p:nvPr>
            <p:ph idx="1"/>
          </p:nvPr>
        </p:nvSpPr>
        <p:spPr>
          <a:xfrm>
            <a:off x="395536" y="1196752"/>
            <a:ext cx="8507288" cy="6365304"/>
          </a:xfrm>
        </p:spPr>
        <p:txBody>
          <a:bodyPr>
            <a:noAutofit/>
          </a:bodyPr>
          <a:lstStyle/>
          <a:p>
            <a:pPr>
              <a:buNone/>
            </a:pPr>
            <a:r>
              <a:rPr lang="en-GB" sz="2400" dirty="0" smtClean="0"/>
              <a:t>	Hegemony </a:t>
            </a:r>
            <a:r>
              <a:rPr lang="en-GB" sz="2400" dirty="0"/>
              <a:t>dates to the Greek </a:t>
            </a:r>
            <a:r>
              <a:rPr lang="en-GB" sz="2400" dirty="0" smtClean="0"/>
              <a:t>verb </a:t>
            </a:r>
            <a:r>
              <a:rPr lang="en-GB" sz="2400" i="1" dirty="0" smtClean="0"/>
              <a:t>hegeisthai</a:t>
            </a:r>
            <a:r>
              <a:rPr lang="en-GB" sz="2400" dirty="0" smtClean="0"/>
              <a:t> </a:t>
            </a:r>
            <a:r>
              <a:rPr lang="en-GB" sz="2400" dirty="0"/>
              <a:t>which translates to “to lead.” Early leaders who were able to exert a great deal of control and influence over a group of people might be referred to as </a:t>
            </a:r>
            <a:r>
              <a:rPr lang="en-GB" sz="2400" b="1" dirty="0"/>
              <a:t>hegemons</a:t>
            </a:r>
            <a:r>
              <a:rPr lang="en-GB" sz="2400" dirty="0"/>
              <a:t>. A hegemon had to have a great deal of support from at least one dominating class, in order to keep the people of the state from rebelling against the leadership. </a:t>
            </a:r>
          </a:p>
          <a:p>
            <a:pPr>
              <a:buNone/>
            </a:pPr>
            <a:r>
              <a:rPr lang="en-GB" sz="2400" dirty="0" smtClean="0"/>
              <a:t>	Not </a:t>
            </a:r>
            <a:r>
              <a:rPr lang="en-GB" sz="2400" dirty="0"/>
              <a:t>only money, but also other forms of dominance can influence the hegemony of one group. For example, control of the media, up until recently, has influenced things like what shows get aired, what shows get cancelled, and the degree to which a television station must censor news or television shows. </a:t>
            </a:r>
          </a:p>
          <a:p>
            <a:pPr>
              <a:buNone/>
            </a:pPr>
            <a:r>
              <a:rPr lang="en-GB" sz="1800" dirty="0" smtClean="0"/>
              <a:t> </a:t>
            </a:r>
            <a:endParaRPr lang="en-GB" sz="1800" dirty="0"/>
          </a:p>
          <a:p>
            <a:pPr>
              <a:buNone/>
            </a:pPr>
            <a:r>
              <a:rPr lang="en-GB" sz="1800" dirty="0"/>
              <a:t> </a:t>
            </a:r>
          </a:p>
          <a:p>
            <a:endParaRPr lang="en-GB" sz="1800" dirty="0"/>
          </a:p>
        </p:txBody>
      </p:sp>
      <p:pic>
        <p:nvPicPr>
          <p:cNvPr id="5" name="Picture 2" descr="C:\Users\Chris\AppData\Local\Microsoft\Windows\Temporary Internet Files\Content.IE5\PL22VYHJ\MP900442472[1].jpg"/>
          <p:cNvPicPr>
            <a:picLocks noChangeAspect="1" noChangeArrowheads="1"/>
          </p:cNvPicPr>
          <p:nvPr/>
        </p:nvPicPr>
        <p:blipFill>
          <a:blip r:embed="rId2" cstate="print"/>
          <a:srcRect/>
          <a:stretch>
            <a:fillRect/>
          </a:stretch>
        </p:blipFill>
        <p:spPr bwMode="auto">
          <a:xfrm>
            <a:off x="2411760" y="5388697"/>
            <a:ext cx="3974166" cy="15333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Hegemony... in more detail</a:t>
            </a:r>
            <a:endParaRPr lang="en-GB" dirty="0"/>
          </a:p>
        </p:txBody>
      </p:sp>
      <p:sp>
        <p:nvSpPr>
          <p:cNvPr id="3" name="Content Placeholder 2"/>
          <p:cNvSpPr>
            <a:spLocks noGrp="1"/>
          </p:cNvSpPr>
          <p:nvPr>
            <p:ph idx="1"/>
          </p:nvPr>
        </p:nvSpPr>
        <p:spPr>
          <a:xfrm>
            <a:off x="251520" y="1196752"/>
            <a:ext cx="8568952" cy="5544616"/>
          </a:xfrm>
        </p:spPr>
        <p:txBody>
          <a:bodyPr>
            <a:normAutofit fontScale="92500" lnSpcReduction="20000"/>
          </a:bodyPr>
          <a:lstStyle/>
          <a:p>
            <a:pPr>
              <a:buNone/>
            </a:pPr>
            <a:r>
              <a:rPr lang="en-GB" sz="2600" dirty="0" smtClean="0"/>
              <a:t>	However, this hegemony of the publishing industry is in considerable flux given the many independent websites like YouTube.    </a:t>
            </a:r>
          </a:p>
          <a:p>
            <a:pPr>
              <a:buNone/>
            </a:pPr>
            <a:endParaRPr lang="en-GB" sz="2600" dirty="0" smtClean="0"/>
          </a:p>
          <a:p>
            <a:pPr>
              <a:buNone/>
            </a:pPr>
            <a:endParaRPr lang="en-GB" sz="2600" dirty="0"/>
          </a:p>
          <a:p>
            <a:pPr>
              <a:buNone/>
            </a:pPr>
            <a:endParaRPr lang="en-GB" sz="2600" dirty="0" smtClean="0"/>
          </a:p>
          <a:p>
            <a:pPr>
              <a:buNone/>
            </a:pPr>
            <a:endParaRPr lang="en-GB" sz="2600" dirty="0" smtClean="0"/>
          </a:p>
          <a:p>
            <a:pPr>
              <a:buNone/>
            </a:pPr>
            <a:r>
              <a:rPr lang="en-GB" sz="2600" dirty="0" smtClean="0"/>
              <a:t>	Many musicians and actors are avoiding the media by self-publishing their music and videos on sites accessible to all. As the public decides to self-publish artistic works, or blogs, hegemony begins to shift to the people. </a:t>
            </a:r>
          </a:p>
          <a:p>
            <a:endParaRPr lang="en-GB" sz="2600" dirty="0"/>
          </a:p>
          <a:p>
            <a:pPr>
              <a:buNone/>
            </a:pPr>
            <a:r>
              <a:rPr lang="en-GB" sz="2600" dirty="0" smtClean="0"/>
              <a:t>	The people now  arguably hold hegemony instead of the broadcasting companies. However, traditional broadcasting companies are attempting to regain hegemony by using these new technologies. </a:t>
            </a:r>
          </a:p>
          <a:p>
            <a:endParaRPr lang="en-GB" dirty="0"/>
          </a:p>
        </p:txBody>
      </p:sp>
      <p:pic>
        <p:nvPicPr>
          <p:cNvPr id="4" name="Picture 3" descr="800px-Logo_YouTube_por_Hernando_svg.png"/>
          <p:cNvPicPr>
            <a:picLocks noChangeAspect="1"/>
          </p:cNvPicPr>
          <p:nvPr/>
        </p:nvPicPr>
        <p:blipFill>
          <a:blip r:embed="rId2" cstate="print"/>
          <a:stretch>
            <a:fillRect/>
          </a:stretch>
        </p:blipFill>
        <p:spPr>
          <a:xfrm>
            <a:off x="2843808" y="2276872"/>
            <a:ext cx="2889349" cy="11521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t> </a:t>
            </a:r>
            <a:r>
              <a:rPr lang="en-GB" sz="3600" dirty="0" smtClean="0"/>
              <a:t>Dominant Ideology and the media</a:t>
            </a:r>
            <a:endParaRPr lang="en-GB" sz="3600" dirty="0"/>
          </a:p>
        </p:txBody>
      </p:sp>
      <p:sp>
        <p:nvSpPr>
          <p:cNvPr id="5" name="Content Placeholder 4"/>
          <p:cNvSpPr>
            <a:spLocks noGrp="1"/>
          </p:cNvSpPr>
          <p:nvPr>
            <p:ph idx="1"/>
          </p:nvPr>
        </p:nvSpPr>
        <p:spPr>
          <a:xfrm>
            <a:off x="457200" y="1600200"/>
            <a:ext cx="4762872" cy="4525963"/>
          </a:xfrm>
        </p:spPr>
        <p:txBody>
          <a:bodyPr>
            <a:normAutofit fontScale="85000" lnSpcReduction="10000"/>
          </a:bodyPr>
          <a:lstStyle/>
          <a:p>
            <a:pPr>
              <a:lnSpc>
                <a:spcPct val="90000"/>
              </a:lnSpc>
              <a:buNone/>
            </a:pPr>
            <a:r>
              <a:rPr lang="en-GB" dirty="0" smtClean="0"/>
              <a:t>	An ideology is a belief system that is constructed and then embedded in the public consciousness by the media.</a:t>
            </a:r>
          </a:p>
          <a:p>
            <a:pPr>
              <a:lnSpc>
                <a:spcPct val="90000"/>
              </a:lnSpc>
              <a:buNone/>
            </a:pPr>
            <a:r>
              <a:rPr lang="en-GB" dirty="0" smtClean="0"/>
              <a:t>	Media texts represent the world usually in order to support a </a:t>
            </a:r>
            <a:r>
              <a:rPr lang="en-GB" b="1" dirty="0" smtClean="0"/>
              <a:t>dominant ideology. </a:t>
            </a:r>
            <a:endParaRPr lang="en-GB" dirty="0" smtClean="0"/>
          </a:p>
          <a:p>
            <a:pPr>
              <a:lnSpc>
                <a:spcPct val="90000"/>
              </a:lnSpc>
              <a:buNone/>
            </a:pPr>
            <a:r>
              <a:rPr lang="en-GB" dirty="0" smtClean="0"/>
              <a:t>	For example, newspapers often promote the dominant ideology of </a:t>
            </a:r>
            <a:r>
              <a:rPr lang="en-GB" b="1" dirty="0" smtClean="0"/>
              <a:t>patriotism</a:t>
            </a:r>
            <a:r>
              <a:rPr lang="en-GB" dirty="0" smtClean="0"/>
              <a:t> through their representation of race and nationality. </a:t>
            </a:r>
            <a:endParaRPr lang="en-US" b="1" dirty="0" smtClean="0"/>
          </a:p>
          <a:p>
            <a:endParaRPr lang="en-GB" dirty="0"/>
          </a:p>
        </p:txBody>
      </p:sp>
      <p:pic>
        <p:nvPicPr>
          <p:cNvPr id="17409" name="Picture 1" descr="C:\Users\Chris\AppData\Local\Microsoft\Windows\Temporary Internet Files\Content.IE5\YLNC002V\MP900314269[1].jpg"/>
          <p:cNvPicPr>
            <a:picLocks noChangeAspect="1" noChangeArrowheads="1"/>
          </p:cNvPicPr>
          <p:nvPr/>
        </p:nvPicPr>
        <p:blipFill>
          <a:blip r:embed="rId2" cstate="print"/>
          <a:srcRect/>
          <a:stretch>
            <a:fillRect/>
          </a:stretch>
        </p:blipFill>
        <p:spPr bwMode="auto">
          <a:xfrm rot="7419133">
            <a:off x="5541529" y="3737697"/>
            <a:ext cx="3058520" cy="20645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Hegemony in more detail</a:t>
            </a:r>
            <a:endParaRPr lang="en-GB" dirty="0"/>
          </a:p>
        </p:txBody>
      </p:sp>
      <p:sp>
        <p:nvSpPr>
          <p:cNvPr id="3" name="Content Placeholder 2"/>
          <p:cNvSpPr>
            <a:spLocks noGrp="1"/>
          </p:cNvSpPr>
          <p:nvPr>
            <p:ph idx="1"/>
          </p:nvPr>
        </p:nvSpPr>
        <p:spPr>
          <a:xfrm>
            <a:off x="457200" y="1600200"/>
            <a:ext cx="6851104" cy="4525963"/>
          </a:xfrm>
        </p:spPr>
        <p:txBody>
          <a:bodyPr>
            <a:normAutofit fontScale="62500" lnSpcReduction="20000"/>
          </a:bodyPr>
          <a:lstStyle/>
          <a:p>
            <a:pPr>
              <a:buNone/>
            </a:pPr>
            <a:r>
              <a:rPr lang="en-GB" dirty="0" smtClean="0"/>
              <a:t>	Hegemony tends to more often refer to the power of a single group in a society to essentially lead and dictate the other groups of the society. This may be done through communications, through influence of voters or of government leaders.  </a:t>
            </a:r>
          </a:p>
          <a:p>
            <a:pPr>
              <a:buNone/>
            </a:pPr>
            <a:r>
              <a:rPr lang="en-GB" dirty="0" smtClean="0"/>
              <a:t>	A single country may also be considered a hegemony if it has enough power to influence the way other countries behave. States that are hegemonies, like the British Empire in the mid-19th century, had extraordinary influence on many other countries. Their partial or total control of other countries was either obtained through a show of military force, and through control of trade industries. </a:t>
            </a:r>
          </a:p>
          <a:p>
            <a:pPr>
              <a:buNone/>
            </a:pPr>
            <a:r>
              <a:rPr lang="en-GB" dirty="0" smtClean="0"/>
              <a:t>	Hegemony that exists in a single country means the dominant and most influential group often influences policy so that the greatest advantage accrues to the dominant group. For example, some consider the wealthy have hegemony in the US when it comes to tax laws.  </a:t>
            </a:r>
          </a:p>
          <a:p>
            <a:endParaRPr lang="en-GB" dirty="0"/>
          </a:p>
        </p:txBody>
      </p:sp>
      <p:pic>
        <p:nvPicPr>
          <p:cNvPr id="24580" name="Picture 4" descr="C:\Users\Chris\AppData\Local\Microsoft\Windows\Temporary Internet Files\Content.IE5\PL22VYHJ\MC900200535[1].wmf"/>
          <p:cNvPicPr>
            <a:picLocks noChangeAspect="1" noChangeArrowheads="1"/>
          </p:cNvPicPr>
          <p:nvPr/>
        </p:nvPicPr>
        <p:blipFill>
          <a:blip r:embed="rId2" cstate="print"/>
          <a:srcRect/>
          <a:stretch>
            <a:fillRect/>
          </a:stretch>
        </p:blipFill>
        <p:spPr bwMode="auto">
          <a:xfrm>
            <a:off x="7236296" y="3356992"/>
            <a:ext cx="1520354" cy="2448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Optional extension</a:t>
            </a:r>
            <a:r>
              <a:rPr lang="en-GB" dirty="0" smtClean="0"/>
              <a:t>:</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dirty="0" smtClean="0"/>
              <a:t>	We would describe our society as </a:t>
            </a:r>
            <a:r>
              <a:rPr lang="en-GB" i="1" dirty="0" smtClean="0"/>
              <a:t>liberal pluralist</a:t>
            </a:r>
            <a:r>
              <a:rPr lang="en-GB" dirty="0" smtClean="0"/>
              <a:t>.  This is a very different ideological stand point from Marxism.  </a:t>
            </a:r>
          </a:p>
          <a:p>
            <a:pPr>
              <a:buNone/>
            </a:pPr>
            <a:endParaRPr lang="en-GB" dirty="0" smtClean="0"/>
          </a:p>
          <a:p>
            <a:pPr>
              <a:buNone/>
            </a:pPr>
            <a:r>
              <a:rPr lang="en-GB" b="1" dirty="0" smtClean="0"/>
              <a:t>	Activity</a:t>
            </a:r>
          </a:p>
          <a:p>
            <a:pPr>
              <a:buNone/>
            </a:pPr>
            <a:r>
              <a:rPr lang="en-GB" dirty="0" smtClean="0"/>
              <a:t>	Research the term ‘liberal pluralist’ and then </a:t>
            </a:r>
            <a:r>
              <a:rPr lang="en-GB" dirty="0" smtClean="0"/>
              <a:t>write a speech </a:t>
            </a:r>
            <a:r>
              <a:rPr lang="en-GB" dirty="0" smtClean="0"/>
              <a:t>about liberal pluralism. You might start with the words:  </a:t>
            </a:r>
          </a:p>
          <a:p>
            <a:pPr>
              <a:buNone/>
            </a:pPr>
            <a:endParaRPr lang="en-GB" dirty="0" smtClean="0"/>
          </a:p>
          <a:p>
            <a:pPr>
              <a:buNone/>
            </a:pPr>
            <a:r>
              <a:rPr lang="en-GB" dirty="0">
                <a:solidFill>
                  <a:srgbClr val="0070C0"/>
                </a:solidFill>
              </a:rPr>
              <a:t>	</a:t>
            </a:r>
            <a:r>
              <a:rPr lang="en-GB" dirty="0" smtClean="0">
                <a:solidFill>
                  <a:srgbClr val="0070C0"/>
                </a:solidFill>
              </a:rPr>
              <a:t>	</a:t>
            </a:r>
            <a:r>
              <a:rPr lang="en-GB" i="1" dirty="0" smtClean="0">
                <a:solidFill>
                  <a:srgbClr val="0070C0"/>
                </a:solidFill>
              </a:rPr>
              <a:t>In our society we believe ...</a:t>
            </a:r>
          </a:p>
          <a:p>
            <a:pPr>
              <a:buNone/>
            </a:pPr>
            <a:endParaRPr lang="en-GB" i="1" dirty="0" smtClean="0">
              <a:solidFill>
                <a:srgbClr val="0070C0"/>
              </a:solidFill>
            </a:endParaRPr>
          </a:p>
          <a:p>
            <a:pPr>
              <a:buNone/>
            </a:pPr>
            <a:endParaRPr lang="en-GB" i="1" dirty="0" smtClean="0">
              <a:solidFill>
                <a:srgbClr val="0070C0"/>
              </a:solidFill>
            </a:endParaRPr>
          </a:p>
          <a:p>
            <a:pPr>
              <a:buNone/>
            </a:pPr>
            <a:r>
              <a:rPr lang="en-GB" i="1" dirty="0" smtClean="0">
                <a:solidFill>
                  <a:srgbClr val="0070C0"/>
                </a:solidFill>
              </a:rPr>
              <a:t>	</a:t>
            </a:r>
            <a:r>
              <a:rPr lang="en-GB" b="1" dirty="0" smtClean="0">
                <a:solidFill>
                  <a:schemeClr val="tx1">
                    <a:lumMod val="95000"/>
                    <a:lumOff val="5000"/>
                  </a:schemeClr>
                </a:solidFill>
              </a:rPr>
              <a:t>If you’re feeling brave enough </a:t>
            </a:r>
            <a:r>
              <a:rPr lang="en-GB" dirty="0" smtClean="0">
                <a:solidFill>
                  <a:schemeClr val="tx1">
                    <a:lumMod val="95000"/>
                    <a:lumOff val="5000"/>
                  </a:schemeClr>
                </a:solidFill>
              </a:rPr>
              <a:t>you </a:t>
            </a:r>
            <a:r>
              <a:rPr lang="en-GB" dirty="0" smtClean="0"/>
              <a:t>could deliver </a:t>
            </a:r>
          </a:p>
          <a:p>
            <a:pPr>
              <a:buNone/>
            </a:pPr>
            <a:r>
              <a:rPr lang="en-GB" dirty="0"/>
              <a:t>	</a:t>
            </a:r>
            <a:r>
              <a:rPr lang="en-GB" dirty="0" smtClean="0"/>
              <a:t>your </a:t>
            </a:r>
            <a:r>
              <a:rPr lang="en-GB" dirty="0" smtClean="0"/>
              <a:t>speech </a:t>
            </a:r>
            <a:r>
              <a:rPr lang="en-GB" dirty="0" smtClean="0"/>
              <a:t>next </a:t>
            </a:r>
            <a:r>
              <a:rPr lang="en-GB" dirty="0" smtClean="0"/>
              <a:t>lesson (but there will be </a:t>
            </a:r>
            <a:endParaRPr lang="en-GB" dirty="0" smtClean="0"/>
          </a:p>
          <a:p>
            <a:pPr>
              <a:buNone/>
            </a:pPr>
            <a:r>
              <a:rPr lang="en-GB" dirty="0"/>
              <a:t>	</a:t>
            </a:r>
            <a:r>
              <a:rPr lang="en-GB" dirty="0" smtClean="0"/>
              <a:t>no requirement to </a:t>
            </a:r>
            <a:r>
              <a:rPr lang="en-GB" dirty="0" smtClean="0"/>
              <a:t>do this.)  </a:t>
            </a:r>
          </a:p>
          <a:p>
            <a:pPr>
              <a:buNone/>
            </a:pPr>
            <a:endParaRPr lang="en-GB" dirty="0"/>
          </a:p>
          <a:p>
            <a:pPr>
              <a:buNone/>
            </a:pPr>
            <a:r>
              <a:rPr lang="en-GB" dirty="0"/>
              <a:t>	</a:t>
            </a:r>
            <a:r>
              <a:rPr lang="en-GB" dirty="0" smtClean="0"/>
              <a:t>		</a:t>
            </a:r>
            <a:endParaRPr lang="en-GB" dirty="0">
              <a:solidFill>
                <a:srgbClr val="0070C0"/>
              </a:solidFill>
            </a:endParaRPr>
          </a:p>
        </p:txBody>
      </p:sp>
      <p:pic>
        <p:nvPicPr>
          <p:cNvPr id="33796" name="Picture 4" descr="C:\Users\Chris\AppData\Local\Microsoft\Windows\Temporary Internet Files\Content.IE5\PL22VYHJ\MP900428057[1].jpg"/>
          <p:cNvPicPr>
            <a:picLocks noChangeAspect="1" noChangeArrowheads="1"/>
          </p:cNvPicPr>
          <p:nvPr/>
        </p:nvPicPr>
        <p:blipFill>
          <a:blip r:embed="rId2" cstate="print"/>
          <a:srcRect/>
          <a:stretch>
            <a:fillRect/>
          </a:stretch>
        </p:blipFill>
        <p:spPr bwMode="auto">
          <a:xfrm>
            <a:off x="5939168" y="3501008"/>
            <a:ext cx="3204832" cy="32492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dominant ideologies</a:t>
            </a:r>
            <a:endParaRPr lang="en-GB" dirty="0"/>
          </a:p>
        </p:txBody>
      </p:sp>
      <p:sp>
        <p:nvSpPr>
          <p:cNvPr id="3" name="Content Placeholder 2"/>
          <p:cNvSpPr>
            <a:spLocks noGrp="1"/>
          </p:cNvSpPr>
          <p:nvPr>
            <p:ph idx="1"/>
          </p:nvPr>
        </p:nvSpPr>
        <p:spPr>
          <a:xfrm>
            <a:off x="457200" y="1600201"/>
            <a:ext cx="370384" cy="45719"/>
          </a:xfrm>
        </p:spPr>
        <p:txBody>
          <a:bodyPr>
            <a:normAutofit fontScale="25000" lnSpcReduction="20000"/>
          </a:bodyPr>
          <a:lstStyle/>
          <a:p>
            <a:pPr>
              <a:buNone/>
            </a:pPr>
            <a:r>
              <a:rPr lang="en-GB" sz="2900" b="1" dirty="0" smtClean="0"/>
              <a:t> </a:t>
            </a:r>
            <a:endParaRPr lang="en-GB" sz="2900" dirty="0" smtClean="0"/>
          </a:p>
          <a:p>
            <a:endParaRPr lang="en-GB" dirty="0" smtClean="0"/>
          </a:p>
          <a:p>
            <a:pPr>
              <a:buNone/>
            </a:pPr>
            <a:endParaRPr lang="en-GB" sz="2600" dirty="0" smtClean="0"/>
          </a:p>
          <a:p>
            <a:endParaRPr lang="en-GB" dirty="0"/>
          </a:p>
        </p:txBody>
      </p:sp>
      <p:sp>
        <p:nvSpPr>
          <p:cNvPr id="9" name="TextBox 8"/>
          <p:cNvSpPr txBox="1"/>
          <p:nvPr/>
        </p:nvSpPr>
        <p:spPr>
          <a:xfrm>
            <a:off x="4211960" y="2708920"/>
            <a:ext cx="3816424" cy="1015663"/>
          </a:xfrm>
          <a:prstGeom prst="rect">
            <a:avLst/>
          </a:prstGeom>
          <a:noFill/>
        </p:spPr>
        <p:txBody>
          <a:bodyPr wrap="square" rtlCol="0">
            <a:spAutoFit/>
          </a:bodyPr>
          <a:lstStyle/>
          <a:p>
            <a:r>
              <a:rPr lang="en-GB" sz="2000" b="1" dirty="0" smtClean="0"/>
              <a:t>Patriotism.</a:t>
            </a:r>
            <a:r>
              <a:rPr lang="en-GB" sz="2000" dirty="0" smtClean="0"/>
              <a:t> To love, support and protect one’s country and its people.</a:t>
            </a:r>
          </a:p>
        </p:txBody>
      </p:sp>
      <p:sp>
        <p:nvSpPr>
          <p:cNvPr id="11" name="TextBox 10"/>
          <p:cNvSpPr txBox="1"/>
          <p:nvPr/>
        </p:nvSpPr>
        <p:spPr>
          <a:xfrm>
            <a:off x="755576" y="4077073"/>
            <a:ext cx="3816424" cy="1323439"/>
          </a:xfrm>
          <a:prstGeom prst="rect">
            <a:avLst/>
          </a:prstGeom>
          <a:noFill/>
        </p:spPr>
        <p:txBody>
          <a:bodyPr wrap="square" rtlCol="0">
            <a:spAutoFit/>
          </a:bodyPr>
          <a:lstStyle/>
          <a:p>
            <a:r>
              <a:rPr lang="en-GB" sz="2000" b="1" dirty="0" smtClean="0"/>
              <a:t>Marriage and family.</a:t>
            </a:r>
            <a:r>
              <a:rPr lang="en-GB" sz="2000" dirty="0" smtClean="0"/>
              <a:t> The “right way” to live is to marry an opposite-sex partner and have children.</a:t>
            </a:r>
          </a:p>
        </p:txBody>
      </p:sp>
      <p:sp>
        <p:nvSpPr>
          <p:cNvPr id="12" name="TextBox 11"/>
          <p:cNvSpPr txBox="1"/>
          <p:nvPr/>
        </p:nvSpPr>
        <p:spPr>
          <a:xfrm>
            <a:off x="611560" y="1484784"/>
            <a:ext cx="4104456" cy="1015663"/>
          </a:xfrm>
          <a:prstGeom prst="rect">
            <a:avLst/>
          </a:prstGeom>
          <a:noFill/>
        </p:spPr>
        <p:txBody>
          <a:bodyPr wrap="square" rtlCol="0">
            <a:spAutoFit/>
          </a:bodyPr>
          <a:lstStyle/>
          <a:p>
            <a:r>
              <a:rPr lang="en-GB" sz="2000" b="1" dirty="0" smtClean="0"/>
              <a:t>Capitalism.</a:t>
            </a:r>
            <a:r>
              <a:rPr lang="en-GB" sz="2000" dirty="0" smtClean="0"/>
              <a:t> The production of capital and consumption of surplus value as a life goal.</a:t>
            </a:r>
          </a:p>
        </p:txBody>
      </p:sp>
      <p:sp>
        <p:nvSpPr>
          <p:cNvPr id="13" name="TextBox 12"/>
          <p:cNvSpPr txBox="1"/>
          <p:nvPr/>
        </p:nvSpPr>
        <p:spPr>
          <a:xfrm>
            <a:off x="4283968" y="5517232"/>
            <a:ext cx="3528392" cy="1200329"/>
          </a:xfrm>
          <a:prstGeom prst="rect">
            <a:avLst/>
          </a:prstGeom>
          <a:noFill/>
        </p:spPr>
        <p:txBody>
          <a:bodyPr wrap="square" rtlCol="0">
            <a:spAutoFit/>
          </a:bodyPr>
          <a:lstStyle/>
          <a:p>
            <a:r>
              <a:rPr lang="en-GB" b="1" dirty="0" smtClean="0"/>
              <a:t>Male superiority.</a:t>
            </a:r>
            <a:r>
              <a:rPr lang="en-GB" dirty="0" smtClean="0"/>
              <a:t> Men are more suited to positions of power, and more suited to decision-making at work and at home.</a:t>
            </a:r>
          </a:p>
        </p:txBody>
      </p:sp>
      <p:pic>
        <p:nvPicPr>
          <p:cNvPr id="6150" name="Picture 6" descr="C:\Users\Chris\AppData\Local\Microsoft\Windows\Temporary Internet Files\Content.IE5\YLNC002V\MP900442525[1].jpg"/>
          <p:cNvPicPr>
            <a:picLocks noChangeAspect="1" noChangeArrowheads="1"/>
          </p:cNvPicPr>
          <p:nvPr/>
        </p:nvPicPr>
        <p:blipFill>
          <a:blip r:embed="rId2" cstate="print"/>
          <a:srcRect/>
          <a:stretch>
            <a:fillRect/>
          </a:stretch>
        </p:blipFill>
        <p:spPr bwMode="auto">
          <a:xfrm>
            <a:off x="5004048" y="4149080"/>
            <a:ext cx="1620180" cy="1080120"/>
          </a:xfrm>
          <a:prstGeom prst="rect">
            <a:avLst/>
          </a:prstGeom>
          <a:noFill/>
        </p:spPr>
      </p:pic>
      <p:pic>
        <p:nvPicPr>
          <p:cNvPr id="6153" name="Picture 9" descr="C:\Users\Chris\AppData\Local\Microsoft\Windows\Temporary Internet Files\Content.IE5\TZK3WGK2\MP900400667[1].jpg"/>
          <p:cNvPicPr>
            <a:picLocks noChangeAspect="1" noChangeArrowheads="1"/>
          </p:cNvPicPr>
          <p:nvPr/>
        </p:nvPicPr>
        <p:blipFill>
          <a:blip r:embed="rId3" cstate="print"/>
          <a:srcRect/>
          <a:stretch>
            <a:fillRect/>
          </a:stretch>
        </p:blipFill>
        <p:spPr bwMode="auto">
          <a:xfrm rot="1263901">
            <a:off x="2411760" y="2708920"/>
            <a:ext cx="1070198" cy="1008112"/>
          </a:xfrm>
          <a:prstGeom prst="rect">
            <a:avLst/>
          </a:prstGeom>
          <a:noFill/>
        </p:spPr>
      </p:pic>
      <p:pic>
        <p:nvPicPr>
          <p:cNvPr id="6154" name="Picture 10" descr="C:\Users\Chris\AppData\Local\Microsoft\Windows\Temporary Internet Files\Content.IE5\Q3N82CDX\MP900400797[1].jpg"/>
          <p:cNvPicPr>
            <a:picLocks noChangeAspect="1" noChangeArrowheads="1"/>
          </p:cNvPicPr>
          <p:nvPr/>
        </p:nvPicPr>
        <p:blipFill>
          <a:blip r:embed="rId4" cstate="print"/>
          <a:srcRect/>
          <a:stretch>
            <a:fillRect/>
          </a:stretch>
        </p:blipFill>
        <p:spPr bwMode="auto">
          <a:xfrm rot="20496631">
            <a:off x="971599" y="2708920"/>
            <a:ext cx="1080121" cy="1008112"/>
          </a:xfrm>
          <a:prstGeom prst="rect">
            <a:avLst/>
          </a:prstGeom>
          <a:noFill/>
        </p:spPr>
      </p:pic>
      <p:pic>
        <p:nvPicPr>
          <p:cNvPr id="6155" name="Picture 11" descr="C:\Users\Chris\AppData\Local\Microsoft\Windows\Temporary Internet Files\Content.IE5\YLNC002V\MP900437248[1].jpg"/>
          <p:cNvPicPr>
            <a:picLocks noChangeAspect="1" noChangeArrowheads="1"/>
          </p:cNvPicPr>
          <p:nvPr/>
        </p:nvPicPr>
        <p:blipFill>
          <a:blip r:embed="rId5" cstate="print"/>
          <a:srcRect/>
          <a:stretch>
            <a:fillRect/>
          </a:stretch>
        </p:blipFill>
        <p:spPr bwMode="auto">
          <a:xfrm>
            <a:off x="5724129" y="1305642"/>
            <a:ext cx="1080120" cy="1264531"/>
          </a:xfrm>
          <a:prstGeom prst="rect">
            <a:avLst/>
          </a:prstGeom>
          <a:noFill/>
        </p:spPr>
      </p:pic>
      <p:pic>
        <p:nvPicPr>
          <p:cNvPr id="6156" name="Picture 12" descr="C:\Users\Chris\AppData\Local\Microsoft\Windows\Temporary Internet Files\Content.IE5\YLNC002V\MP900444298[1].jpg"/>
          <p:cNvPicPr>
            <a:picLocks noChangeAspect="1" noChangeArrowheads="1"/>
          </p:cNvPicPr>
          <p:nvPr/>
        </p:nvPicPr>
        <p:blipFill>
          <a:blip r:embed="rId6" cstate="print"/>
          <a:srcRect/>
          <a:stretch>
            <a:fillRect/>
          </a:stretch>
        </p:blipFill>
        <p:spPr bwMode="auto">
          <a:xfrm rot="20786620">
            <a:off x="2369635" y="5164443"/>
            <a:ext cx="983126" cy="16006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 calcmode="lin" valueType="num">
                                      <p:cBhvr additive="base">
                                        <p:cTn id="15" dur="500" fill="hold"/>
                                        <p:tgtEl>
                                          <p:spTgt spid="6150"/>
                                        </p:tgtEl>
                                        <p:attrNameLst>
                                          <p:attrName>ppt_x</p:attrName>
                                        </p:attrNameLst>
                                      </p:cBhvr>
                                      <p:tavLst>
                                        <p:tav tm="0">
                                          <p:val>
                                            <p:strVal val="#ppt_x"/>
                                          </p:val>
                                        </p:tav>
                                        <p:tav tm="100000">
                                          <p:val>
                                            <p:strVal val="#ppt_x"/>
                                          </p:val>
                                        </p:tav>
                                      </p:tavLst>
                                    </p:anim>
                                    <p:anim calcmode="lin" valueType="num">
                                      <p:cBhvr additive="base">
                                        <p:cTn id="16" dur="500" fill="hold"/>
                                        <p:tgtEl>
                                          <p:spTgt spid="61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56"/>
                                        </p:tgtEl>
                                        <p:attrNameLst>
                                          <p:attrName>style.visibility</p:attrName>
                                        </p:attrNameLst>
                                      </p:cBhvr>
                                      <p:to>
                                        <p:strVal val="visible"/>
                                      </p:to>
                                    </p:set>
                                    <p:animEffect transition="in" filter="wipe(down)">
                                      <p:cBhvr>
                                        <p:cTn id="25" dur="500"/>
                                        <p:tgtEl>
                                          <p:spTgt spid="615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a:t>
            </a:r>
            <a:endParaRPr lang="en-GB" dirty="0"/>
          </a:p>
        </p:txBody>
      </p:sp>
      <p:sp>
        <p:nvSpPr>
          <p:cNvPr id="3" name="Content Placeholder 2"/>
          <p:cNvSpPr>
            <a:spLocks noGrp="1"/>
          </p:cNvSpPr>
          <p:nvPr>
            <p:ph idx="1"/>
          </p:nvPr>
        </p:nvSpPr>
        <p:spPr>
          <a:xfrm>
            <a:off x="3995936" y="1600200"/>
            <a:ext cx="3888432" cy="4925144"/>
          </a:xfrm>
        </p:spPr>
        <p:txBody>
          <a:bodyPr>
            <a:noAutofit/>
          </a:bodyPr>
          <a:lstStyle/>
          <a:p>
            <a:pPr>
              <a:buNone/>
            </a:pPr>
            <a:r>
              <a:rPr lang="en-GB" sz="2000" b="1" dirty="0" smtClean="0"/>
              <a:t>	Marxism</a:t>
            </a:r>
            <a:r>
              <a:rPr lang="en-GB" sz="2000" dirty="0" smtClean="0"/>
              <a:t> </a:t>
            </a:r>
            <a:r>
              <a:rPr lang="en-GB" sz="2000" dirty="0"/>
              <a:t>is an economic and socio-political </a:t>
            </a:r>
            <a:r>
              <a:rPr lang="en-GB" sz="2000" dirty="0" smtClean="0"/>
              <a:t>world view </a:t>
            </a:r>
            <a:r>
              <a:rPr lang="en-GB" sz="2000" dirty="0"/>
              <a:t>that contains within it a political ideology for how to change and improve society by implementing </a:t>
            </a:r>
            <a:r>
              <a:rPr lang="en-GB" sz="2000" u="sng" dirty="0" smtClean="0"/>
              <a:t>socialism.</a:t>
            </a:r>
            <a:r>
              <a:rPr lang="en-GB" sz="2000" dirty="0" smtClean="0"/>
              <a:t>  </a:t>
            </a:r>
          </a:p>
          <a:p>
            <a:pPr>
              <a:buNone/>
            </a:pPr>
            <a:r>
              <a:rPr lang="en-GB" sz="2000" dirty="0" smtClean="0"/>
              <a:t>	It was originally </a:t>
            </a:r>
            <a:r>
              <a:rPr lang="en-GB" sz="2000" dirty="0"/>
              <a:t>developed in the early to mid nineteenth century by two German </a:t>
            </a:r>
            <a:r>
              <a:rPr lang="en-GB" sz="2000" i="1" dirty="0"/>
              <a:t>émigrés</a:t>
            </a:r>
            <a:r>
              <a:rPr lang="en-GB" sz="2000" dirty="0"/>
              <a:t> living in Britain, Karl </a:t>
            </a:r>
            <a:r>
              <a:rPr lang="en-GB" sz="2000" dirty="0" smtClean="0"/>
              <a:t>Marx and </a:t>
            </a:r>
            <a:r>
              <a:rPr lang="en-GB" sz="2000" dirty="0"/>
              <a:t>Friedrich </a:t>
            </a:r>
            <a:r>
              <a:rPr lang="en-GB" sz="2000" dirty="0" smtClean="0"/>
              <a:t>Engels. Marxism </a:t>
            </a:r>
            <a:r>
              <a:rPr lang="en-GB" sz="2000" dirty="0"/>
              <a:t>is based upon a materialist interpretation of </a:t>
            </a:r>
            <a:r>
              <a:rPr lang="en-GB" sz="2000" dirty="0" smtClean="0"/>
              <a:t>history – social groups are driven by creating and maintaining wealth.   </a:t>
            </a:r>
          </a:p>
          <a:p>
            <a:endParaRPr lang="en-GB" sz="2000" dirty="0"/>
          </a:p>
          <a:p>
            <a:endParaRPr lang="en-GB" sz="1600" dirty="0"/>
          </a:p>
        </p:txBody>
      </p:sp>
      <p:pic>
        <p:nvPicPr>
          <p:cNvPr id="8" name="Picture 7" descr="http://upload.wikimedia.org/wikipedia/commons/5/50/Marx_color2.jpg"/>
          <p:cNvPicPr/>
          <p:nvPr/>
        </p:nvPicPr>
        <p:blipFill>
          <a:blip r:embed="rId2" cstate="print"/>
          <a:srcRect/>
          <a:stretch>
            <a:fillRect/>
          </a:stretch>
        </p:blipFill>
        <p:spPr bwMode="auto">
          <a:xfrm>
            <a:off x="899592" y="1556792"/>
            <a:ext cx="1886438" cy="2663056"/>
          </a:xfrm>
          <a:prstGeom prst="rect">
            <a:avLst/>
          </a:prstGeom>
          <a:noFill/>
          <a:ln w="9525">
            <a:noFill/>
            <a:miter lim="800000"/>
            <a:headEnd/>
            <a:tailEnd/>
          </a:ln>
        </p:spPr>
      </p:pic>
      <p:pic>
        <p:nvPicPr>
          <p:cNvPr id="1028" name="Picture 4" descr="http://upload.wikimedia.org/wikipedia/commons/7/71/Engels.jpg"/>
          <p:cNvPicPr>
            <a:picLocks noChangeAspect="1" noChangeArrowheads="1"/>
          </p:cNvPicPr>
          <p:nvPr/>
        </p:nvPicPr>
        <p:blipFill>
          <a:blip r:embed="rId3" cstate="print"/>
          <a:srcRect/>
          <a:stretch>
            <a:fillRect/>
          </a:stretch>
        </p:blipFill>
        <p:spPr bwMode="auto">
          <a:xfrm>
            <a:off x="2267744" y="3789040"/>
            <a:ext cx="1842858" cy="2592288"/>
          </a:xfrm>
          <a:prstGeom prst="rect">
            <a:avLst/>
          </a:prstGeom>
          <a:noFill/>
        </p:spPr>
      </p:pic>
      <p:sp>
        <p:nvSpPr>
          <p:cNvPr id="10" name="TextBox 9"/>
          <p:cNvSpPr txBox="1"/>
          <p:nvPr/>
        </p:nvSpPr>
        <p:spPr>
          <a:xfrm>
            <a:off x="1043608" y="4293096"/>
            <a:ext cx="936104" cy="261610"/>
          </a:xfrm>
          <a:prstGeom prst="rect">
            <a:avLst/>
          </a:prstGeom>
          <a:noFill/>
        </p:spPr>
        <p:txBody>
          <a:bodyPr wrap="square" rtlCol="0">
            <a:spAutoFit/>
          </a:bodyPr>
          <a:lstStyle/>
          <a:p>
            <a:r>
              <a:rPr lang="en-GB" sz="1100" dirty="0" smtClean="0"/>
              <a:t>Karl Marx</a:t>
            </a:r>
            <a:endParaRPr lang="en-GB" sz="1100" dirty="0"/>
          </a:p>
        </p:txBody>
      </p:sp>
      <p:sp>
        <p:nvSpPr>
          <p:cNvPr id="11" name="TextBox 10"/>
          <p:cNvSpPr txBox="1"/>
          <p:nvPr/>
        </p:nvSpPr>
        <p:spPr>
          <a:xfrm>
            <a:off x="899592" y="6093295"/>
            <a:ext cx="1368152" cy="276999"/>
          </a:xfrm>
          <a:prstGeom prst="rect">
            <a:avLst/>
          </a:prstGeom>
          <a:noFill/>
        </p:spPr>
        <p:txBody>
          <a:bodyPr wrap="square" rtlCol="0">
            <a:spAutoFit/>
          </a:bodyPr>
          <a:lstStyle/>
          <a:p>
            <a:r>
              <a:rPr lang="en-GB" sz="1200" dirty="0" smtClean="0"/>
              <a:t>Friedrich Engels</a:t>
            </a:r>
            <a:endParaRPr lang="en-GB"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struggle</a:t>
            </a:r>
            <a:endParaRPr lang="en-GB" dirty="0"/>
          </a:p>
        </p:txBody>
      </p:sp>
      <p:sp>
        <p:nvSpPr>
          <p:cNvPr id="3" name="Content Placeholder 2"/>
          <p:cNvSpPr>
            <a:spLocks noGrp="1"/>
          </p:cNvSpPr>
          <p:nvPr>
            <p:ph idx="1"/>
          </p:nvPr>
        </p:nvSpPr>
        <p:spPr>
          <a:xfrm>
            <a:off x="457200" y="1268760"/>
            <a:ext cx="4330824" cy="5040560"/>
          </a:xfrm>
        </p:spPr>
        <p:txBody>
          <a:bodyPr>
            <a:normAutofit fontScale="70000" lnSpcReduction="20000"/>
          </a:bodyPr>
          <a:lstStyle/>
          <a:p>
            <a:pPr>
              <a:buNone/>
            </a:pPr>
            <a:r>
              <a:rPr lang="en-GB" dirty="0" smtClean="0"/>
              <a:t>	Marx and Engels believed that social change occurs because of the struggle between different classes within society who are constantly competing to improve their conditions.</a:t>
            </a:r>
          </a:p>
          <a:p>
            <a:pPr>
              <a:buNone/>
            </a:pPr>
            <a:r>
              <a:rPr lang="en-GB" dirty="0" smtClean="0"/>
              <a:t>	The Marxist analysis leads to the conclusion that capitalism, the currently dominant form of economic management, leads to the oppression of the </a:t>
            </a:r>
            <a:r>
              <a:rPr lang="en-GB" b="1" dirty="0" smtClean="0"/>
              <a:t>proletariat</a:t>
            </a:r>
            <a:r>
              <a:rPr lang="en-GB" dirty="0" smtClean="0"/>
              <a:t> who not only make up the majority of the world's populace but who also spend their lives working for the benefit of the </a:t>
            </a:r>
            <a:r>
              <a:rPr lang="en-GB" b="1" dirty="0" smtClean="0"/>
              <a:t>bourgeoisie</a:t>
            </a:r>
            <a:r>
              <a:rPr lang="en-GB" dirty="0" smtClean="0"/>
              <a:t>, the wealthy ruling class in society.</a:t>
            </a:r>
          </a:p>
          <a:p>
            <a:endParaRPr lang="en-GB" dirty="0"/>
          </a:p>
        </p:txBody>
      </p:sp>
      <p:pic>
        <p:nvPicPr>
          <p:cNvPr id="21513" name="Picture 9" descr="C:\Users\Chris\AppData\Local\Microsoft\Windows\Temporary Internet Files\Content.IE5\TZK3WGK2\MC900388942[1].wmf"/>
          <p:cNvPicPr>
            <a:picLocks noChangeAspect="1" noChangeArrowheads="1"/>
          </p:cNvPicPr>
          <p:nvPr/>
        </p:nvPicPr>
        <p:blipFill>
          <a:blip r:embed="rId2" cstate="print"/>
          <a:srcRect/>
          <a:stretch>
            <a:fillRect/>
          </a:stretch>
        </p:blipFill>
        <p:spPr bwMode="auto">
          <a:xfrm>
            <a:off x="5176838" y="1667817"/>
            <a:ext cx="1706562" cy="1833563"/>
          </a:xfrm>
          <a:prstGeom prst="rect">
            <a:avLst/>
          </a:prstGeom>
          <a:noFill/>
        </p:spPr>
      </p:pic>
      <p:pic>
        <p:nvPicPr>
          <p:cNvPr id="21514" name="Picture 10" descr="C:\Users\Chris\AppData\Local\Microsoft\Windows\Temporary Internet Files\Content.IE5\TZK3WGK2\MC900216954[1].wmf"/>
          <p:cNvPicPr>
            <a:picLocks noChangeAspect="1" noChangeArrowheads="1"/>
          </p:cNvPicPr>
          <p:nvPr/>
        </p:nvPicPr>
        <p:blipFill>
          <a:blip r:embed="rId3" cstate="print"/>
          <a:srcRect/>
          <a:stretch>
            <a:fillRect/>
          </a:stretch>
        </p:blipFill>
        <p:spPr bwMode="auto">
          <a:xfrm>
            <a:off x="6732240" y="4077073"/>
            <a:ext cx="1529026" cy="1584175"/>
          </a:xfrm>
          <a:prstGeom prst="rect">
            <a:avLst/>
          </a:prstGeom>
          <a:noFill/>
        </p:spPr>
      </p:pic>
      <p:sp>
        <p:nvSpPr>
          <p:cNvPr id="16" name="TextBox 15"/>
          <p:cNvSpPr txBox="1"/>
          <p:nvPr/>
        </p:nvSpPr>
        <p:spPr>
          <a:xfrm>
            <a:off x="6821106" y="2420888"/>
            <a:ext cx="1440160" cy="461665"/>
          </a:xfrm>
          <a:prstGeom prst="rect">
            <a:avLst/>
          </a:prstGeom>
          <a:noFill/>
        </p:spPr>
        <p:txBody>
          <a:bodyPr wrap="square" rtlCol="0">
            <a:spAutoFit/>
          </a:bodyPr>
          <a:lstStyle/>
          <a:p>
            <a:r>
              <a:rPr lang="en-GB" sz="1400" dirty="0" smtClean="0"/>
              <a:t>Workers </a:t>
            </a:r>
            <a:r>
              <a:rPr lang="en-GB" sz="1000" dirty="0" smtClean="0"/>
              <a:t>(Proletariat)</a:t>
            </a:r>
            <a:endParaRPr lang="en-GB" sz="1000" dirty="0"/>
          </a:p>
        </p:txBody>
      </p:sp>
      <p:sp>
        <p:nvSpPr>
          <p:cNvPr id="17" name="TextBox 16"/>
          <p:cNvSpPr txBox="1"/>
          <p:nvPr/>
        </p:nvSpPr>
        <p:spPr>
          <a:xfrm>
            <a:off x="5631025" y="4869160"/>
            <a:ext cx="1080120" cy="461665"/>
          </a:xfrm>
          <a:prstGeom prst="rect">
            <a:avLst/>
          </a:prstGeom>
          <a:noFill/>
        </p:spPr>
        <p:txBody>
          <a:bodyPr wrap="square" rtlCol="0">
            <a:spAutoFit/>
          </a:bodyPr>
          <a:lstStyle/>
          <a:p>
            <a:r>
              <a:rPr lang="en-GB" sz="1400" dirty="0" smtClean="0"/>
              <a:t>‘Fat Cats’ </a:t>
            </a:r>
            <a:r>
              <a:rPr lang="en-GB" sz="1000" dirty="0" smtClean="0"/>
              <a:t>(Bourgeoisie)</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07904" y="1600200"/>
            <a:ext cx="4968552" cy="4781128"/>
          </a:xfrm>
        </p:spPr>
        <p:txBody>
          <a:bodyPr>
            <a:normAutofit fontScale="62500" lnSpcReduction="20000"/>
          </a:bodyPr>
          <a:lstStyle/>
          <a:p>
            <a:pPr marL="0" indent="14288">
              <a:buNone/>
            </a:pPr>
            <a:r>
              <a:rPr lang="en-GB" sz="3400" dirty="0" smtClean="0"/>
              <a:t>To </a:t>
            </a:r>
            <a:r>
              <a:rPr lang="en-GB" sz="3400" dirty="0"/>
              <a:t>correct this inequality between the bourgeoisie, who are the wealthy minority, and the proletariat, who are the poorer majority, Marxism advocates, and believes in the historical inevitability, of a proletarian revolution, when the proletariat take control of government, and then implement reforms to benefit their class, namely the confiscation of private property which is then taken under state control and run for the benefit of the people rather than for the interests of private profit. </a:t>
            </a:r>
            <a:endParaRPr lang="en-GB" sz="3400" dirty="0" smtClean="0"/>
          </a:p>
          <a:p>
            <a:pPr marL="0" indent="14288">
              <a:buNone/>
            </a:pPr>
            <a:r>
              <a:rPr lang="en-GB" sz="3400" dirty="0" smtClean="0"/>
              <a:t>Such </a:t>
            </a:r>
            <a:r>
              <a:rPr lang="en-GB" sz="3400" dirty="0"/>
              <a:t>a system is </a:t>
            </a:r>
            <a:r>
              <a:rPr lang="en-GB" sz="3400" b="1" dirty="0"/>
              <a:t>socialism</a:t>
            </a:r>
            <a:r>
              <a:rPr lang="en-GB" sz="3400" dirty="0"/>
              <a:t>, although Marxists believe that eventually a socialist society would develop into an entirely classless system, which is known as </a:t>
            </a:r>
            <a:r>
              <a:rPr lang="en-GB" sz="3400" b="1" dirty="0"/>
              <a:t>communism</a:t>
            </a:r>
            <a:r>
              <a:rPr lang="en-GB" sz="3400" dirty="0"/>
              <a:t> in Marxist </a:t>
            </a:r>
            <a:r>
              <a:rPr lang="en-GB" sz="3400" dirty="0" smtClean="0"/>
              <a:t>terminology.</a:t>
            </a:r>
            <a:endParaRPr lang="en-GB" sz="3400" dirty="0"/>
          </a:p>
          <a:p>
            <a:pPr marL="0" indent="14288"/>
            <a:endParaRPr lang="en-GB" dirty="0"/>
          </a:p>
        </p:txBody>
      </p:sp>
      <p:pic>
        <p:nvPicPr>
          <p:cNvPr id="5" name="Picture 4" descr="http://upload.wikimedia.org/wikipedia/commons/5/50/Marx_color2.jpg"/>
          <p:cNvPicPr/>
          <p:nvPr/>
        </p:nvPicPr>
        <p:blipFill>
          <a:blip r:embed="rId2" cstate="print"/>
          <a:srcRect/>
          <a:stretch>
            <a:fillRect/>
          </a:stretch>
        </p:blipFill>
        <p:spPr bwMode="auto">
          <a:xfrm>
            <a:off x="1043608" y="2204864"/>
            <a:ext cx="2246478" cy="323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a:t>
            </a:r>
            <a:endParaRPr lang="en-GB" dirty="0"/>
          </a:p>
        </p:txBody>
      </p:sp>
      <p:sp>
        <p:nvSpPr>
          <p:cNvPr id="3" name="Content Placeholder 2"/>
          <p:cNvSpPr>
            <a:spLocks noGrp="1"/>
          </p:cNvSpPr>
          <p:nvPr>
            <p:ph idx="1"/>
          </p:nvPr>
        </p:nvSpPr>
        <p:spPr>
          <a:xfrm>
            <a:off x="3131840" y="1205948"/>
            <a:ext cx="5565304" cy="5535420"/>
          </a:xfrm>
        </p:spPr>
        <p:txBody>
          <a:bodyPr>
            <a:normAutofit fontScale="62500" lnSpcReduction="20000"/>
          </a:bodyPr>
          <a:lstStyle/>
          <a:p>
            <a:pPr marL="0" indent="0">
              <a:buNone/>
            </a:pPr>
            <a:r>
              <a:rPr lang="en-GB" sz="3500" dirty="0" smtClean="0"/>
              <a:t>Marx </a:t>
            </a:r>
            <a:r>
              <a:rPr lang="en-GB" sz="3500" dirty="0"/>
              <a:t>died in 1883 </a:t>
            </a:r>
            <a:r>
              <a:rPr lang="en-GB" sz="3500" dirty="0" smtClean="0"/>
              <a:t>but his </a:t>
            </a:r>
            <a:r>
              <a:rPr lang="en-GB" sz="3500" dirty="0"/>
              <a:t>ideas still have a resonance today.  Marx was an economist and </a:t>
            </a:r>
            <a:r>
              <a:rPr lang="en-GB" sz="3500" dirty="0" smtClean="0"/>
              <a:t>philosopher and wrote </a:t>
            </a:r>
            <a:r>
              <a:rPr lang="en-GB" sz="3500" dirty="0"/>
              <a:t>his </a:t>
            </a:r>
            <a:r>
              <a:rPr lang="en-GB" sz="3500" i="1" dirty="0"/>
              <a:t>Communist Manifesto</a:t>
            </a:r>
            <a:r>
              <a:rPr lang="en-GB" sz="3500" dirty="0"/>
              <a:t> in1848.  In it he advocated workers across the world should unite against their oppressors, the ruling classes, who were also their employers.  </a:t>
            </a:r>
            <a:endParaRPr lang="en-GB" sz="3500" dirty="0" smtClean="0"/>
          </a:p>
          <a:p>
            <a:pPr marL="0" indent="0">
              <a:buNone/>
            </a:pPr>
            <a:endParaRPr lang="en-GB" sz="3500" dirty="0" smtClean="0"/>
          </a:p>
          <a:p>
            <a:pPr marL="0" indent="0">
              <a:buNone/>
            </a:pPr>
            <a:r>
              <a:rPr lang="en-GB" sz="3500" dirty="0" smtClean="0"/>
              <a:t>He </a:t>
            </a:r>
            <a:r>
              <a:rPr lang="en-GB" sz="3500" dirty="0"/>
              <a:t>wrote</a:t>
            </a:r>
            <a:r>
              <a:rPr lang="en-GB" sz="3500" dirty="0" smtClean="0"/>
              <a:t>: </a:t>
            </a:r>
            <a:r>
              <a:rPr lang="en-GB" sz="3500" i="1" dirty="0">
                <a:solidFill>
                  <a:srgbClr val="0070C0"/>
                </a:solidFill>
              </a:rPr>
              <a:t>‘Workers of all lands unite, you have nothing to lose but your chains’</a:t>
            </a:r>
            <a:r>
              <a:rPr lang="en-GB" sz="3500" dirty="0">
                <a:solidFill>
                  <a:srgbClr val="0070C0"/>
                </a:solidFill>
              </a:rPr>
              <a:t>.   </a:t>
            </a:r>
            <a:endParaRPr lang="en-GB" sz="3500" dirty="0" smtClean="0">
              <a:solidFill>
                <a:srgbClr val="0070C0"/>
              </a:solidFill>
            </a:endParaRPr>
          </a:p>
          <a:p>
            <a:pPr marL="0" indent="0">
              <a:buNone/>
            </a:pPr>
            <a:endParaRPr lang="en-GB" sz="3500" dirty="0" smtClean="0">
              <a:solidFill>
                <a:srgbClr val="0070C0"/>
              </a:solidFill>
            </a:endParaRPr>
          </a:p>
          <a:p>
            <a:pPr marL="0" indent="0">
              <a:buNone/>
            </a:pPr>
            <a:r>
              <a:rPr lang="en-GB" sz="3500" dirty="0" smtClean="0"/>
              <a:t>His </a:t>
            </a:r>
            <a:r>
              <a:rPr lang="en-GB" sz="3500" dirty="0"/>
              <a:t>ideas led to the development of Communist political systems around the world.  In Eastern Europe these lasted until 1989.  In this year the Berlin Wall was pulled down and communism here was abandoned as the dominant political </a:t>
            </a:r>
            <a:r>
              <a:rPr lang="en-GB" sz="3500" dirty="0" smtClean="0"/>
              <a:t>philosophy, </a:t>
            </a:r>
            <a:r>
              <a:rPr lang="en-GB" sz="3500" dirty="0"/>
              <a:t>although it still exists in countries such as China, North Korea and Cuba.</a:t>
            </a:r>
          </a:p>
          <a:p>
            <a:pPr marL="0" indent="0"/>
            <a:endParaRPr lang="en-GB" dirty="0"/>
          </a:p>
        </p:txBody>
      </p:sp>
      <p:pic>
        <p:nvPicPr>
          <p:cNvPr id="31746" name="Picture 2" descr="http://i.ebayimg.com/00/s/MTE5Nlg4MDA=/$(KGrHqF,!ikE6JiFkc(7BOsW8O(fvg~~60_12.JPG"/>
          <p:cNvPicPr>
            <a:picLocks noChangeAspect="1" noChangeArrowheads="1"/>
          </p:cNvPicPr>
          <p:nvPr/>
        </p:nvPicPr>
        <p:blipFill>
          <a:blip r:embed="rId2" cstate="print"/>
          <a:srcRect/>
          <a:stretch>
            <a:fillRect/>
          </a:stretch>
        </p:blipFill>
        <p:spPr bwMode="auto">
          <a:xfrm rot="21021770">
            <a:off x="695062" y="761415"/>
            <a:ext cx="1924054" cy="28803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 and </a:t>
            </a:r>
            <a:r>
              <a:rPr lang="en-GB" b="1" u="sng" dirty="0" smtClean="0"/>
              <a:t>Capitalism</a:t>
            </a:r>
            <a:endParaRPr lang="en-GB" b="1" u="sng" dirty="0"/>
          </a:p>
        </p:txBody>
      </p:sp>
      <p:sp>
        <p:nvSpPr>
          <p:cNvPr id="3" name="Content Placeholder 2"/>
          <p:cNvSpPr>
            <a:spLocks noGrp="1"/>
          </p:cNvSpPr>
          <p:nvPr>
            <p:ph idx="1"/>
          </p:nvPr>
        </p:nvSpPr>
        <p:spPr>
          <a:xfrm>
            <a:off x="457199" y="1600200"/>
            <a:ext cx="5715785" cy="5257800"/>
          </a:xfrm>
        </p:spPr>
        <p:txBody>
          <a:bodyPr>
            <a:normAutofit fontScale="77500" lnSpcReduction="20000"/>
          </a:bodyPr>
          <a:lstStyle/>
          <a:p>
            <a:pPr marL="0" indent="0">
              <a:buNone/>
            </a:pPr>
            <a:r>
              <a:rPr lang="en-GB" dirty="0" smtClean="0"/>
              <a:t>Although </a:t>
            </a:r>
            <a:r>
              <a:rPr lang="en-GB" dirty="0"/>
              <a:t>Marx was alive long before the mass media we know today, his ideas help us to understand media theory. </a:t>
            </a:r>
            <a:endParaRPr lang="en-GB" dirty="0" smtClean="0"/>
          </a:p>
          <a:p>
            <a:pPr marL="0" indent="0">
              <a:buNone/>
            </a:pPr>
            <a:endParaRPr lang="en-GB" sz="1500" dirty="0" smtClean="0"/>
          </a:p>
          <a:p>
            <a:pPr marL="0" indent="0">
              <a:buNone/>
            </a:pPr>
            <a:r>
              <a:rPr lang="en-GB" dirty="0" smtClean="0"/>
              <a:t>In </a:t>
            </a:r>
            <a:r>
              <a:rPr lang="en-GB" dirty="0"/>
              <a:t>Marx’s view, all social and cultural institutions such as the family, the education system and the legal system as well as the mass media (which in his day would have been primarily the newspaper) are shaped by the economic basis of society.  Therefore an understanding of the economic sphere is essential to any understanding of the role played by the mass media in society. </a:t>
            </a:r>
            <a:endParaRPr lang="en-GB" dirty="0" smtClean="0"/>
          </a:p>
          <a:p>
            <a:pPr marL="0" indent="0">
              <a:buNone/>
            </a:pPr>
            <a:endParaRPr lang="en-GB" sz="1400" dirty="0" smtClean="0"/>
          </a:p>
          <a:p>
            <a:pPr marL="0" indent="0">
              <a:buNone/>
            </a:pPr>
            <a:r>
              <a:rPr lang="en-GB" dirty="0" smtClean="0"/>
              <a:t>This </a:t>
            </a:r>
            <a:r>
              <a:rPr lang="en-GB" dirty="0"/>
              <a:t>means we need to know something about </a:t>
            </a:r>
            <a:r>
              <a:rPr lang="en-GB" i="1" dirty="0"/>
              <a:t>capitalism</a:t>
            </a:r>
            <a:r>
              <a:rPr lang="en-GB" dirty="0" smtClean="0"/>
              <a:t>... </a:t>
            </a:r>
            <a:endParaRPr lang="en-GB" dirty="0"/>
          </a:p>
          <a:p>
            <a:endParaRPr lang="en-GB" dirty="0"/>
          </a:p>
        </p:txBody>
      </p:sp>
      <p:pic>
        <p:nvPicPr>
          <p:cNvPr id="29697" name="Picture 1" descr="C:\Users\Chris\AppData\Local\Microsoft\Windows\Temporary Internet Files\Content.IE5\6LW1REK2\MP900321181[1].jpg"/>
          <p:cNvPicPr>
            <a:picLocks noChangeAspect="1" noChangeArrowheads="1"/>
          </p:cNvPicPr>
          <p:nvPr/>
        </p:nvPicPr>
        <p:blipFill>
          <a:blip r:embed="rId2" cstate="print"/>
          <a:srcRect/>
          <a:stretch>
            <a:fillRect/>
          </a:stretch>
        </p:blipFill>
        <p:spPr bwMode="auto">
          <a:xfrm rot="456807">
            <a:off x="6367463" y="2132856"/>
            <a:ext cx="2199194" cy="30820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two social classes in a capitalist society</a:t>
            </a:r>
            <a:endParaRPr lang="en-GB" dirty="0"/>
          </a:p>
        </p:txBody>
      </p:sp>
      <p:sp>
        <p:nvSpPr>
          <p:cNvPr id="3" name="Content Placeholder 2"/>
          <p:cNvSpPr>
            <a:spLocks noGrp="1"/>
          </p:cNvSpPr>
          <p:nvPr>
            <p:ph idx="1"/>
          </p:nvPr>
        </p:nvSpPr>
        <p:spPr>
          <a:xfrm>
            <a:off x="-108520" y="1412775"/>
            <a:ext cx="5688633" cy="1440161"/>
          </a:xfrm>
        </p:spPr>
        <p:txBody>
          <a:bodyPr>
            <a:noAutofit/>
          </a:bodyPr>
          <a:lstStyle/>
          <a:p>
            <a:pPr>
              <a:buNone/>
            </a:pPr>
            <a:r>
              <a:rPr lang="en-GB" sz="1400" dirty="0" smtClean="0"/>
              <a:t>	</a:t>
            </a:r>
            <a:r>
              <a:rPr lang="en-GB" sz="1800" dirty="0" smtClean="0"/>
              <a:t>In </a:t>
            </a:r>
            <a:r>
              <a:rPr lang="en-GB" sz="1800" dirty="0"/>
              <a:t>capitalist economies, one group of people (the ruling class or </a:t>
            </a:r>
            <a:r>
              <a:rPr lang="en-GB" sz="1800" i="1" dirty="0"/>
              <a:t>bourgeoisie</a:t>
            </a:r>
            <a:r>
              <a:rPr lang="en-GB" sz="1800" dirty="0"/>
              <a:t>) own the capital (money) to invest in factories, offices, machinery, new technology and land; in other words in almost all those things necessary to produce wealth. </a:t>
            </a:r>
            <a:endParaRPr lang="en-GB" sz="1800" dirty="0" smtClean="0"/>
          </a:p>
          <a:p>
            <a:endParaRPr lang="en-GB" sz="1600" dirty="0"/>
          </a:p>
          <a:p>
            <a:endParaRPr lang="en-GB" sz="1600" dirty="0" smtClean="0"/>
          </a:p>
          <a:p>
            <a:endParaRPr lang="en-GB" sz="1600" dirty="0"/>
          </a:p>
          <a:p>
            <a:endParaRPr lang="en-GB" sz="1600" dirty="0" smtClean="0"/>
          </a:p>
          <a:p>
            <a:endParaRPr lang="en-GB" sz="1600" dirty="0"/>
          </a:p>
          <a:p>
            <a:pPr>
              <a:buNone/>
            </a:pPr>
            <a:endParaRPr lang="en-GB" sz="1600" dirty="0" smtClean="0"/>
          </a:p>
          <a:p>
            <a:pPr>
              <a:buNone/>
            </a:pPr>
            <a:endParaRPr lang="en-GB" sz="1600" dirty="0" smtClean="0"/>
          </a:p>
          <a:p>
            <a:pPr>
              <a:buNone/>
            </a:pPr>
            <a:r>
              <a:rPr lang="en-GB" sz="1400" dirty="0" smtClean="0"/>
              <a:t>	</a:t>
            </a:r>
            <a:endParaRPr lang="en-GB" sz="2000" dirty="0"/>
          </a:p>
          <a:p>
            <a:endParaRPr lang="en-GB" sz="2000" dirty="0"/>
          </a:p>
        </p:txBody>
      </p:sp>
      <p:sp>
        <p:nvSpPr>
          <p:cNvPr id="4" name="TextBox 3"/>
          <p:cNvSpPr txBox="1"/>
          <p:nvPr/>
        </p:nvSpPr>
        <p:spPr>
          <a:xfrm>
            <a:off x="4921544" y="2631122"/>
            <a:ext cx="4245164" cy="2031325"/>
          </a:xfrm>
          <a:prstGeom prst="rect">
            <a:avLst/>
          </a:prstGeom>
          <a:noFill/>
        </p:spPr>
        <p:txBody>
          <a:bodyPr wrap="square" rtlCol="0">
            <a:spAutoFit/>
          </a:bodyPr>
          <a:lstStyle/>
          <a:p>
            <a:r>
              <a:rPr lang="en-GB" dirty="0" smtClean="0"/>
              <a:t>The one thing this group does not own is sufficient labour to create profitable products and services.  Labour is owned by the second and much larger group in society, the working classes (</a:t>
            </a:r>
            <a:r>
              <a:rPr lang="en-GB" i="1" dirty="0" smtClean="0"/>
              <a:t>proletariat</a:t>
            </a:r>
            <a:r>
              <a:rPr lang="en-GB" dirty="0" smtClean="0"/>
              <a:t>) who sell this labour in order to survive.  This labour may be manual or intellectual.  </a:t>
            </a:r>
          </a:p>
        </p:txBody>
      </p:sp>
      <p:pic>
        <p:nvPicPr>
          <p:cNvPr id="5" name="Picture 9" descr="C:\Users\Chris\AppData\Local\Microsoft\Windows\Temporary Internet Files\Content.IE5\TZK3WGK2\MC900388942[1].wmf"/>
          <p:cNvPicPr>
            <a:picLocks noChangeAspect="1" noChangeArrowheads="1"/>
          </p:cNvPicPr>
          <p:nvPr/>
        </p:nvPicPr>
        <p:blipFill>
          <a:blip r:embed="rId2" cstate="print"/>
          <a:srcRect/>
          <a:stretch>
            <a:fillRect/>
          </a:stretch>
        </p:blipFill>
        <p:spPr bwMode="auto">
          <a:xfrm>
            <a:off x="3575774" y="2852936"/>
            <a:ext cx="1371460" cy="1473523"/>
          </a:xfrm>
          <a:prstGeom prst="rect">
            <a:avLst/>
          </a:prstGeom>
          <a:noFill/>
        </p:spPr>
      </p:pic>
      <p:pic>
        <p:nvPicPr>
          <p:cNvPr id="6" name="Picture 10" descr="C:\Users\Chris\AppData\Local\Microsoft\Windows\Temporary Internet Files\Content.IE5\TZK3WGK2\MC900216954[1].wmf"/>
          <p:cNvPicPr>
            <a:picLocks noChangeAspect="1" noChangeArrowheads="1"/>
          </p:cNvPicPr>
          <p:nvPr/>
        </p:nvPicPr>
        <p:blipFill>
          <a:blip r:embed="rId3" cstate="print"/>
          <a:srcRect/>
          <a:stretch>
            <a:fillRect/>
          </a:stretch>
        </p:blipFill>
        <p:spPr bwMode="auto">
          <a:xfrm>
            <a:off x="5436097" y="1484784"/>
            <a:ext cx="1112020" cy="1152128"/>
          </a:xfrm>
          <a:prstGeom prst="rect">
            <a:avLst/>
          </a:prstGeom>
          <a:noFill/>
        </p:spPr>
      </p:pic>
      <p:pic>
        <p:nvPicPr>
          <p:cNvPr id="28673" name="Picture 1" descr="C:\Users\Chris\AppData\Local\Microsoft\Windows\Temporary Internet Files\Content.IE5\A51KU8JT\MC900389240[1].wmf"/>
          <p:cNvPicPr>
            <a:picLocks noChangeAspect="1" noChangeArrowheads="1"/>
          </p:cNvPicPr>
          <p:nvPr/>
        </p:nvPicPr>
        <p:blipFill>
          <a:blip r:embed="rId4" cstate="print"/>
          <a:srcRect/>
          <a:stretch>
            <a:fillRect/>
          </a:stretch>
        </p:blipFill>
        <p:spPr bwMode="auto">
          <a:xfrm>
            <a:off x="5292080" y="4797152"/>
            <a:ext cx="1025411" cy="1429097"/>
          </a:xfrm>
          <a:prstGeom prst="rect">
            <a:avLst/>
          </a:prstGeom>
          <a:noFill/>
        </p:spPr>
      </p:pic>
      <p:sp>
        <p:nvSpPr>
          <p:cNvPr id="7" name="TextBox 6"/>
          <p:cNvSpPr txBox="1"/>
          <p:nvPr/>
        </p:nvSpPr>
        <p:spPr>
          <a:xfrm>
            <a:off x="2096" y="4272677"/>
            <a:ext cx="5112568" cy="2585323"/>
          </a:xfrm>
          <a:prstGeom prst="rect">
            <a:avLst/>
          </a:prstGeom>
          <a:noFill/>
        </p:spPr>
        <p:txBody>
          <a:bodyPr wrap="square" rtlCol="0">
            <a:spAutoFit/>
          </a:bodyPr>
          <a:lstStyle/>
          <a:p>
            <a:r>
              <a:rPr lang="en-GB" dirty="0"/>
              <a:t>However much or little workers are paid for their labour, there must always be a ‘profit margin’ so that the true value of the workers’ labour is not returned to them. This is why Marxists see a conflict in the material interests of the two classes; the capitalist class wants to pay as little as possible for labour, while it is in the interests of the working class to have full value for their labour.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anim calcmode="lin" valueType="num">
                                      <p:cBhvr additive="base">
                                        <p:cTn id="17" dur="500" fill="hold"/>
                                        <p:tgtEl>
                                          <p:spTgt spid="28673"/>
                                        </p:tgtEl>
                                        <p:attrNameLst>
                                          <p:attrName>ppt_x</p:attrName>
                                        </p:attrNameLst>
                                      </p:cBhvr>
                                      <p:tavLst>
                                        <p:tav tm="0">
                                          <p:val>
                                            <p:strVal val="#ppt_x"/>
                                          </p:val>
                                        </p:tav>
                                        <p:tav tm="100000">
                                          <p:val>
                                            <p:strVal val="#ppt_x"/>
                                          </p:val>
                                        </p:tav>
                                      </p:tavLst>
                                    </p:anim>
                                    <p:anim calcmode="lin" valueType="num">
                                      <p:cBhvr additive="base">
                                        <p:cTn id="18" dur="500" fill="hold"/>
                                        <p:tgtEl>
                                          <p:spTgt spid="2867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673</Words>
  <Application>Microsoft Office PowerPoint</Application>
  <PresentationFormat>On-screen Show (4:3)</PresentationFormat>
  <Paragraphs>116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Marxism, Cultural Hegemony  ...and the Media</vt:lpstr>
      <vt:lpstr> Dominant Ideology and the media</vt:lpstr>
      <vt:lpstr>Some dominant ideologies</vt:lpstr>
      <vt:lpstr>Marxism</vt:lpstr>
      <vt:lpstr>Class struggle</vt:lpstr>
      <vt:lpstr>PowerPoint Presentation</vt:lpstr>
      <vt:lpstr>Marxism</vt:lpstr>
      <vt:lpstr>Marx and Capitalism</vt:lpstr>
      <vt:lpstr>The two social classes in a capitalist society</vt:lpstr>
      <vt:lpstr>False Consciousness</vt:lpstr>
      <vt:lpstr>Applying Marx to the mass media today</vt:lpstr>
      <vt:lpstr>Applying Marx to the mass media today</vt:lpstr>
      <vt:lpstr>Marxism beyond Marx</vt:lpstr>
      <vt:lpstr>Antonio Gramsci</vt:lpstr>
      <vt:lpstr>Hegemony</vt:lpstr>
      <vt:lpstr>Gramsci and Hegemony</vt:lpstr>
      <vt:lpstr>Cultural hegemony</vt:lpstr>
      <vt:lpstr>Hegemony... in more detail</vt:lpstr>
      <vt:lpstr>Hegemony... in more detail</vt:lpstr>
      <vt:lpstr>Hegemony in more detail</vt:lpstr>
      <vt:lpstr>Optional extension: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Lesley Sullivan</cp:lastModifiedBy>
  <cp:revision>45</cp:revision>
  <dcterms:created xsi:type="dcterms:W3CDTF">2011-11-24T11:20:56Z</dcterms:created>
  <dcterms:modified xsi:type="dcterms:W3CDTF">2013-10-09T20:59:38Z</dcterms:modified>
</cp:coreProperties>
</file>