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1DB9F-252A-4473-9CB9-3E1686C0537A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2A270-D87C-432D-9E7B-9FDD40063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VOCABULARY AND GRAMMAR FOR ACADEMIC WRITING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5897563"/>
          </a:xfrm>
        </p:spPr>
        <p:txBody>
          <a:bodyPr/>
          <a:lstStyle/>
          <a:p>
            <a:r>
              <a:rPr lang="en-US" dirty="0" smtClean="0"/>
              <a:t>Superlative expressions tone down phraseology ……perfect, best, worst, most (ideal, </a:t>
            </a:r>
            <a:r>
              <a:rPr lang="en-US" dirty="0" err="1" smtClean="0"/>
              <a:t>unfavourable</a:t>
            </a:r>
            <a:r>
              <a:rPr lang="en-US" dirty="0" smtClean="0"/>
              <a:t>, practically, consistently)</a:t>
            </a:r>
          </a:p>
          <a:p>
            <a:r>
              <a:rPr lang="en-US" dirty="0" smtClean="0"/>
              <a:t>Subjective expressions…..use alternatives</a:t>
            </a:r>
          </a:p>
          <a:p>
            <a:r>
              <a:rPr lang="en-US" dirty="0" smtClean="0"/>
              <a:t>Of course, obviously, beautiful (perceptibly, vividly, reasonable)</a:t>
            </a:r>
          </a:p>
          <a:p>
            <a:r>
              <a:rPr lang="en-US" dirty="0" smtClean="0"/>
              <a:t>Gendered expressions…………..gender inclusive expressions( fireman, chairman…..firefighter, chairperson)</a:t>
            </a:r>
          </a:p>
          <a:p>
            <a:r>
              <a:rPr lang="en-US" dirty="0" smtClean="0"/>
              <a:t>Personal usage( I think, I believe…….as shown in the table, it is evident from the text)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 formal discourse markers instead of informal ones ( page 80, 81)</a:t>
            </a:r>
          </a:p>
          <a:p>
            <a:r>
              <a:rPr lang="en-US" dirty="0" smtClean="0"/>
              <a:t>Types of sentences (clause structure)</a:t>
            </a:r>
          </a:p>
          <a:p>
            <a:r>
              <a:rPr lang="en-US" dirty="0" smtClean="0"/>
              <a:t>Independent( main) and dependent(subordinate)</a:t>
            </a:r>
          </a:p>
          <a:p>
            <a:r>
              <a:rPr lang="en-US" dirty="0" smtClean="0"/>
              <a:t>Main clause can stand alone but subordinate clause cannot( page 83)</a:t>
            </a:r>
          </a:p>
          <a:p>
            <a:r>
              <a:rPr lang="en-US" dirty="0" smtClean="0"/>
              <a:t>Avoid use of fragments (84)</a:t>
            </a:r>
          </a:p>
          <a:p>
            <a:r>
              <a:rPr lang="en-US" dirty="0" smtClean="0"/>
              <a:t>Subject-verb agreement(85,86)</a:t>
            </a:r>
          </a:p>
          <a:p>
            <a:r>
              <a:rPr lang="en-US" dirty="0" smtClean="0"/>
              <a:t>Consistent use of tenses(87)</a:t>
            </a:r>
          </a:p>
          <a:p>
            <a:r>
              <a:rPr lang="en-US" dirty="0" smtClean="0"/>
              <a:t>Parallelism(88)</a:t>
            </a:r>
          </a:p>
          <a:p>
            <a:r>
              <a:rPr lang="en-US" smtClean="0"/>
              <a:t>Avoiding wordiness(89,90,91)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to ensure a formal written work is --- effective, grammatically correct and free from mistakes:</a:t>
            </a:r>
          </a:p>
          <a:p>
            <a:r>
              <a:rPr lang="en-US" dirty="0" smtClean="0"/>
              <a:t>Appropriate vocabulary has to be used</a:t>
            </a:r>
          </a:p>
          <a:p>
            <a:r>
              <a:rPr lang="en-US" dirty="0" smtClean="0"/>
              <a:t>Avoid colloquial, slang terms, non – standard diction and conversational style</a:t>
            </a:r>
          </a:p>
          <a:p>
            <a:r>
              <a:rPr lang="en-US" dirty="0" smtClean="0"/>
              <a:t>Variety of sentences have to be used – length, word order and types – of different types</a:t>
            </a:r>
          </a:p>
          <a:p>
            <a:r>
              <a:rPr lang="en-US" dirty="0" smtClean="0"/>
              <a:t>Wordy/redundant sentences – to be avoided</a:t>
            </a:r>
          </a:p>
          <a:p>
            <a:r>
              <a:rPr lang="en-US" dirty="0" smtClean="0"/>
              <a:t>Parallelism can be used</a:t>
            </a:r>
          </a:p>
          <a:p>
            <a:r>
              <a:rPr lang="en-US" dirty="0" smtClean="0"/>
              <a:t>Tenses to be used with care</a:t>
            </a:r>
          </a:p>
          <a:p>
            <a:r>
              <a:rPr lang="en-US" dirty="0" smtClean="0"/>
              <a:t>Use strong verbs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VOCABULARY </a:t>
            </a:r>
            <a:endParaRPr lang="en-US" dirty="0"/>
          </a:p>
          <a:p>
            <a:r>
              <a:rPr lang="en-US" dirty="0" smtClean="0"/>
              <a:t>Academic word list to be referred</a:t>
            </a:r>
          </a:p>
          <a:p>
            <a:r>
              <a:rPr lang="en-US" dirty="0" smtClean="0"/>
              <a:t>Informal words/expressions to be avoided </a:t>
            </a:r>
          </a:p>
          <a:p>
            <a:r>
              <a:rPr lang="en-US" dirty="0" smtClean="0"/>
              <a:t>Discourse markers – to link ideas and signal transition </a:t>
            </a:r>
          </a:p>
          <a:p>
            <a:r>
              <a:rPr lang="en-US" dirty="0" smtClean="0"/>
              <a:t>Writing- less wordy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Academic word list</a:t>
            </a:r>
          </a:p>
          <a:p>
            <a:r>
              <a:rPr lang="en-US" dirty="0" err="1" smtClean="0"/>
              <a:t>Averil</a:t>
            </a:r>
            <a:r>
              <a:rPr lang="en-US" dirty="0" smtClean="0"/>
              <a:t> </a:t>
            </a:r>
            <a:r>
              <a:rPr lang="en-US" dirty="0" err="1" smtClean="0"/>
              <a:t>Coxhead</a:t>
            </a:r>
            <a:r>
              <a:rPr lang="en-US" dirty="0" smtClean="0"/>
              <a:t> (Victoria </a:t>
            </a:r>
            <a:r>
              <a:rPr lang="en-US" dirty="0" err="1" smtClean="0"/>
              <a:t>Univ</a:t>
            </a:r>
            <a:r>
              <a:rPr lang="en-US" dirty="0" smtClean="0"/>
              <a:t>) – first to compile such a list. Her list has 570 words</a:t>
            </a:r>
          </a:p>
          <a:p>
            <a:r>
              <a:rPr lang="en-US" dirty="0" smtClean="0"/>
              <a:t>Some of the frequently used words are- </a:t>
            </a:r>
          </a:p>
          <a:p>
            <a:r>
              <a:rPr lang="en-US" dirty="0" smtClean="0"/>
              <a:t>Analysis, assessment, benefit, consistent, create, data, derived, environment, function, indicate, involved, legal, method, response, section, significant, theory ….. </a:t>
            </a:r>
          </a:p>
          <a:p>
            <a:r>
              <a:rPr lang="en-US" dirty="0" smtClean="0"/>
              <a:t>Other AWL- West’s General Service List, Oxford 3000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Words and phrases to be avoided:</a:t>
            </a:r>
          </a:p>
          <a:p>
            <a:r>
              <a:rPr lang="en-US" dirty="0" smtClean="0"/>
              <a:t>Contracted forms-can’t, doesn’t</a:t>
            </a:r>
          </a:p>
          <a:p>
            <a:r>
              <a:rPr lang="en-US" dirty="0" smtClean="0"/>
              <a:t>Phrasal verbs- go on, put off, find out </a:t>
            </a:r>
          </a:p>
          <a:p>
            <a:r>
              <a:rPr lang="en-US" dirty="0" smtClean="0"/>
              <a:t>Intensifiers, emphasis words- a bit, a lot of, totally, really </a:t>
            </a:r>
          </a:p>
          <a:p>
            <a:r>
              <a:rPr lang="en-US" dirty="0" smtClean="0"/>
              <a:t>Informal transition- so, but, also, plus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/2</a:t>
            </a:r>
            <a:r>
              <a:rPr lang="en-US" baseline="30000" dirty="0" smtClean="0"/>
              <a:t>nd</a:t>
            </a:r>
            <a:r>
              <a:rPr lang="en-US" dirty="0" smtClean="0"/>
              <a:t> person point of view- I, me, us, we, you, your </a:t>
            </a:r>
          </a:p>
          <a:p>
            <a:r>
              <a:rPr lang="en-US" dirty="0" smtClean="0"/>
              <a:t>Run on expressions-etc, so on, so forth</a:t>
            </a:r>
          </a:p>
          <a:p>
            <a:r>
              <a:rPr lang="en-US" dirty="0" smtClean="0"/>
              <a:t>Unsophisticated/too simple expressions- bad, good, nice , cheap </a:t>
            </a:r>
          </a:p>
          <a:p>
            <a:r>
              <a:rPr lang="en-US" dirty="0" smtClean="0"/>
              <a:t>Absolute quantities – all, every</a:t>
            </a:r>
          </a:p>
          <a:p>
            <a:r>
              <a:rPr lang="en-US" dirty="0" smtClean="0"/>
              <a:t>Superlatives-  best, worst, most, always</a:t>
            </a:r>
          </a:p>
          <a:p>
            <a:r>
              <a:rPr lang="en-US" dirty="0" smtClean="0"/>
              <a:t>Informal expressions (used in letters) – hi, cheers, yours truly </a:t>
            </a:r>
          </a:p>
          <a:p>
            <a:r>
              <a:rPr lang="en-US" dirty="0" smtClean="0"/>
              <a:t>Common abbreviations- ASAP, OK, TV, net, cell</a:t>
            </a:r>
          </a:p>
          <a:p>
            <a:r>
              <a:rPr lang="en-US" dirty="0" smtClean="0"/>
              <a:t>Slang terms- dude, cool, chap, lad </a:t>
            </a:r>
          </a:p>
          <a:p>
            <a:r>
              <a:rPr lang="en-US" dirty="0" err="1" smtClean="0"/>
              <a:t>Cliched</a:t>
            </a:r>
            <a:r>
              <a:rPr lang="en-US" dirty="0" smtClean="0"/>
              <a:t> expressions- last but not the least, time will tell, opposites attract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Subjective expressions- beautiful, ugly, wonderful, horrible, awesome</a:t>
            </a:r>
          </a:p>
          <a:p>
            <a:r>
              <a:rPr lang="en-US" dirty="0" smtClean="0"/>
              <a:t>Vague/impolite </a:t>
            </a:r>
            <a:r>
              <a:rPr lang="en-US" dirty="0" err="1" smtClean="0"/>
              <a:t>expresions</a:t>
            </a:r>
            <a:r>
              <a:rPr lang="en-US" dirty="0" smtClean="0"/>
              <a:t>-  thing, stuff, sort of, more or less</a:t>
            </a:r>
          </a:p>
          <a:p>
            <a:r>
              <a:rPr lang="en-US" dirty="0" smtClean="0"/>
              <a:t>Ethnic slurs/racist expressions- nigger, Paki, ABCD, </a:t>
            </a:r>
            <a:r>
              <a:rPr lang="en-US" dirty="0" err="1" smtClean="0"/>
              <a:t>coloured</a:t>
            </a:r>
            <a:r>
              <a:rPr lang="en-US" dirty="0" smtClean="0"/>
              <a:t>, </a:t>
            </a:r>
            <a:r>
              <a:rPr lang="en-US" dirty="0" err="1" smtClean="0"/>
              <a:t>Madrassi</a:t>
            </a:r>
            <a:endParaRPr lang="en-US" dirty="0" smtClean="0"/>
          </a:p>
          <a:p>
            <a:r>
              <a:rPr lang="en-US" dirty="0" smtClean="0"/>
              <a:t>Discriminatory words ( handicapped, crippled, autistic, imbecile, retard</a:t>
            </a:r>
          </a:p>
          <a:p>
            <a:r>
              <a:rPr lang="en-US" dirty="0" smtClean="0"/>
              <a:t>Words that are not gender specific- mankind, actress, female pilot, waitress, layman</a:t>
            </a:r>
          </a:p>
          <a:p>
            <a:r>
              <a:rPr lang="en-US" dirty="0" smtClean="0"/>
              <a:t>Approximations- nearly, almost, about, around, </a:t>
            </a:r>
          </a:p>
          <a:p>
            <a:r>
              <a:rPr lang="en-US" dirty="0" smtClean="0"/>
              <a:t>Texting language- </a:t>
            </a:r>
            <a:r>
              <a:rPr lang="en-US" dirty="0" err="1" smtClean="0"/>
              <a:t>asap</a:t>
            </a:r>
            <a:r>
              <a:rPr lang="en-US" dirty="0" smtClean="0"/>
              <a:t>, b4, btw</a:t>
            </a:r>
          </a:p>
          <a:p>
            <a:r>
              <a:rPr lang="en-US" dirty="0" smtClean="0"/>
              <a:t>Non standard language – </a:t>
            </a:r>
            <a:r>
              <a:rPr lang="en-US" dirty="0" err="1" smtClean="0"/>
              <a:t>ain’t</a:t>
            </a:r>
            <a:r>
              <a:rPr lang="en-US" dirty="0" smtClean="0"/>
              <a:t>, </a:t>
            </a:r>
            <a:r>
              <a:rPr lang="en-US" dirty="0" err="1" smtClean="0"/>
              <a:t>theirselves</a:t>
            </a:r>
            <a:r>
              <a:rPr lang="en-US" dirty="0" smtClean="0"/>
              <a:t>, </a:t>
            </a:r>
            <a:r>
              <a:rPr lang="en-US" dirty="0" err="1" smtClean="0"/>
              <a:t>hisself</a:t>
            </a:r>
            <a:r>
              <a:rPr lang="en-US" dirty="0" smtClean="0"/>
              <a:t>,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Filler words/ empty phrases – just so, really, the fact that, at all times</a:t>
            </a:r>
          </a:p>
          <a:p>
            <a:r>
              <a:rPr lang="en-US" dirty="0" smtClean="0"/>
              <a:t>Redundant </a:t>
            </a:r>
            <a:r>
              <a:rPr lang="en-US" dirty="0" smtClean="0"/>
              <a:t>phrases-absolutely </a:t>
            </a:r>
            <a:r>
              <a:rPr lang="en-US" dirty="0" smtClean="0"/>
              <a:t>essential, each and every, advance warning, assemble together, completely destroy, future plans</a:t>
            </a:r>
          </a:p>
          <a:p>
            <a:r>
              <a:rPr lang="en-US" dirty="0" smtClean="0"/>
              <a:t>Excessive use of qualifiers – appears, seems, indicates, might have been, probably, possibly, unlikely</a:t>
            </a:r>
          </a:p>
          <a:p>
            <a:r>
              <a:rPr lang="en-US" dirty="0" smtClean="0"/>
              <a:t>Absolutes- will, is, are, was, were, never</a:t>
            </a:r>
          </a:p>
          <a:p>
            <a:r>
              <a:rPr lang="en-US" dirty="0" smtClean="0"/>
              <a:t>Expressions showing personal </a:t>
            </a:r>
            <a:r>
              <a:rPr lang="en-US" dirty="0" err="1" smtClean="0"/>
              <a:t>judgement</a:t>
            </a:r>
            <a:r>
              <a:rPr lang="en-US" dirty="0" smtClean="0"/>
              <a:t>- I agree, I am convinced, I am sure that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b="1" i="1" dirty="0" smtClean="0"/>
              <a:t>Avoid  </a:t>
            </a:r>
            <a:r>
              <a:rPr lang="en-US" dirty="0" smtClean="0"/>
              <a:t>                                       </a:t>
            </a:r>
            <a:r>
              <a:rPr lang="en-US" b="1" i="1" dirty="0" smtClean="0"/>
              <a:t>Use instead</a:t>
            </a:r>
          </a:p>
          <a:p>
            <a:r>
              <a:rPr lang="en-US" dirty="0" smtClean="0"/>
              <a:t>Contacted forms                       full words</a:t>
            </a:r>
          </a:p>
          <a:p>
            <a:r>
              <a:rPr lang="en-US" dirty="0" smtClean="0"/>
              <a:t>Don’t, won’t, shouldn’t           do not, will not,</a:t>
            </a:r>
          </a:p>
          <a:p>
            <a:r>
              <a:rPr lang="en-US" dirty="0" smtClean="0"/>
              <a:t>Personal pronouns as in </a:t>
            </a:r>
          </a:p>
          <a:p>
            <a:r>
              <a:rPr lang="en-US" dirty="0" smtClean="0"/>
              <a:t>In this essay, I have argued ……. In this essay it is argued</a:t>
            </a:r>
          </a:p>
          <a:p>
            <a:r>
              <a:rPr lang="en-US" dirty="0" smtClean="0"/>
              <a:t>From the evidence, we can perceive some visible changes…..From the evidence, some  visible changes can be noted</a:t>
            </a:r>
          </a:p>
          <a:p>
            <a:r>
              <a:rPr lang="en-US" dirty="0" smtClean="0"/>
              <a:t>Informal verbs/phrasal verbs……..formal verbs</a:t>
            </a:r>
          </a:p>
          <a:p>
            <a:r>
              <a:rPr lang="en-US" dirty="0" smtClean="0"/>
              <a:t>Bad, good, go on………..inferior, acceptable,                 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Colloquial expressions                 Formal words</a:t>
            </a:r>
          </a:p>
          <a:p>
            <a:r>
              <a:rPr lang="en-US" dirty="0" smtClean="0"/>
              <a:t>Sooner or later   …….                      inevitably</a:t>
            </a:r>
          </a:p>
          <a:p>
            <a:r>
              <a:rPr lang="en-US" dirty="0" smtClean="0"/>
              <a:t>part and parcel of ……                  intrinsic</a:t>
            </a:r>
          </a:p>
          <a:p>
            <a:r>
              <a:rPr lang="en-US" dirty="0" smtClean="0"/>
              <a:t>Run on expressions                use conjunctions</a:t>
            </a:r>
          </a:p>
          <a:p>
            <a:r>
              <a:rPr lang="en-US" dirty="0" smtClean="0"/>
              <a:t>etc. ……..                                     And </a:t>
            </a:r>
          </a:p>
          <a:p>
            <a:r>
              <a:rPr lang="en-US" dirty="0" smtClean="0"/>
              <a:t>Redundant expressions     remove unnecessary</a:t>
            </a:r>
          </a:p>
          <a:p>
            <a:r>
              <a:rPr lang="en-US" dirty="0" smtClean="0"/>
              <a:t>part  …….absolutely essential (essential), actual facts( facts), </a:t>
            </a:r>
          </a:p>
          <a:p>
            <a:r>
              <a:rPr lang="en-US" dirty="0" smtClean="0"/>
              <a:t>Vague expressions                  use clearer words</a:t>
            </a:r>
          </a:p>
          <a:p>
            <a:r>
              <a:rPr lang="en-US" dirty="0" smtClean="0"/>
              <a:t>Thing, stuff………..                </a:t>
            </a:r>
          </a:p>
          <a:p>
            <a:r>
              <a:rPr lang="en-US" dirty="0" smtClean="0"/>
              <a:t>        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754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VOCABULARY AND GRAMMAR FOR ACADEMIC WRITING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AND GRAMMAR FOR ACADEMIC WRITING</dc:title>
  <dc:creator>user</dc:creator>
  <cp:lastModifiedBy>user</cp:lastModifiedBy>
  <cp:revision>21</cp:revision>
  <dcterms:created xsi:type="dcterms:W3CDTF">2019-01-31T03:44:11Z</dcterms:created>
  <dcterms:modified xsi:type="dcterms:W3CDTF">2019-02-12T06:05:01Z</dcterms:modified>
</cp:coreProperties>
</file>