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ECB5472-1DD7-4145-876D-93638CE52CF6}" type="datetimeFigureOut">
              <a:rPr lang="en-IN" smtClean="0"/>
              <a:t>10-03-2024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19752482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CB5472-1DD7-4145-876D-93638CE52CF6}"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1829814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CB5472-1DD7-4145-876D-93638CE52CF6}"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77076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CB5472-1DD7-4145-876D-93638CE52CF6}" type="datetimeFigureOut">
              <a:rPr lang="en-IN" smtClean="0"/>
              <a:t>10-03-2024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21452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ECB5472-1DD7-4145-876D-93638CE52CF6}" type="datetimeFigureOut">
              <a:rPr lang="en-IN" smtClean="0"/>
              <a:t>10-03-2024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19594724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ECB5472-1DD7-4145-876D-93638CE52CF6}" type="datetimeFigureOut">
              <a:rPr lang="en-IN" smtClean="0"/>
              <a:t>10-03-2024</a:t>
            </a:fld>
            <a:endParaRPr lang="en-IN"/>
          </a:p>
        </p:txBody>
      </p:sp>
      <p:sp>
        <p:nvSpPr>
          <p:cNvPr id="9" name="Footer Placeholder 8"/>
          <p:cNvSpPr>
            <a:spLocks noGrp="1"/>
          </p:cNvSpPr>
          <p:nvPr>
            <p:ph type="ftr" sz="quarter" idx="11"/>
          </p:nvPr>
        </p:nvSpPr>
        <p:spPr/>
        <p:txBody>
          <a:bodyPr/>
          <a:lstStyle/>
          <a:p>
            <a:endParaRPr lang="en-IN"/>
          </a:p>
        </p:txBody>
      </p:sp>
      <p:sp>
        <p:nvSpPr>
          <p:cNvPr id="10" name="Slide Number Placeholder 9"/>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788166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ECB5472-1DD7-4145-876D-93638CE52CF6}" type="datetimeFigureOut">
              <a:rPr lang="en-IN" smtClean="0"/>
              <a:t>10-03-2024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025D72B-1EA3-4D6E-A349-84D49A514920}" type="slidenum">
              <a:rPr lang="en-IN" smtClean="0"/>
              <a:t>‹#›</a:t>
            </a:fld>
            <a:endParaRPr lang="en-I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39681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CB5472-1DD7-4145-876D-93638CE52CF6}" type="datetimeFigureOut">
              <a:rPr lang="en-IN" smtClean="0"/>
              <a:t>10-03-2024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2510617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B5472-1DD7-4145-876D-93638CE52CF6}" type="datetimeFigureOut">
              <a:rPr lang="en-IN" smtClean="0"/>
              <a:t>10-03-2024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9099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ECB5472-1DD7-4145-876D-93638CE52CF6}" type="datetimeFigureOut">
              <a:rPr lang="en-IN" smtClean="0"/>
              <a:t>10-03-2024</a:t>
            </a:fld>
            <a:endParaRPr lang="en-IN"/>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1" name="Slide Number Placeholder 10"/>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1225412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ECB5472-1DD7-4145-876D-93638CE52CF6}" type="datetimeFigureOut">
              <a:rPr lang="en-IN" smtClean="0"/>
              <a:t>10-03-2024</a:t>
            </a:fld>
            <a:endParaRPr lang="en-IN"/>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0" name="Slide Number Placeholder 9"/>
          <p:cNvSpPr>
            <a:spLocks noGrp="1"/>
          </p:cNvSpPr>
          <p:nvPr>
            <p:ph type="sldNum" sz="quarter" idx="12"/>
          </p:nvPr>
        </p:nvSpPr>
        <p:spPr/>
        <p:txBody>
          <a:bodyPr/>
          <a:lstStyle/>
          <a:p>
            <a:fld id="{3025D72B-1EA3-4D6E-A349-84D49A514920}" type="slidenum">
              <a:rPr lang="en-IN" smtClean="0"/>
              <a:t>‹#›</a:t>
            </a:fld>
            <a:endParaRPr lang="en-IN"/>
          </a:p>
        </p:txBody>
      </p:sp>
    </p:spTree>
    <p:extLst>
      <p:ext uri="{BB962C8B-B14F-4D97-AF65-F5344CB8AC3E}">
        <p14:creationId xmlns:p14="http://schemas.microsoft.com/office/powerpoint/2010/main" val="302952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ECB5472-1DD7-4145-876D-93638CE52CF6}" type="datetimeFigureOut">
              <a:rPr lang="en-IN" smtClean="0"/>
              <a:t>10-03-2024</a:t>
            </a:fld>
            <a:endParaRPr lang="en-IN"/>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IN"/>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025D72B-1EA3-4D6E-A349-84D49A514920}" type="slidenum">
              <a:rPr lang="en-IN" smtClean="0"/>
              <a:t>‹#›</a:t>
            </a:fld>
            <a:endParaRPr lang="en-IN"/>
          </a:p>
        </p:txBody>
      </p:sp>
    </p:spTree>
    <p:extLst>
      <p:ext uri="{BB962C8B-B14F-4D97-AF65-F5344CB8AC3E}">
        <p14:creationId xmlns:p14="http://schemas.microsoft.com/office/powerpoint/2010/main" val="3646501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8E4C4-4946-4BF5-A480-6291DB44F58A}"/>
              </a:ext>
            </a:extLst>
          </p:cNvPr>
          <p:cNvSpPr>
            <a:spLocks noGrp="1"/>
          </p:cNvSpPr>
          <p:nvPr>
            <p:ph type="ctrTitle"/>
          </p:nvPr>
        </p:nvSpPr>
        <p:spPr/>
        <p:txBody>
          <a:bodyPr/>
          <a:lstStyle/>
          <a:p>
            <a:r>
              <a:rPr lang="en-US" dirty="0"/>
              <a:t>International finance</a:t>
            </a:r>
            <a:endParaRPr lang="en-IN" dirty="0"/>
          </a:p>
        </p:txBody>
      </p:sp>
      <p:sp>
        <p:nvSpPr>
          <p:cNvPr id="3" name="Subtitle 2">
            <a:extLst>
              <a:ext uri="{FF2B5EF4-FFF2-40B4-BE49-F238E27FC236}">
                <a16:creationId xmlns:a16="http://schemas.microsoft.com/office/drawing/2014/main" id="{1DA2AEF0-F9B7-4BDE-A766-92337B76CCAC}"/>
              </a:ext>
            </a:extLst>
          </p:cNvPr>
          <p:cNvSpPr>
            <a:spLocks noGrp="1"/>
          </p:cNvSpPr>
          <p:nvPr>
            <p:ph type="subTitle" idx="1"/>
          </p:nvPr>
        </p:nvSpPr>
        <p:spPr/>
        <p:txBody>
          <a:bodyPr>
            <a:normAutofit lnSpcReduction="10000"/>
          </a:bodyPr>
          <a:lstStyle/>
          <a:p>
            <a:r>
              <a:rPr lang="en-US" dirty="0"/>
              <a:t>Dr. </a:t>
            </a:r>
            <a:r>
              <a:rPr lang="en-US" dirty="0" err="1"/>
              <a:t>Rajisha</a:t>
            </a:r>
            <a:r>
              <a:rPr lang="en-US" dirty="0"/>
              <a:t> T.</a:t>
            </a:r>
          </a:p>
          <a:p>
            <a:r>
              <a:rPr lang="en-US" dirty="0"/>
              <a:t>Assistant Professor </a:t>
            </a:r>
          </a:p>
          <a:p>
            <a:r>
              <a:rPr lang="en-US" dirty="0"/>
              <a:t>RSM SNDP </a:t>
            </a:r>
            <a:r>
              <a:rPr lang="en-US" dirty="0" err="1"/>
              <a:t>Yogam</a:t>
            </a:r>
            <a:r>
              <a:rPr lang="en-US" dirty="0"/>
              <a:t> College </a:t>
            </a:r>
            <a:r>
              <a:rPr lang="en-US" dirty="0" err="1"/>
              <a:t>Koyilandy</a:t>
            </a:r>
            <a:endParaRPr lang="en-IN" dirty="0"/>
          </a:p>
        </p:txBody>
      </p:sp>
    </p:spTree>
    <p:extLst>
      <p:ext uri="{BB962C8B-B14F-4D97-AF65-F5344CB8AC3E}">
        <p14:creationId xmlns:p14="http://schemas.microsoft.com/office/powerpoint/2010/main" val="919487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0DDC-24E3-4C5A-9DED-21492C1EAEF5}"/>
              </a:ext>
            </a:extLst>
          </p:cNvPr>
          <p:cNvSpPr>
            <a:spLocks noGrp="1"/>
          </p:cNvSpPr>
          <p:nvPr>
            <p:ph type="title"/>
          </p:nvPr>
        </p:nvSpPr>
        <p:spPr>
          <a:xfrm>
            <a:off x="662217" y="263490"/>
            <a:ext cx="2937631" cy="729354"/>
          </a:xfrm>
        </p:spPr>
        <p:txBody>
          <a:bodyPr>
            <a:normAutofit fontScale="90000"/>
          </a:bodyPr>
          <a:lstStyle/>
          <a:p>
            <a:r>
              <a:rPr lang="en-US" dirty="0"/>
              <a:t>IMPORTANCE</a:t>
            </a:r>
            <a:endParaRPr lang="en-IN" dirty="0"/>
          </a:p>
        </p:txBody>
      </p:sp>
      <p:sp>
        <p:nvSpPr>
          <p:cNvPr id="3" name="Content Placeholder 2">
            <a:extLst>
              <a:ext uri="{FF2B5EF4-FFF2-40B4-BE49-F238E27FC236}">
                <a16:creationId xmlns:a16="http://schemas.microsoft.com/office/drawing/2014/main" id="{7E6235D9-6EF5-477B-8FD4-95FDAE5396FE}"/>
              </a:ext>
            </a:extLst>
          </p:cNvPr>
          <p:cNvSpPr>
            <a:spLocks noGrp="1"/>
          </p:cNvSpPr>
          <p:nvPr>
            <p:ph idx="1"/>
          </p:nvPr>
        </p:nvSpPr>
        <p:spPr>
          <a:xfrm>
            <a:off x="708417" y="1251284"/>
            <a:ext cx="10928525" cy="5419023"/>
          </a:xfrm>
        </p:spPr>
        <p:txBody>
          <a:bodyPr/>
          <a:lstStyle/>
          <a:p>
            <a:r>
              <a:rPr lang="en-US" b="0" i="0" dirty="0">
                <a:solidFill>
                  <a:srgbClr val="000000"/>
                </a:solidFill>
                <a:effectLst/>
                <a:latin typeface="ff2"/>
              </a:rPr>
              <a:t>International finance is an important tool to find the exchange rates, </a:t>
            </a:r>
          </a:p>
          <a:p>
            <a:r>
              <a:rPr lang="en-US" b="0" i="0" dirty="0">
                <a:solidFill>
                  <a:srgbClr val="000000"/>
                </a:solidFill>
                <a:effectLst/>
                <a:latin typeface="ff2"/>
              </a:rPr>
              <a:t>compare </a:t>
            </a:r>
            <a:r>
              <a:rPr lang="en-US" b="0" i="0" dirty="0" err="1">
                <a:solidFill>
                  <a:srgbClr val="000000"/>
                </a:solidFill>
                <a:effectLst/>
                <a:latin typeface="ff2"/>
              </a:rPr>
              <a:t>inflationrates</a:t>
            </a:r>
            <a:r>
              <a:rPr lang="en-US" b="0" i="0" dirty="0">
                <a:solidFill>
                  <a:srgbClr val="000000"/>
                </a:solidFill>
                <a:effectLst/>
                <a:latin typeface="ff2"/>
              </a:rPr>
              <a:t>, </a:t>
            </a:r>
          </a:p>
          <a:p>
            <a:r>
              <a:rPr lang="en-US" b="0" i="0" dirty="0">
                <a:solidFill>
                  <a:srgbClr val="000000"/>
                </a:solidFill>
                <a:effectLst/>
                <a:latin typeface="ff2"/>
              </a:rPr>
              <a:t>get an idea about investing in international debt securities,</a:t>
            </a:r>
          </a:p>
          <a:p>
            <a:r>
              <a:rPr lang="en-US" b="0" i="0" dirty="0">
                <a:solidFill>
                  <a:srgbClr val="000000"/>
                </a:solidFill>
                <a:effectLst/>
                <a:latin typeface="ff2"/>
              </a:rPr>
              <a:t> ascertain the economic status of other countries and judge the foreign markets.</a:t>
            </a:r>
          </a:p>
          <a:p>
            <a:r>
              <a:rPr lang="en-US" dirty="0">
                <a:solidFill>
                  <a:srgbClr val="000000"/>
                </a:solidFill>
                <a:latin typeface="ff2"/>
              </a:rPr>
              <a:t>V</a:t>
            </a:r>
            <a:r>
              <a:rPr lang="en-US" b="0" i="0" dirty="0">
                <a:solidFill>
                  <a:srgbClr val="000000"/>
                </a:solidFill>
                <a:effectLst/>
                <a:latin typeface="ff2"/>
              </a:rPr>
              <a:t>arious economic factors help in making international investment decisions. </a:t>
            </a:r>
            <a:r>
              <a:rPr lang="en-US" b="0" i="0" dirty="0" err="1">
                <a:solidFill>
                  <a:srgbClr val="000000"/>
                </a:solidFill>
                <a:effectLst/>
                <a:latin typeface="ff2"/>
              </a:rPr>
              <a:t>Economicfactors</a:t>
            </a:r>
            <a:r>
              <a:rPr lang="en-US" b="0" i="0" dirty="0">
                <a:solidFill>
                  <a:srgbClr val="000000"/>
                </a:solidFill>
                <a:effectLst/>
                <a:latin typeface="ff2"/>
              </a:rPr>
              <a:t> of economies help in determining !</a:t>
            </a:r>
            <a:r>
              <a:rPr lang="en-US" b="0" i="0" dirty="0" err="1">
                <a:solidFill>
                  <a:srgbClr val="000000"/>
                </a:solidFill>
                <a:effectLst/>
                <a:latin typeface="ff2"/>
              </a:rPr>
              <a:t>hether</a:t>
            </a:r>
            <a:r>
              <a:rPr lang="en-US" b="0" i="0" dirty="0">
                <a:solidFill>
                  <a:srgbClr val="000000"/>
                </a:solidFill>
                <a:effectLst/>
                <a:latin typeface="ff2"/>
              </a:rPr>
              <a:t> or not investors" money is safe !</a:t>
            </a:r>
            <a:r>
              <a:rPr lang="en-US" b="0" i="0" dirty="0" err="1">
                <a:solidFill>
                  <a:srgbClr val="000000"/>
                </a:solidFill>
                <a:effectLst/>
                <a:latin typeface="ff2"/>
              </a:rPr>
              <a:t>ithforeign</a:t>
            </a:r>
            <a:r>
              <a:rPr lang="en-US" b="0" i="0" dirty="0">
                <a:solidFill>
                  <a:srgbClr val="000000"/>
                </a:solidFill>
                <a:effectLst/>
                <a:latin typeface="ff2"/>
              </a:rPr>
              <a:t> debt securities</a:t>
            </a:r>
          </a:p>
          <a:p>
            <a:pPr algn="l"/>
            <a:r>
              <a:rPr lang="en-US" b="1" i="0" dirty="0">
                <a:solidFill>
                  <a:srgbClr val="000000"/>
                </a:solidFill>
                <a:effectLst/>
                <a:latin typeface="ff1"/>
              </a:rPr>
              <a:t>IFRS</a:t>
            </a:r>
            <a:r>
              <a:rPr lang="en-US" dirty="0">
                <a:solidFill>
                  <a:srgbClr val="000000"/>
                </a:solidFill>
                <a:latin typeface="Source Sans Pro" panose="020B0604020202020204" pitchFamily="34" charset="0"/>
              </a:rPr>
              <a:t> </a:t>
            </a:r>
            <a:r>
              <a:rPr lang="en-US" b="0" i="0" dirty="0">
                <a:solidFill>
                  <a:srgbClr val="000000"/>
                </a:solidFill>
                <a:effectLst/>
                <a:latin typeface="ff2"/>
              </a:rPr>
              <a:t>is an important factor for many stages of international finance. </a:t>
            </a:r>
          </a:p>
          <a:p>
            <a:pPr algn="l"/>
            <a:r>
              <a:rPr lang="en-US" b="0" i="0" dirty="0" err="1">
                <a:solidFill>
                  <a:srgbClr val="000000"/>
                </a:solidFill>
                <a:effectLst/>
                <a:latin typeface="ff2"/>
              </a:rPr>
              <a:t>Financialstatements</a:t>
            </a:r>
            <a:r>
              <a:rPr lang="en-US" b="0" i="0" dirty="0">
                <a:solidFill>
                  <a:srgbClr val="000000"/>
                </a:solidFill>
                <a:effectLst/>
                <a:latin typeface="ff2"/>
              </a:rPr>
              <a:t> made by the countries that have adopted IF%&amp; are similar. It helps </a:t>
            </a:r>
            <a:r>
              <a:rPr lang="en-US" b="0" i="0" dirty="0" err="1">
                <a:solidFill>
                  <a:srgbClr val="000000"/>
                </a:solidFill>
                <a:effectLst/>
                <a:latin typeface="ff2"/>
              </a:rPr>
              <a:t>manycountries</a:t>
            </a:r>
            <a:r>
              <a:rPr lang="en-US" b="0" i="0" dirty="0">
                <a:solidFill>
                  <a:srgbClr val="000000"/>
                </a:solidFill>
                <a:effectLst/>
                <a:latin typeface="ff2"/>
              </a:rPr>
              <a:t> to </a:t>
            </a:r>
            <a:r>
              <a:rPr lang="en-US" b="0" i="0" dirty="0" err="1">
                <a:solidFill>
                  <a:srgbClr val="000000"/>
                </a:solidFill>
                <a:effectLst/>
                <a:latin typeface="ff2"/>
              </a:rPr>
              <a:t>follo</a:t>
            </a:r>
            <a:r>
              <a:rPr lang="en-US" b="0" i="0" dirty="0">
                <a:solidFill>
                  <a:srgbClr val="000000"/>
                </a:solidFill>
                <a:effectLst/>
                <a:latin typeface="ff2"/>
              </a:rPr>
              <a:t>! similar reporting systems</a:t>
            </a:r>
          </a:p>
          <a:p>
            <a:pPr algn="l"/>
            <a:r>
              <a:rPr lang="en-US" b="0" i="0" dirty="0">
                <a:solidFill>
                  <a:srgbClr val="000000"/>
                </a:solidFill>
                <a:effectLst/>
                <a:latin typeface="ff2"/>
              </a:rPr>
              <a:t>It helps understand the basics of all international </a:t>
            </a:r>
            <a:r>
              <a:rPr lang="en-US" b="0" i="0" dirty="0" err="1">
                <a:solidFill>
                  <a:srgbClr val="000000"/>
                </a:solidFill>
                <a:effectLst/>
                <a:latin typeface="ff2"/>
              </a:rPr>
              <a:t>organi$ations</a:t>
            </a:r>
            <a:r>
              <a:rPr lang="en-US" b="0" i="0" dirty="0">
                <a:solidFill>
                  <a:srgbClr val="000000"/>
                </a:solidFill>
                <a:effectLst/>
                <a:latin typeface="ff2"/>
              </a:rPr>
              <a:t> and keeps the balance intact among them.</a:t>
            </a:r>
            <a:endParaRPr lang="en-US" dirty="0">
              <a:solidFill>
                <a:srgbClr val="000000"/>
              </a:solidFill>
              <a:latin typeface="ff2"/>
            </a:endParaRPr>
          </a:p>
          <a:p>
            <a:pPr algn="l"/>
            <a:r>
              <a:rPr lang="en-US" b="0" i="0" dirty="0" err="1">
                <a:solidFill>
                  <a:srgbClr val="000000"/>
                </a:solidFill>
                <a:effectLst/>
                <a:latin typeface="ff2"/>
              </a:rPr>
              <a:t>Internatina</a:t>
            </a:r>
            <a:r>
              <a:rPr lang="en-US" b="0" i="0" dirty="0">
                <a:solidFill>
                  <a:srgbClr val="000000"/>
                </a:solidFill>
                <a:effectLst/>
                <a:latin typeface="ff2"/>
              </a:rPr>
              <a:t> c0pertain between </a:t>
            </a:r>
            <a:r>
              <a:rPr lang="en-US" b="0" i="0" dirty="0" err="1">
                <a:solidFill>
                  <a:srgbClr val="000000"/>
                </a:solidFill>
                <a:effectLst/>
                <a:latin typeface="ff2"/>
              </a:rPr>
              <a:t>natins</a:t>
            </a:r>
            <a:endParaRPr lang="en-US" b="0" i="0" dirty="0">
              <a:solidFill>
                <a:srgbClr val="000000"/>
              </a:solidFill>
              <a:effectLst/>
              <a:latin typeface="ff2"/>
            </a:endParaRPr>
          </a:p>
          <a:p>
            <a:pPr algn="l"/>
            <a:r>
              <a:rPr lang="en-US" b="0" i="0" dirty="0">
                <a:solidFill>
                  <a:srgbClr val="000000"/>
                </a:solidFill>
                <a:effectLst/>
                <a:latin typeface="ff2"/>
              </a:rPr>
              <a:t>International finance </a:t>
            </a:r>
            <a:r>
              <a:rPr lang="en-US" b="0" i="0" dirty="0" err="1">
                <a:solidFill>
                  <a:srgbClr val="000000"/>
                </a:solidFill>
                <a:effectLst/>
                <a:latin typeface="ff2"/>
              </a:rPr>
              <a:t>organi$ations</a:t>
            </a:r>
            <a:r>
              <a:rPr lang="en-US" b="0" i="0" dirty="0">
                <a:solidFill>
                  <a:srgbClr val="000000"/>
                </a:solidFill>
                <a:effectLst/>
                <a:latin typeface="ff2"/>
              </a:rPr>
              <a:t>, such as I)F, the (</a:t>
            </a:r>
            <a:r>
              <a:rPr lang="en-US" b="0" i="0" dirty="0" err="1">
                <a:solidFill>
                  <a:srgbClr val="000000"/>
                </a:solidFill>
                <a:effectLst/>
                <a:latin typeface="ff2"/>
              </a:rPr>
              <a:t>orld</a:t>
            </a:r>
            <a:r>
              <a:rPr lang="en-US" b="0" i="0" dirty="0">
                <a:solidFill>
                  <a:srgbClr val="000000"/>
                </a:solidFill>
                <a:effectLst/>
                <a:latin typeface="ff2"/>
              </a:rPr>
              <a:t> *</a:t>
            </a:r>
            <a:r>
              <a:rPr lang="en-US" b="0" i="0" dirty="0" err="1">
                <a:solidFill>
                  <a:srgbClr val="000000"/>
                </a:solidFill>
                <a:effectLst/>
                <a:latin typeface="ff2"/>
              </a:rPr>
              <a:t>ank</a:t>
            </a:r>
            <a:r>
              <a:rPr lang="en-US" b="0" i="0" dirty="0">
                <a:solidFill>
                  <a:srgbClr val="000000"/>
                </a:solidFill>
                <a:effectLst/>
                <a:latin typeface="ff2"/>
              </a:rPr>
              <a:t>, etc., provide </a:t>
            </a:r>
            <a:r>
              <a:rPr lang="en-US" b="0" i="0" dirty="0" err="1">
                <a:solidFill>
                  <a:srgbClr val="000000"/>
                </a:solidFill>
                <a:effectLst/>
                <a:latin typeface="ff2"/>
              </a:rPr>
              <a:t>amediators</a:t>
            </a:r>
            <a:r>
              <a:rPr lang="en-US" b="0" i="0" dirty="0">
                <a:solidFill>
                  <a:srgbClr val="000000"/>
                </a:solidFill>
                <a:effectLst/>
                <a:latin typeface="ff2"/>
              </a:rPr>
              <a:t>" role in managing international finance disputes</a:t>
            </a:r>
            <a:endParaRPr lang="en-US" b="0" i="0" dirty="0">
              <a:solidFill>
                <a:srgbClr val="000000"/>
              </a:solidFill>
              <a:effectLst/>
              <a:latin typeface="Source Sans Pro" panose="020B0604020202020204" pitchFamily="34" charset="0"/>
            </a:endParaRPr>
          </a:p>
          <a:p>
            <a:endParaRPr lang="en-IN" dirty="0"/>
          </a:p>
        </p:txBody>
      </p:sp>
    </p:spTree>
    <p:extLst>
      <p:ext uri="{BB962C8B-B14F-4D97-AF65-F5344CB8AC3E}">
        <p14:creationId xmlns:p14="http://schemas.microsoft.com/office/powerpoint/2010/main" val="1511373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D8866-3D56-4EAB-80CE-B698597C5447}"/>
              </a:ext>
            </a:extLst>
          </p:cNvPr>
          <p:cNvSpPr>
            <a:spLocks noGrp="1"/>
          </p:cNvSpPr>
          <p:nvPr>
            <p:ph type="title"/>
          </p:nvPr>
        </p:nvSpPr>
        <p:spPr>
          <a:xfrm>
            <a:off x="2231136" y="964692"/>
            <a:ext cx="7729728" cy="613851"/>
          </a:xfrm>
        </p:spPr>
        <p:txBody>
          <a:bodyPr>
            <a:normAutofit fontScale="90000"/>
          </a:bodyPr>
          <a:lstStyle/>
          <a:p>
            <a:r>
              <a:rPr lang="en-US" dirty="0"/>
              <a:t>Why </a:t>
            </a:r>
            <a:r>
              <a:rPr lang="en-US" dirty="0" err="1"/>
              <a:t>intyernatina</a:t>
            </a:r>
            <a:r>
              <a:rPr lang="en-US" dirty="0"/>
              <a:t> finance</a:t>
            </a:r>
            <a:endParaRPr lang="en-IN" dirty="0"/>
          </a:p>
        </p:txBody>
      </p:sp>
      <p:sp>
        <p:nvSpPr>
          <p:cNvPr id="3" name="Content Placeholder 2">
            <a:extLst>
              <a:ext uri="{FF2B5EF4-FFF2-40B4-BE49-F238E27FC236}">
                <a16:creationId xmlns:a16="http://schemas.microsoft.com/office/drawing/2014/main" id="{2C62D8D9-B376-48C9-9CF7-441D0072BF0D}"/>
              </a:ext>
            </a:extLst>
          </p:cNvPr>
          <p:cNvSpPr>
            <a:spLocks noGrp="1"/>
          </p:cNvSpPr>
          <p:nvPr>
            <p:ph idx="1"/>
          </p:nvPr>
        </p:nvSpPr>
        <p:spPr/>
        <p:txBody>
          <a:bodyPr/>
          <a:lstStyle/>
          <a:p>
            <a:r>
              <a:rPr lang="en-US" dirty="0" err="1"/>
              <a:t>Grwth</a:t>
            </a:r>
            <a:r>
              <a:rPr lang="en-US" dirty="0"/>
              <a:t> f </a:t>
            </a:r>
            <a:r>
              <a:rPr lang="en-US" dirty="0" err="1"/>
              <a:t>internatinja</a:t>
            </a:r>
            <a:r>
              <a:rPr lang="en-US" dirty="0"/>
              <a:t> trade</a:t>
            </a:r>
          </a:p>
          <a:p>
            <a:r>
              <a:rPr lang="en-US" dirty="0"/>
              <a:t>Increased </a:t>
            </a:r>
            <a:r>
              <a:rPr lang="en-US" dirty="0" err="1"/>
              <a:t>gbaisatin</a:t>
            </a:r>
            <a:endParaRPr lang="en-US" dirty="0"/>
          </a:p>
          <a:p>
            <a:r>
              <a:rPr lang="en-US" dirty="0"/>
              <a:t>Risk associated with </a:t>
            </a:r>
            <a:r>
              <a:rPr lang="en-US" dirty="0" err="1"/>
              <a:t>internatina</a:t>
            </a:r>
            <a:r>
              <a:rPr lang="en-US" dirty="0"/>
              <a:t> trade and </a:t>
            </a:r>
            <a:r>
              <a:rPr lang="en-US" dirty="0" err="1"/>
              <a:t>makrhet</a:t>
            </a:r>
            <a:endParaRPr lang="en-US" dirty="0"/>
          </a:p>
          <a:p>
            <a:r>
              <a:rPr lang="en-US" dirty="0" err="1"/>
              <a:t>Vataity</a:t>
            </a:r>
            <a:r>
              <a:rPr lang="en-US" dirty="0"/>
              <a:t> f exchange rates</a:t>
            </a:r>
          </a:p>
          <a:p>
            <a:r>
              <a:rPr lang="en-US" dirty="0" err="1"/>
              <a:t>Imprtance</a:t>
            </a:r>
            <a:r>
              <a:rPr lang="en-US" dirty="0"/>
              <a:t> f MNCs</a:t>
            </a:r>
          </a:p>
          <a:p>
            <a:r>
              <a:rPr lang="en-US" dirty="0" err="1"/>
              <a:t>Techngica</a:t>
            </a:r>
            <a:r>
              <a:rPr lang="en-US" dirty="0"/>
              <a:t> </a:t>
            </a:r>
            <a:r>
              <a:rPr lang="en-US" dirty="0" err="1"/>
              <a:t>Innvatins</a:t>
            </a:r>
            <a:endParaRPr lang="en-IN" dirty="0"/>
          </a:p>
        </p:txBody>
      </p:sp>
    </p:spTree>
    <p:extLst>
      <p:ext uri="{BB962C8B-B14F-4D97-AF65-F5344CB8AC3E}">
        <p14:creationId xmlns:p14="http://schemas.microsoft.com/office/powerpoint/2010/main" val="2341800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B1CF1-EC8A-4551-B89F-B6FEC93BCFDD}"/>
              </a:ext>
            </a:extLst>
          </p:cNvPr>
          <p:cNvSpPr>
            <a:spLocks noGrp="1"/>
          </p:cNvSpPr>
          <p:nvPr>
            <p:ph type="title"/>
          </p:nvPr>
        </p:nvSpPr>
        <p:spPr/>
        <p:txBody>
          <a:bodyPr/>
          <a:lstStyle/>
          <a:p>
            <a:r>
              <a:rPr lang="en-US" dirty="0" err="1"/>
              <a:t>Cmpnents</a:t>
            </a:r>
            <a:r>
              <a:rPr lang="en-US" dirty="0"/>
              <a:t> f </a:t>
            </a:r>
            <a:r>
              <a:rPr lang="en-US" dirty="0" err="1"/>
              <a:t>internatina</a:t>
            </a:r>
            <a:r>
              <a:rPr lang="en-US" dirty="0"/>
              <a:t> </a:t>
            </a:r>
            <a:r>
              <a:rPr lang="en-US" dirty="0" err="1"/>
              <a:t>financia</a:t>
            </a:r>
            <a:r>
              <a:rPr lang="en-US" dirty="0"/>
              <a:t> </a:t>
            </a:r>
            <a:r>
              <a:rPr lang="en-US" dirty="0" err="1"/>
              <a:t>envirnment</a:t>
            </a:r>
            <a:endParaRPr lang="en-IN" dirty="0"/>
          </a:p>
        </p:txBody>
      </p:sp>
      <p:sp>
        <p:nvSpPr>
          <p:cNvPr id="3" name="Content Placeholder 2">
            <a:extLst>
              <a:ext uri="{FF2B5EF4-FFF2-40B4-BE49-F238E27FC236}">
                <a16:creationId xmlns:a16="http://schemas.microsoft.com/office/drawing/2014/main" id="{C7A649B7-2FFC-4ECF-B54A-40E65CE4864F}"/>
              </a:ext>
            </a:extLst>
          </p:cNvPr>
          <p:cNvSpPr>
            <a:spLocks noGrp="1"/>
          </p:cNvSpPr>
          <p:nvPr>
            <p:ph idx="1"/>
          </p:nvPr>
        </p:nvSpPr>
        <p:spPr/>
        <p:txBody>
          <a:bodyPr/>
          <a:lstStyle/>
          <a:p>
            <a:r>
              <a:rPr lang="en-US" dirty="0" err="1"/>
              <a:t>Freign</a:t>
            </a:r>
            <a:r>
              <a:rPr lang="en-US" dirty="0"/>
              <a:t> exchange market</a:t>
            </a:r>
          </a:p>
          <a:p>
            <a:r>
              <a:rPr lang="en-US" dirty="0"/>
              <a:t>Currency </a:t>
            </a:r>
            <a:r>
              <a:rPr lang="en-US" dirty="0" err="1"/>
              <a:t>cnvertibiity</a:t>
            </a:r>
            <a:endParaRPr lang="en-US" dirty="0"/>
          </a:p>
          <a:p>
            <a:r>
              <a:rPr lang="en-US" dirty="0" err="1"/>
              <a:t>Internatina</a:t>
            </a:r>
            <a:r>
              <a:rPr lang="en-US" dirty="0"/>
              <a:t> </a:t>
            </a:r>
            <a:r>
              <a:rPr lang="en-US" dirty="0" err="1"/>
              <a:t>mnitry</a:t>
            </a:r>
            <a:r>
              <a:rPr lang="en-US" dirty="0"/>
              <a:t> system</a:t>
            </a:r>
          </a:p>
          <a:p>
            <a:r>
              <a:rPr lang="en-US" dirty="0" err="1"/>
              <a:t>Internatina</a:t>
            </a:r>
            <a:r>
              <a:rPr lang="en-US" dirty="0"/>
              <a:t> </a:t>
            </a:r>
            <a:r>
              <a:rPr lang="en-US" dirty="0" err="1"/>
              <a:t>financia</a:t>
            </a:r>
            <a:r>
              <a:rPr lang="en-US" dirty="0"/>
              <a:t> markets</a:t>
            </a:r>
          </a:p>
          <a:p>
            <a:r>
              <a:rPr lang="en-US" dirty="0" err="1"/>
              <a:t>Baance</a:t>
            </a:r>
            <a:r>
              <a:rPr lang="en-US" dirty="0"/>
              <a:t> f Payments</a:t>
            </a:r>
          </a:p>
          <a:p>
            <a:endParaRPr lang="en-IN" dirty="0"/>
          </a:p>
        </p:txBody>
      </p:sp>
    </p:spTree>
    <p:extLst>
      <p:ext uri="{BB962C8B-B14F-4D97-AF65-F5344CB8AC3E}">
        <p14:creationId xmlns:p14="http://schemas.microsoft.com/office/powerpoint/2010/main" val="1571835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19DBE-4ADE-4A71-AB00-28988005E259}"/>
              </a:ext>
            </a:extLst>
          </p:cNvPr>
          <p:cNvSpPr>
            <a:spLocks noGrp="1"/>
          </p:cNvSpPr>
          <p:nvPr>
            <p:ph type="title"/>
          </p:nvPr>
        </p:nvSpPr>
        <p:spPr/>
        <p:txBody>
          <a:bodyPr/>
          <a:lstStyle/>
          <a:p>
            <a:r>
              <a:rPr lang="en-US" dirty="0"/>
              <a:t>risks</a:t>
            </a:r>
            <a:endParaRPr lang="en-IN" dirty="0"/>
          </a:p>
        </p:txBody>
      </p:sp>
      <p:sp>
        <p:nvSpPr>
          <p:cNvPr id="3" name="Content Placeholder 2">
            <a:extLst>
              <a:ext uri="{FF2B5EF4-FFF2-40B4-BE49-F238E27FC236}">
                <a16:creationId xmlns:a16="http://schemas.microsoft.com/office/drawing/2014/main" id="{B6C92A2E-E806-4A93-966F-E691EEF52E4D}"/>
              </a:ext>
            </a:extLst>
          </p:cNvPr>
          <p:cNvSpPr>
            <a:spLocks noGrp="1"/>
          </p:cNvSpPr>
          <p:nvPr>
            <p:ph idx="1"/>
          </p:nvPr>
        </p:nvSpPr>
        <p:spPr/>
        <p:txBody>
          <a:bodyPr/>
          <a:lstStyle/>
          <a:p>
            <a:r>
              <a:rPr lang="en-US" dirty="0"/>
              <a:t>Currency risk:- exchange risk, </a:t>
            </a:r>
            <a:r>
              <a:rPr lang="en-US" dirty="0" err="1"/>
              <a:t>inftin</a:t>
            </a:r>
            <a:r>
              <a:rPr lang="en-US" dirty="0"/>
              <a:t> risk</a:t>
            </a:r>
          </a:p>
          <a:p>
            <a:r>
              <a:rPr lang="en-US" dirty="0" err="1"/>
              <a:t>Cuntry</a:t>
            </a:r>
            <a:r>
              <a:rPr lang="en-US" dirty="0"/>
              <a:t> risk- </a:t>
            </a:r>
            <a:r>
              <a:rPr lang="en-US" dirty="0" err="1"/>
              <a:t>pitica</a:t>
            </a:r>
            <a:r>
              <a:rPr lang="en-US" dirty="0"/>
              <a:t> risk, </a:t>
            </a:r>
            <a:r>
              <a:rPr lang="en-US" dirty="0" err="1"/>
              <a:t>cunter</a:t>
            </a:r>
            <a:r>
              <a:rPr lang="en-US" dirty="0"/>
              <a:t> party risk, </a:t>
            </a:r>
            <a:r>
              <a:rPr lang="en-US" dirty="0" err="1"/>
              <a:t>iquidity</a:t>
            </a:r>
            <a:r>
              <a:rPr lang="en-US" dirty="0"/>
              <a:t> risk </a:t>
            </a:r>
            <a:endParaRPr lang="en-IN" dirty="0"/>
          </a:p>
        </p:txBody>
      </p:sp>
    </p:spTree>
    <p:extLst>
      <p:ext uri="{BB962C8B-B14F-4D97-AF65-F5344CB8AC3E}">
        <p14:creationId xmlns:p14="http://schemas.microsoft.com/office/powerpoint/2010/main" val="3906683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B435C-5F77-4889-B249-DA2F6C05322A}"/>
              </a:ext>
            </a:extLst>
          </p:cNvPr>
          <p:cNvSpPr>
            <a:spLocks noGrp="1"/>
          </p:cNvSpPr>
          <p:nvPr>
            <p:ph type="title"/>
          </p:nvPr>
        </p:nvSpPr>
        <p:spPr/>
        <p:txBody>
          <a:bodyPr/>
          <a:lstStyle/>
          <a:p>
            <a:r>
              <a:rPr lang="en-US" dirty="0" err="1"/>
              <a:t>Internatina</a:t>
            </a:r>
            <a:r>
              <a:rPr lang="en-US" dirty="0"/>
              <a:t> </a:t>
            </a:r>
            <a:r>
              <a:rPr lang="en-US" dirty="0" err="1"/>
              <a:t>financia</a:t>
            </a:r>
            <a:r>
              <a:rPr lang="en-US" dirty="0"/>
              <a:t> markets</a:t>
            </a:r>
            <a:endParaRPr lang="en-IN" dirty="0"/>
          </a:p>
        </p:txBody>
      </p:sp>
      <p:sp>
        <p:nvSpPr>
          <p:cNvPr id="3" name="Content Placeholder 2">
            <a:extLst>
              <a:ext uri="{FF2B5EF4-FFF2-40B4-BE49-F238E27FC236}">
                <a16:creationId xmlns:a16="http://schemas.microsoft.com/office/drawing/2014/main" id="{8A41A4BC-A05B-4492-9920-5B41BE4C38AD}"/>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91312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165AD-33EA-487C-ABBD-D5FE58108EE4}"/>
              </a:ext>
            </a:extLst>
          </p:cNvPr>
          <p:cNvSpPr>
            <a:spLocks noGrp="1"/>
          </p:cNvSpPr>
          <p:nvPr>
            <p:ph type="title"/>
          </p:nvPr>
        </p:nvSpPr>
        <p:spPr>
          <a:xfrm>
            <a:off x="1424937" y="375329"/>
            <a:ext cx="7729728" cy="642727"/>
          </a:xfrm>
        </p:spPr>
        <p:txBody>
          <a:bodyPr>
            <a:normAutofit fontScale="90000"/>
          </a:bodyPr>
          <a:lstStyle/>
          <a:p>
            <a:r>
              <a:rPr lang="en-US" dirty="0"/>
              <a:t>International trade</a:t>
            </a:r>
            <a:endParaRPr lang="en-IN" dirty="0"/>
          </a:p>
        </p:txBody>
      </p:sp>
      <p:sp>
        <p:nvSpPr>
          <p:cNvPr id="4" name="Oval 3">
            <a:extLst>
              <a:ext uri="{FF2B5EF4-FFF2-40B4-BE49-F238E27FC236}">
                <a16:creationId xmlns:a16="http://schemas.microsoft.com/office/drawing/2014/main" id="{EA9FA3FB-E4D9-4FE8-BCF5-1B84895795EE}"/>
              </a:ext>
            </a:extLst>
          </p:cNvPr>
          <p:cNvSpPr/>
          <p:nvPr/>
        </p:nvSpPr>
        <p:spPr>
          <a:xfrm>
            <a:off x="3409748" y="3029552"/>
            <a:ext cx="1376412" cy="79889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solidFill>
                  <a:srgbClr val="0070C0"/>
                </a:solidFill>
                <a:highlight>
                  <a:srgbClr val="00FF00"/>
                </a:highlight>
              </a:rPr>
              <a:t>Goods</a:t>
            </a:r>
            <a:endParaRPr lang="en-IN" dirty="0">
              <a:solidFill>
                <a:srgbClr val="0070C0"/>
              </a:solidFill>
              <a:highlight>
                <a:srgbClr val="00FF00"/>
              </a:highlight>
            </a:endParaRPr>
          </a:p>
        </p:txBody>
      </p:sp>
      <p:sp>
        <p:nvSpPr>
          <p:cNvPr id="5" name="Oval 4">
            <a:extLst>
              <a:ext uri="{FF2B5EF4-FFF2-40B4-BE49-F238E27FC236}">
                <a16:creationId xmlns:a16="http://schemas.microsoft.com/office/drawing/2014/main" id="{6DCEBE18-8A98-4D69-B463-643238B12C78}"/>
              </a:ext>
            </a:extLst>
          </p:cNvPr>
          <p:cNvSpPr/>
          <p:nvPr/>
        </p:nvSpPr>
        <p:spPr>
          <a:xfrm>
            <a:off x="7405842" y="2987350"/>
            <a:ext cx="1376412" cy="798896"/>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solidFill>
                  <a:srgbClr val="002060"/>
                </a:solidFill>
                <a:highlight>
                  <a:srgbClr val="FF00FF"/>
                </a:highlight>
              </a:rPr>
              <a:t>Money</a:t>
            </a:r>
            <a:endParaRPr lang="en-IN" dirty="0">
              <a:solidFill>
                <a:srgbClr val="002060"/>
              </a:solidFill>
              <a:highlight>
                <a:srgbClr val="FF00FF"/>
              </a:highlight>
            </a:endParaRPr>
          </a:p>
        </p:txBody>
      </p:sp>
      <p:sp>
        <p:nvSpPr>
          <p:cNvPr id="6" name="Oval 5">
            <a:extLst>
              <a:ext uri="{FF2B5EF4-FFF2-40B4-BE49-F238E27FC236}">
                <a16:creationId xmlns:a16="http://schemas.microsoft.com/office/drawing/2014/main" id="{F9E4574B-4D18-4AE8-B6FB-EB398E75C62A}"/>
              </a:ext>
            </a:extLst>
          </p:cNvPr>
          <p:cNvSpPr/>
          <p:nvPr/>
        </p:nvSpPr>
        <p:spPr>
          <a:xfrm>
            <a:off x="7426127" y="4014918"/>
            <a:ext cx="1376412" cy="79889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People</a:t>
            </a:r>
            <a:endParaRPr lang="en-IN" dirty="0"/>
          </a:p>
        </p:txBody>
      </p:sp>
      <p:sp>
        <p:nvSpPr>
          <p:cNvPr id="7" name="Oval 6">
            <a:extLst>
              <a:ext uri="{FF2B5EF4-FFF2-40B4-BE49-F238E27FC236}">
                <a16:creationId xmlns:a16="http://schemas.microsoft.com/office/drawing/2014/main" id="{FF5FBA9B-240B-4AD2-8347-D85C5E787667}"/>
              </a:ext>
            </a:extLst>
          </p:cNvPr>
          <p:cNvSpPr/>
          <p:nvPr/>
        </p:nvSpPr>
        <p:spPr>
          <a:xfrm>
            <a:off x="3356728" y="4207400"/>
            <a:ext cx="1376412" cy="798896"/>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solidFill>
                  <a:srgbClr val="002060"/>
                </a:solidFill>
              </a:rPr>
              <a:t>Services</a:t>
            </a:r>
            <a:endParaRPr lang="en-IN" dirty="0">
              <a:solidFill>
                <a:srgbClr val="002060"/>
              </a:solidFill>
            </a:endParaRPr>
          </a:p>
        </p:txBody>
      </p:sp>
      <p:sp>
        <p:nvSpPr>
          <p:cNvPr id="8" name="Arrow: Right 7">
            <a:extLst>
              <a:ext uri="{FF2B5EF4-FFF2-40B4-BE49-F238E27FC236}">
                <a16:creationId xmlns:a16="http://schemas.microsoft.com/office/drawing/2014/main" id="{CA73FC47-0513-4490-B799-C23F3C34F93C}"/>
              </a:ext>
            </a:extLst>
          </p:cNvPr>
          <p:cNvSpPr/>
          <p:nvPr/>
        </p:nvSpPr>
        <p:spPr>
          <a:xfrm>
            <a:off x="4733140" y="3316948"/>
            <a:ext cx="556661" cy="224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Arrow: Right 8">
            <a:extLst>
              <a:ext uri="{FF2B5EF4-FFF2-40B4-BE49-F238E27FC236}">
                <a16:creationId xmlns:a16="http://schemas.microsoft.com/office/drawing/2014/main" id="{B147731C-2975-46B9-B2C3-B6A4386B9969}"/>
              </a:ext>
            </a:extLst>
          </p:cNvPr>
          <p:cNvSpPr/>
          <p:nvPr/>
        </p:nvSpPr>
        <p:spPr>
          <a:xfrm>
            <a:off x="4786160" y="4494796"/>
            <a:ext cx="556661" cy="2241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Arrow: Left 9">
            <a:extLst>
              <a:ext uri="{FF2B5EF4-FFF2-40B4-BE49-F238E27FC236}">
                <a16:creationId xmlns:a16="http://schemas.microsoft.com/office/drawing/2014/main" id="{28E27935-9D16-4D1B-A049-E0475430D175}"/>
              </a:ext>
            </a:extLst>
          </p:cNvPr>
          <p:cNvSpPr/>
          <p:nvPr/>
        </p:nvSpPr>
        <p:spPr>
          <a:xfrm>
            <a:off x="6777220" y="3302874"/>
            <a:ext cx="664143" cy="224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Left 10">
            <a:extLst>
              <a:ext uri="{FF2B5EF4-FFF2-40B4-BE49-F238E27FC236}">
                <a16:creationId xmlns:a16="http://schemas.microsoft.com/office/drawing/2014/main" id="{C84506B7-900E-4A6D-92DA-C8B482B4ECD3}"/>
              </a:ext>
            </a:extLst>
          </p:cNvPr>
          <p:cNvSpPr/>
          <p:nvPr/>
        </p:nvSpPr>
        <p:spPr>
          <a:xfrm>
            <a:off x="6761984" y="4382744"/>
            <a:ext cx="664143" cy="224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Rectangle 11">
            <a:extLst>
              <a:ext uri="{FF2B5EF4-FFF2-40B4-BE49-F238E27FC236}">
                <a16:creationId xmlns:a16="http://schemas.microsoft.com/office/drawing/2014/main" id="{D147FA5D-5FE9-4287-AC9A-B2CFF9FDCE3B}"/>
              </a:ext>
            </a:extLst>
          </p:cNvPr>
          <p:cNvSpPr/>
          <p:nvPr/>
        </p:nvSpPr>
        <p:spPr>
          <a:xfrm>
            <a:off x="5345305" y="3242335"/>
            <a:ext cx="1376411" cy="15689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International Trade</a:t>
            </a:r>
            <a:endParaRPr lang="en-IN" dirty="0"/>
          </a:p>
        </p:txBody>
      </p:sp>
      <p:sp>
        <p:nvSpPr>
          <p:cNvPr id="13" name="Oval 12">
            <a:extLst>
              <a:ext uri="{FF2B5EF4-FFF2-40B4-BE49-F238E27FC236}">
                <a16:creationId xmlns:a16="http://schemas.microsoft.com/office/drawing/2014/main" id="{AEF34256-24EA-4039-976C-30ACEEAFDA5F}"/>
              </a:ext>
            </a:extLst>
          </p:cNvPr>
          <p:cNvSpPr/>
          <p:nvPr/>
        </p:nvSpPr>
        <p:spPr>
          <a:xfrm>
            <a:off x="3517146" y="1358586"/>
            <a:ext cx="1832811" cy="7818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Economical</a:t>
            </a:r>
          </a:p>
        </p:txBody>
      </p:sp>
      <p:sp>
        <p:nvSpPr>
          <p:cNvPr id="15" name="Oval 14">
            <a:extLst>
              <a:ext uri="{FF2B5EF4-FFF2-40B4-BE49-F238E27FC236}">
                <a16:creationId xmlns:a16="http://schemas.microsoft.com/office/drawing/2014/main" id="{FB592D31-16F8-4D99-8D59-0B20E3B05725}"/>
              </a:ext>
            </a:extLst>
          </p:cNvPr>
          <p:cNvSpPr/>
          <p:nvPr/>
        </p:nvSpPr>
        <p:spPr>
          <a:xfrm>
            <a:off x="4242430" y="5650009"/>
            <a:ext cx="1538077"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political,</a:t>
            </a:r>
          </a:p>
        </p:txBody>
      </p:sp>
      <p:sp>
        <p:nvSpPr>
          <p:cNvPr id="16" name="Oval 15">
            <a:extLst>
              <a:ext uri="{FF2B5EF4-FFF2-40B4-BE49-F238E27FC236}">
                <a16:creationId xmlns:a16="http://schemas.microsoft.com/office/drawing/2014/main" id="{251ABCC5-5507-4303-96F2-46F748CABA8E}"/>
              </a:ext>
            </a:extLst>
          </p:cNvPr>
          <p:cNvSpPr/>
          <p:nvPr/>
        </p:nvSpPr>
        <p:spPr>
          <a:xfrm>
            <a:off x="6096000" y="5611487"/>
            <a:ext cx="1682212"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cultural,</a:t>
            </a:r>
          </a:p>
        </p:txBody>
      </p:sp>
      <p:sp>
        <p:nvSpPr>
          <p:cNvPr id="17" name="Oval 16">
            <a:extLst>
              <a:ext uri="{FF2B5EF4-FFF2-40B4-BE49-F238E27FC236}">
                <a16:creationId xmlns:a16="http://schemas.microsoft.com/office/drawing/2014/main" id="{3E257E16-6869-4EC0-BF76-2598C4C9AB2E}"/>
              </a:ext>
            </a:extLst>
          </p:cNvPr>
          <p:cNvSpPr/>
          <p:nvPr/>
        </p:nvSpPr>
        <p:spPr>
          <a:xfrm>
            <a:off x="7065895" y="1428079"/>
            <a:ext cx="1832811"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Educational</a:t>
            </a:r>
          </a:p>
        </p:txBody>
      </p:sp>
      <p:sp>
        <p:nvSpPr>
          <p:cNvPr id="18" name="Oval 17">
            <a:extLst>
              <a:ext uri="{FF2B5EF4-FFF2-40B4-BE49-F238E27FC236}">
                <a16:creationId xmlns:a16="http://schemas.microsoft.com/office/drawing/2014/main" id="{59280808-2BD6-4903-B3FD-7F42D8D5DB8C}"/>
              </a:ext>
            </a:extLst>
          </p:cNvPr>
          <p:cNvSpPr/>
          <p:nvPr/>
        </p:nvSpPr>
        <p:spPr>
          <a:xfrm>
            <a:off x="5310880" y="1130193"/>
            <a:ext cx="1687548" cy="695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Historical,</a:t>
            </a:r>
          </a:p>
        </p:txBody>
      </p:sp>
      <p:sp>
        <p:nvSpPr>
          <p:cNvPr id="19" name="Arrow: Bent-Up 18">
            <a:extLst>
              <a:ext uri="{FF2B5EF4-FFF2-40B4-BE49-F238E27FC236}">
                <a16:creationId xmlns:a16="http://schemas.microsoft.com/office/drawing/2014/main" id="{C77A48F8-E6FB-4BCE-9F2F-2101DA299D1B}"/>
              </a:ext>
            </a:extLst>
          </p:cNvPr>
          <p:cNvSpPr/>
          <p:nvPr/>
        </p:nvSpPr>
        <p:spPr>
          <a:xfrm>
            <a:off x="5149516" y="4793513"/>
            <a:ext cx="686495" cy="87606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Arrow: Bent-Up 19">
            <a:extLst>
              <a:ext uri="{FF2B5EF4-FFF2-40B4-BE49-F238E27FC236}">
                <a16:creationId xmlns:a16="http://schemas.microsoft.com/office/drawing/2014/main" id="{CDB9DB46-D9CF-4D47-99E4-1ED5E65A937E}"/>
              </a:ext>
            </a:extLst>
          </p:cNvPr>
          <p:cNvSpPr/>
          <p:nvPr/>
        </p:nvSpPr>
        <p:spPr>
          <a:xfrm>
            <a:off x="6225300" y="4793514"/>
            <a:ext cx="462293" cy="110531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Arrow: Down 20">
            <a:extLst>
              <a:ext uri="{FF2B5EF4-FFF2-40B4-BE49-F238E27FC236}">
                <a16:creationId xmlns:a16="http://schemas.microsoft.com/office/drawing/2014/main" id="{4AC7AFF8-90DB-49E1-9FF6-2C9FAD922459}"/>
              </a:ext>
            </a:extLst>
          </p:cNvPr>
          <p:cNvSpPr/>
          <p:nvPr/>
        </p:nvSpPr>
        <p:spPr>
          <a:xfrm>
            <a:off x="5692654" y="2369252"/>
            <a:ext cx="681712" cy="9074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3" name="Connector: Elbow 22">
            <a:extLst>
              <a:ext uri="{FF2B5EF4-FFF2-40B4-BE49-F238E27FC236}">
                <a16:creationId xmlns:a16="http://schemas.microsoft.com/office/drawing/2014/main" id="{183BF4D8-4C39-42AE-A66A-BF32A225B4E2}"/>
              </a:ext>
            </a:extLst>
          </p:cNvPr>
          <p:cNvCxnSpPr/>
          <p:nvPr/>
        </p:nvCxnSpPr>
        <p:spPr>
          <a:xfrm>
            <a:off x="4908884" y="2084724"/>
            <a:ext cx="927127" cy="391787"/>
          </a:xfrm>
          <a:prstGeom prst="bentConnector3">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5" name="Connector: Elbow 24">
            <a:extLst>
              <a:ext uri="{FF2B5EF4-FFF2-40B4-BE49-F238E27FC236}">
                <a16:creationId xmlns:a16="http://schemas.microsoft.com/office/drawing/2014/main" id="{2E3D7115-C78A-4FE5-9663-6C99B23128B3}"/>
              </a:ext>
            </a:extLst>
          </p:cNvPr>
          <p:cNvCxnSpPr>
            <a:stCxn id="17" idx="3"/>
          </p:cNvCxnSpPr>
          <p:nvPr/>
        </p:nvCxnSpPr>
        <p:spPr>
          <a:xfrm rot="5400000">
            <a:off x="6483973" y="1777366"/>
            <a:ext cx="591658" cy="1109004"/>
          </a:xfrm>
          <a:prstGeom prst="bentConnector2">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7" name="Straight Arrow Connector 26">
            <a:extLst>
              <a:ext uri="{FF2B5EF4-FFF2-40B4-BE49-F238E27FC236}">
                <a16:creationId xmlns:a16="http://schemas.microsoft.com/office/drawing/2014/main" id="{C1EDE8EE-DF60-4AD5-949A-139C439F7EEC}"/>
              </a:ext>
            </a:extLst>
          </p:cNvPr>
          <p:cNvCxnSpPr>
            <a:cxnSpLocks/>
            <a:stCxn id="18" idx="4"/>
          </p:cNvCxnSpPr>
          <p:nvPr/>
        </p:nvCxnSpPr>
        <p:spPr>
          <a:xfrm flipH="1">
            <a:off x="6027636" y="1825456"/>
            <a:ext cx="127018" cy="55250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9" name="Oval 28">
            <a:extLst>
              <a:ext uri="{FF2B5EF4-FFF2-40B4-BE49-F238E27FC236}">
                <a16:creationId xmlns:a16="http://schemas.microsoft.com/office/drawing/2014/main" id="{6BE34D71-4363-43DD-844E-39AF92A04BE2}"/>
              </a:ext>
            </a:extLst>
          </p:cNvPr>
          <p:cNvSpPr/>
          <p:nvPr/>
        </p:nvSpPr>
        <p:spPr>
          <a:xfrm>
            <a:off x="10040151" y="3073977"/>
            <a:ext cx="1337712"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Policies,</a:t>
            </a:r>
            <a:endParaRPr lang="en-IN" dirty="0"/>
          </a:p>
        </p:txBody>
      </p:sp>
      <p:sp>
        <p:nvSpPr>
          <p:cNvPr id="30" name="Oval 29">
            <a:extLst>
              <a:ext uri="{FF2B5EF4-FFF2-40B4-BE49-F238E27FC236}">
                <a16:creationId xmlns:a16="http://schemas.microsoft.com/office/drawing/2014/main" id="{A8B59324-5209-4A6C-A440-D48CB5F8D4DD}"/>
              </a:ext>
            </a:extLst>
          </p:cNvPr>
          <p:cNvSpPr/>
          <p:nvPr/>
        </p:nvSpPr>
        <p:spPr>
          <a:xfrm>
            <a:off x="9809947" y="2231868"/>
            <a:ext cx="1798120"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Regulations</a:t>
            </a:r>
            <a:endParaRPr lang="en-IN" dirty="0"/>
          </a:p>
        </p:txBody>
      </p:sp>
      <p:sp>
        <p:nvSpPr>
          <p:cNvPr id="31" name="Oval 30">
            <a:extLst>
              <a:ext uri="{FF2B5EF4-FFF2-40B4-BE49-F238E27FC236}">
                <a16:creationId xmlns:a16="http://schemas.microsoft.com/office/drawing/2014/main" id="{AC9F540F-240D-42E4-988A-592FE9E64AB4}"/>
              </a:ext>
            </a:extLst>
          </p:cNvPr>
          <p:cNvSpPr/>
          <p:nvPr/>
        </p:nvSpPr>
        <p:spPr>
          <a:xfrm>
            <a:off x="10040151" y="3813924"/>
            <a:ext cx="1490112"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Rules,</a:t>
            </a:r>
            <a:endParaRPr lang="en-IN" dirty="0"/>
          </a:p>
        </p:txBody>
      </p:sp>
      <p:sp>
        <p:nvSpPr>
          <p:cNvPr id="32" name="Oval 31">
            <a:extLst>
              <a:ext uri="{FF2B5EF4-FFF2-40B4-BE49-F238E27FC236}">
                <a16:creationId xmlns:a16="http://schemas.microsoft.com/office/drawing/2014/main" id="{F052B964-52BD-4665-A0E5-26D30476BC11}"/>
              </a:ext>
            </a:extLst>
          </p:cNvPr>
          <p:cNvSpPr/>
          <p:nvPr/>
        </p:nvSpPr>
        <p:spPr>
          <a:xfrm>
            <a:off x="9945502" y="4606848"/>
            <a:ext cx="1679410" cy="712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Standards</a:t>
            </a:r>
            <a:endParaRPr lang="en-IN" dirty="0"/>
          </a:p>
        </p:txBody>
      </p:sp>
    </p:spTree>
    <p:extLst>
      <p:ext uri="{BB962C8B-B14F-4D97-AF65-F5344CB8AC3E}">
        <p14:creationId xmlns:p14="http://schemas.microsoft.com/office/powerpoint/2010/main" val="356604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803A6-81B2-4C0D-8611-974D97E875B2}"/>
              </a:ext>
            </a:extLst>
          </p:cNvPr>
          <p:cNvSpPr>
            <a:spLocks noGrp="1"/>
          </p:cNvSpPr>
          <p:nvPr>
            <p:ph type="title"/>
          </p:nvPr>
        </p:nvSpPr>
        <p:spPr>
          <a:xfrm>
            <a:off x="575591" y="213922"/>
            <a:ext cx="7729728" cy="835232"/>
          </a:xfrm>
        </p:spPr>
        <p:txBody>
          <a:bodyPr/>
          <a:lstStyle/>
          <a:p>
            <a:r>
              <a:rPr lang="en-US" b="1" dirty="0"/>
              <a:t>International finance</a:t>
            </a:r>
            <a:endParaRPr lang="en-IN" b="1" dirty="0"/>
          </a:p>
        </p:txBody>
      </p:sp>
      <p:sp>
        <p:nvSpPr>
          <p:cNvPr id="3" name="Content Placeholder 2">
            <a:extLst>
              <a:ext uri="{FF2B5EF4-FFF2-40B4-BE49-F238E27FC236}">
                <a16:creationId xmlns:a16="http://schemas.microsoft.com/office/drawing/2014/main" id="{D5D16E0B-6AE2-4170-827A-E05EB7608FBA}"/>
              </a:ext>
            </a:extLst>
          </p:cNvPr>
          <p:cNvSpPr>
            <a:spLocks noGrp="1"/>
          </p:cNvSpPr>
          <p:nvPr>
            <p:ph idx="1"/>
          </p:nvPr>
        </p:nvSpPr>
        <p:spPr>
          <a:xfrm>
            <a:off x="1357161" y="1645920"/>
            <a:ext cx="9971773" cy="4094107"/>
          </a:xfrm>
        </p:spPr>
        <p:txBody>
          <a:bodyPr>
            <a:normAutofit lnSpcReduction="10000"/>
          </a:bodyPr>
          <a:lstStyle/>
          <a:p>
            <a:r>
              <a:rPr lang="en-US" sz="2800" b="1" dirty="0"/>
              <a:t>The inflow and outflow of goods, services, people, and money- </a:t>
            </a:r>
            <a:r>
              <a:rPr lang="en-US" sz="2800" b="1" dirty="0">
                <a:solidFill>
                  <a:srgbClr val="0070C0"/>
                </a:solidFill>
              </a:rPr>
              <a:t>International trade</a:t>
            </a:r>
          </a:p>
          <a:p>
            <a:endParaRPr lang="en-US" dirty="0"/>
          </a:p>
          <a:p>
            <a:r>
              <a:rPr lang="en-US" dirty="0"/>
              <a:t>Monetary transactions occurring in international trade. </a:t>
            </a:r>
          </a:p>
          <a:p>
            <a:r>
              <a:rPr lang="en-US" dirty="0"/>
              <a:t>Also known as international macro economics including the study of monitory interactions between countries manly focusing on Exchange Rates and FDIs</a:t>
            </a:r>
          </a:p>
          <a:p>
            <a:r>
              <a:rPr lang="en-US" sz="2400" b="1" dirty="0"/>
              <a:t>International monetary transactions </a:t>
            </a:r>
            <a:endParaRPr lang="en-US" dirty="0"/>
          </a:p>
          <a:p>
            <a:r>
              <a:rPr lang="en-US" b="1" dirty="0">
                <a:highlight>
                  <a:srgbClr val="FF00FF"/>
                </a:highlight>
              </a:rPr>
              <a:t>Multiple currencies,</a:t>
            </a:r>
            <a:r>
              <a:rPr lang="en-US" b="1" dirty="0"/>
              <a:t> </a:t>
            </a:r>
          </a:p>
          <a:p>
            <a:r>
              <a:rPr lang="en-US" b="1" dirty="0">
                <a:solidFill>
                  <a:srgbClr val="0070C0"/>
                </a:solidFill>
              </a:rPr>
              <a:t>Their comparative values in the international market</a:t>
            </a:r>
          </a:p>
          <a:p>
            <a:r>
              <a:rPr lang="en-US" b="1" dirty="0">
                <a:solidFill>
                  <a:srgbClr val="0070C0"/>
                </a:solidFill>
              </a:rPr>
              <a:t>The volatile environments of the respective countries,</a:t>
            </a:r>
            <a:endParaRPr lang="en-IN" b="1" dirty="0">
              <a:solidFill>
                <a:srgbClr val="0070C0"/>
              </a:solidFill>
            </a:endParaRPr>
          </a:p>
        </p:txBody>
      </p:sp>
    </p:spTree>
    <p:extLst>
      <p:ext uri="{BB962C8B-B14F-4D97-AF65-F5344CB8AC3E}">
        <p14:creationId xmlns:p14="http://schemas.microsoft.com/office/powerpoint/2010/main" val="3572342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5BFD1-E304-424C-9784-0E005FFBCB9D}"/>
              </a:ext>
            </a:extLst>
          </p:cNvPr>
          <p:cNvSpPr>
            <a:spLocks noGrp="1"/>
          </p:cNvSpPr>
          <p:nvPr>
            <p:ph type="title"/>
          </p:nvPr>
        </p:nvSpPr>
        <p:spPr/>
        <p:txBody>
          <a:bodyPr/>
          <a:lstStyle/>
          <a:p>
            <a:r>
              <a:rPr lang="en-US" dirty="0"/>
              <a:t>To Smoothen the Process…</a:t>
            </a:r>
            <a:endParaRPr lang="en-IN" dirty="0"/>
          </a:p>
        </p:txBody>
      </p:sp>
      <p:sp>
        <p:nvSpPr>
          <p:cNvPr id="3" name="Content Placeholder 2">
            <a:extLst>
              <a:ext uri="{FF2B5EF4-FFF2-40B4-BE49-F238E27FC236}">
                <a16:creationId xmlns:a16="http://schemas.microsoft.com/office/drawing/2014/main" id="{B7B0DC61-E4A7-4241-82FB-5C6A5630FF01}"/>
              </a:ext>
            </a:extLst>
          </p:cNvPr>
          <p:cNvSpPr>
            <a:spLocks noGrp="1"/>
          </p:cNvSpPr>
          <p:nvPr>
            <p:ph idx="1"/>
          </p:nvPr>
        </p:nvSpPr>
        <p:spPr/>
        <p:txBody>
          <a:bodyPr/>
          <a:lstStyle/>
          <a:p>
            <a:r>
              <a:rPr lang="en-US" dirty="0"/>
              <a:t>International Financial organizations,</a:t>
            </a:r>
          </a:p>
          <a:p>
            <a:r>
              <a:rPr lang="en-US" dirty="0"/>
              <a:t>Global monetary transaction channels, </a:t>
            </a:r>
          </a:p>
          <a:p>
            <a:r>
              <a:rPr lang="en-US" dirty="0"/>
              <a:t>Currency exchange systems</a:t>
            </a:r>
          </a:p>
          <a:p>
            <a:r>
              <a:rPr lang="en-US" dirty="0"/>
              <a:t>New banking systems</a:t>
            </a:r>
            <a:endParaRPr lang="en-IN" dirty="0"/>
          </a:p>
        </p:txBody>
      </p:sp>
    </p:spTree>
    <p:extLst>
      <p:ext uri="{BB962C8B-B14F-4D97-AF65-F5344CB8AC3E}">
        <p14:creationId xmlns:p14="http://schemas.microsoft.com/office/powerpoint/2010/main" val="2193869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705F4-E9C3-45F6-A65A-2DD7D3D704AC}"/>
              </a:ext>
            </a:extLst>
          </p:cNvPr>
          <p:cNvSpPr>
            <a:spLocks noGrp="1"/>
          </p:cNvSpPr>
          <p:nvPr>
            <p:ph type="title"/>
          </p:nvPr>
        </p:nvSpPr>
        <p:spPr>
          <a:xfrm>
            <a:off x="450462" y="329424"/>
            <a:ext cx="5959963" cy="594601"/>
          </a:xfrm>
        </p:spPr>
        <p:txBody>
          <a:bodyPr>
            <a:normAutofit fontScale="90000"/>
          </a:bodyPr>
          <a:lstStyle/>
          <a:p>
            <a:r>
              <a:rPr lang="en-US" b="1" dirty="0"/>
              <a:t>Meaning and definition</a:t>
            </a:r>
            <a:endParaRPr lang="en-IN" b="1" dirty="0"/>
          </a:p>
        </p:txBody>
      </p:sp>
      <p:sp>
        <p:nvSpPr>
          <p:cNvPr id="3" name="Content Placeholder 2">
            <a:extLst>
              <a:ext uri="{FF2B5EF4-FFF2-40B4-BE49-F238E27FC236}">
                <a16:creationId xmlns:a16="http://schemas.microsoft.com/office/drawing/2014/main" id="{023C3FE0-EE78-49DC-93F1-B6950D69D869}"/>
              </a:ext>
            </a:extLst>
          </p:cNvPr>
          <p:cNvSpPr>
            <a:spLocks noGrp="1"/>
          </p:cNvSpPr>
          <p:nvPr>
            <p:ph idx="1"/>
          </p:nvPr>
        </p:nvSpPr>
        <p:spPr>
          <a:xfrm>
            <a:off x="450461" y="1414915"/>
            <a:ext cx="11475239" cy="5113662"/>
          </a:xfrm>
        </p:spPr>
        <p:txBody>
          <a:bodyPr>
            <a:noAutofit/>
          </a:bodyPr>
          <a:lstStyle/>
          <a:p>
            <a:pPr algn="just"/>
            <a:r>
              <a:rPr lang="en-US" sz="2800" dirty="0"/>
              <a:t>Any financial transaction that take place across national borders . </a:t>
            </a:r>
          </a:p>
          <a:p>
            <a:pPr algn="just"/>
            <a:r>
              <a:rPr lang="en-US" sz="2800" dirty="0"/>
              <a:t>If money leaves one country and arrives in another, for whatever reason, the Transaction falls under international finance.</a:t>
            </a:r>
          </a:p>
          <a:p>
            <a:pPr algn="just"/>
            <a:r>
              <a:rPr lang="en-US" sz="2800" dirty="0"/>
              <a:t>It is related With the economic, commercial and accounting activities of multi national, international companies , government and individuals</a:t>
            </a:r>
          </a:p>
          <a:p>
            <a:pPr algn="just"/>
            <a:r>
              <a:rPr lang="en-US" sz="2800" dirty="0"/>
              <a:t>It is a discipline of exploring avenues of inputs and outputs from overseas in the area of goods and services and information with the objective of profit </a:t>
            </a:r>
            <a:r>
              <a:rPr lang="en-US" sz="2800" dirty="0" err="1"/>
              <a:t>maximisation</a:t>
            </a:r>
            <a:endParaRPr lang="en-IN" sz="2800" dirty="0"/>
          </a:p>
        </p:txBody>
      </p:sp>
    </p:spTree>
    <p:extLst>
      <p:ext uri="{BB962C8B-B14F-4D97-AF65-F5344CB8AC3E}">
        <p14:creationId xmlns:p14="http://schemas.microsoft.com/office/powerpoint/2010/main" val="59643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2CC1-1EB3-45F4-A009-8B2502A38729}"/>
              </a:ext>
            </a:extLst>
          </p:cNvPr>
          <p:cNvSpPr>
            <a:spLocks noGrp="1"/>
          </p:cNvSpPr>
          <p:nvPr>
            <p:ph type="title"/>
          </p:nvPr>
        </p:nvSpPr>
        <p:spPr>
          <a:xfrm>
            <a:off x="710344" y="175420"/>
            <a:ext cx="3033883" cy="642727"/>
          </a:xfrm>
        </p:spPr>
        <p:txBody>
          <a:bodyPr>
            <a:normAutofit fontScale="90000"/>
          </a:bodyPr>
          <a:lstStyle/>
          <a:p>
            <a:r>
              <a:rPr lang="en-US" b="1" dirty="0"/>
              <a:t>features</a:t>
            </a:r>
            <a:endParaRPr lang="en-IN" b="1" dirty="0"/>
          </a:p>
        </p:txBody>
      </p:sp>
      <p:sp>
        <p:nvSpPr>
          <p:cNvPr id="3" name="Content Placeholder 2">
            <a:extLst>
              <a:ext uri="{FF2B5EF4-FFF2-40B4-BE49-F238E27FC236}">
                <a16:creationId xmlns:a16="http://schemas.microsoft.com/office/drawing/2014/main" id="{8377969A-3084-42DB-A824-30198FB8B09D}"/>
              </a:ext>
            </a:extLst>
          </p:cNvPr>
          <p:cNvSpPr>
            <a:spLocks noGrp="1"/>
          </p:cNvSpPr>
          <p:nvPr>
            <p:ph idx="1"/>
          </p:nvPr>
        </p:nvSpPr>
        <p:spPr>
          <a:xfrm>
            <a:off x="710344" y="1203880"/>
            <a:ext cx="10945850" cy="5196920"/>
          </a:xfrm>
        </p:spPr>
        <p:txBody>
          <a:bodyPr/>
          <a:lstStyle/>
          <a:p>
            <a:r>
              <a:rPr lang="en-US" dirty="0"/>
              <a:t>Economic relationship, development and trade relationship with countries of the world</a:t>
            </a:r>
          </a:p>
          <a:p>
            <a:r>
              <a:rPr lang="en-US" dirty="0"/>
              <a:t>It includes International sources of funds like ADR and GDR</a:t>
            </a:r>
          </a:p>
          <a:p>
            <a:r>
              <a:rPr lang="en-US" dirty="0"/>
              <a:t>Economic, accounting, and commercial relationship </a:t>
            </a:r>
            <a:r>
              <a:rPr lang="en-US" dirty="0" err="1"/>
              <a:t>bw</a:t>
            </a:r>
            <a:r>
              <a:rPr lang="en-US" dirty="0"/>
              <a:t> countries</a:t>
            </a:r>
          </a:p>
          <a:p>
            <a:r>
              <a:rPr lang="en-US" dirty="0"/>
              <a:t>Fund flow on account of current account and capital account transactions </a:t>
            </a:r>
          </a:p>
          <a:p>
            <a:r>
              <a:rPr lang="en-US" dirty="0"/>
              <a:t>International finance hence include</a:t>
            </a:r>
          </a:p>
          <a:p>
            <a:r>
              <a:rPr lang="en-US" sz="2400" b="1" dirty="0">
                <a:solidFill>
                  <a:srgbClr val="444444"/>
                </a:solidFill>
                <a:latin typeface="+mj-lt"/>
              </a:rPr>
              <a:t>T</a:t>
            </a:r>
            <a:r>
              <a:rPr lang="en-US" sz="2400" b="1" i="0" dirty="0">
                <a:solidFill>
                  <a:srgbClr val="444444"/>
                </a:solidFill>
                <a:effectLst/>
                <a:latin typeface="+mj-lt"/>
              </a:rPr>
              <a:t>he subject dealing with study of-Foreign exchange markets</a:t>
            </a:r>
          </a:p>
          <a:p>
            <a:r>
              <a:rPr lang="en-US" b="0" i="0" dirty="0">
                <a:solidFill>
                  <a:srgbClr val="444444"/>
                </a:solidFill>
                <a:effectLst/>
                <a:latin typeface="+mj-lt"/>
              </a:rPr>
              <a:t>Exchange rates</a:t>
            </a:r>
          </a:p>
          <a:p>
            <a:r>
              <a:rPr lang="en-US" b="0" i="0" dirty="0">
                <a:solidFill>
                  <a:srgbClr val="444444"/>
                </a:solidFill>
                <a:effectLst/>
                <a:latin typeface="+mj-lt"/>
              </a:rPr>
              <a:t>MNC </a:t>
            </a:r>
          </a:p>
          <a:p>
            <a:r>
              <a:rPr lang="en-US" dirty="0">
                <a:solidFill>
                  <a:srgbClr val="444444"/>
                </a:solidFill>
                <a:latin typeface="+mj-lt"/>
              </a:rPr>
              <a:t>F</a:t>
            </a:r>
            <a:r>
              <a:rPr lang="en-US" b="0" i="0" dirty="0">
                <a:solidFill>
                  <a:srgbClr val="444444"/>
                </a:solidFill>
                <a:effectLst/>
                <a:latin typeface="+mj-lt"/>
              </a:rPr>
              <a:t>inancial systems</a:t>
            </a:r>
          </a:p>
          <a:p>
            <a:r>
              <a:rPr lang="en-US" b="0" i="0" dirty="0">
                <a:solidFill>
                  <a:srgbClr val="444444"/>
                </a:solidFill>
                <a:effectLst/>
                <a:latin typeface="+mj-lt"/>
              </a:rPr>
              <a:t>Risk management</a:t>
            </a:r>
          </a:p>
          <a:p>
            <a:r>
              <a:rPr lang="en-US" b="0" i="0" dirty="0">
                <a:solidFill>
                  <a:srgbClr val="444444"/>
                </a:solidFill>
                <a:effectLst/>
                <a:latin typeface="+mj-lt"/>
              </a:rPr>
              <a:t>International accounting systems</a:t>
            </a:r>
            <a:br>
              <a:rPr lang="en-US" dirty="0">
                <a:latin typeface="+mj-lt"/>
              </a:rPr>
            </a:br>
            <a:endParaRPr lang="en-IN" dirty="0">
              <a:latin typeface="+mj-lt"/>
            </a:endParaRPr>
          </a:p>
        </p:txBody>
      </p:sp>
    </p:spTree>
    <p:extLst>
      <p:ext uri="{BB962C8B-B14F-4D97-AF65-F5344CB8AC3E}">
        <p14:creationId xmlns:p14="http://schemas.microsoft.com/office/powerpoint/2010/main" val="1218362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A85D3-5D31-41B0-833A-E34B8D6AA061}"/>
              </a:ext>
            </a:extLst>
          </p:cNvPr>
          <p:cNvSpPr>
            <a:spLocks noGrp="1"/>
          </p:cNvSpPr>
          <p:nvPr>
            <p:ph type="title"/>
          </p:nvPr>
        </p:nvSpPr>
        <p:spPr/>
        <p:txBody>
          <a:bodyPr/>
          <a:lstStyle/>
          <a:p>
            <a:r>
              <a:rPr lang="en-US" b="1" i="0" dirty="0">
                <a:solidFill>
                  <a:srgbClr val="444444"/>
                </a:solidFill>
                <a:effectLst/>
                <a:latin typeface="Open Sans" panose="020B0606030504020204" pitchFamily="34" charset="0"/>
              </a:rPr>
              <a:t>foreign exchange markets</a:t>
            </a:r>
            <a:endParaRPr lang="en-IN" dirty="0"/>
          </a:p>
        </p:txBody>
      </p:sp>
      <p:sp>
        <p:nvSpPr>
          <p:cNvPr id="3" name="Content Placeholder 2">
            <a:extLst>
              <a:ext uri="{FF2B5EF4-FFF2-40B4-BE49-F238E27FC236}">
                <a16:creationId xmlns:a16="http://schemas.microsoft.com/office/drawing/2014/main" id="{392B340D-B226-440F-9263-F67F6418258E}"/>
              </a:ext>
            </a:extLst>
          </p:cNvPr>
          <p:cNvSpPr>
            <a:spLocks noGrp="1"/>
          </p:cNvSpPr>
          <p:nvPr>
            <p:ph idx="1"/>
          </p:nvPr>
        </p:nvSpPr>
        <p:spPr/>
        <p:txBody>
          <a:bodyPr/>
          <a:lstStyle/>
          <a:p>
            <a:br>
              <a:rPr lang="en-US" dirty="0"/>
            </a:br>
            <a:r>
              <a:rPr lang="en-US" b="0" i="0" dirty="0">
                <a:solidFill>
                  <a:srgbClr val="444444"/>
                </a:solidFill>
                <a:effectLst/>
                <a:latin typeface="Open Sans" panose="020B0606030504020204" pitchFamily="34" charset="0"/>
              </a:rPr>
              <a:t>It is the market in which currencies are bought &amp; sold against each other.</a:t>
            </a:r>
          </a:p>
          <a:p>
            <a:r>
              <a:rPr lang="en-US" b="0" i="0" dirty="0">
                <a:solidFill>
                  <a:srgbClr val="444444"/>
                </a:solidFill>
                <a:effectLst/>
                <a:latin typeface="Open Sans" panose="020B0606030504020204" pitchFamily="34" charset="0"/>
              </a:rPr>
              <a:t>No single physical location.</a:t>
            </a:r>
          </a:p>
          <a:p>
            <a:r>
              <a:rPr lang="en-US" b="0" i="0" dirty="0">
                <a:solidFill>
                  <a:srgbClr val="444444"/>
                </a:solidFill>
                <a:effectLst/>
                <a:latin typeface="Open Sans" panose="020B0606030504020204" pitchFamily="34" charset="0"/>
              </a:rPr>
              <a:t>A world wide network of primarily banks connected through a telecommunication network</a:t>
            </a:r>
            <a:endParaRPr lang="en-IN" dirty="0"/>
          </a:p>
        </p:txBody>
      </p:sp>
    </p:spTree>
    <p:extLst>
      <p:ext uri="{BB962C8B-B14F-4D97-AF65-F5344CB8AC3E}">
        <p14:creationId xmlns:p14="http://schemas.microsoft.com/office/powerpoint/2010/main" val="2747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7FA88-EC89-4345-A206-C4F490486EE7}"/>
              </a:ext>
            </a:extLst>
          </p:cNvPr>
          <p:cNvSpPr>
            <a:spLocks noGrp="1"/>
          </p:cNvSpPr>
          <p:nvPr>
            <p:ph type="title"/>
          </p:nvPr>
        </p:nvSpPr>
        <p:spPr/>
        <p:txBody>
          <a:bodyPr/>
          <a:lstStyle/>
          <a:p>
            <a:r>
              <a:rPr lang="en-US" b="1" i="0" dirty="0">
                <a:solidFill>
                  <a:srgbClr val="444444"/>
                </a:solidFill>
                <a:effectLst/>
                <a:latin typeface="Open Sans" panose="020B0606030504020204" pitchFamily="34" charset="0"/>
              </a:rPr>
              <a:t>Exchange rates</a:t>
            </a:r>
            <a:endParaRPr lang="en-IN" b="1" dirty="0"/>
          </a:p>
        </p:txBody>
      </p:sp>
      <p:sp>
        <p:nvSpPr>
          <p:cNvPr id="3" name="Content Placeholder 2">
            <a:extLst>
              <a:ext uri="{FF2B5EF4-FFF2-40B4-BE49-F238E27FC236}">
                <a16:creationId xmlns:a16="http://schemas.microsoft.com/office/drawing/2014/main" id="{94A72FCE-4F93-4833-8E16-4835DAD9F3D9}"/>
              </a:ext>
            </a:extLst>
          </p:cNvPr>
          <p:cNvSpPr>
            <a:spLocks noGrp="1"/>
          </p:cNvSpPr>
          <p:nvPr>
            <p:ph idx="1"/>
          </p:nvPr>
        </p:nvSpPr>
        <p:spPr/>
        <p:txBody>
          <a:bodyPr/>
          <a:lstStyle/>
          <a:p>
            <a:r>
              <a:rPr lang="en-US" b="0" i="0" dirty="0">
                <a:solidFill>
                  <a:srgbClr val="444444"/>
                </a:solidFill>
                <a:effectLst/>
                <a:latin typeface="Open Sans" panose="020B0606030504020204" pitchFamily="34" charset="0"/>
              </a:rPr>
              <a:t>In case a fixed exchange rate system is prevalent, their each member country sells a fix value for its currency inventories of gold or US dollar </a:t>
            </a:r>
          </a:p>
          <a:p>
            <a:r>
              <a:rPr lang="en-US" b="0" i="0" dirty="0">
                <a:solidFill>
                  <a:srgbClr val="444444"/>
                </a:solidFill>
                <a:effectLst/>
                <a:latin typeface="Open Sans" panose="020B0606030504020204" pitchFamily="34" charset="0"/>
              </a:rPr>
              <a:t>In case of floating exchange rate, it is the demand &amp; supply of the currency which determines exchange rate</a:t>
            </a:r>
          </a:p>
          <a:p>
            <a:r>
              <a:rPr lang="en-US" b="0" i="0" dirty="0">
                <a:solidFill>
                  <a:srgbClr val="444444"/>
                </a:solidFill>
                <a:effectLst/>
                <a:latin typeface="Open Sans" panose="020B0606030504020204" pitchFamily="34" charset="0"/>
              </a:rPr>
              <a:t>Demand &amp; supply of currency dependent on factors like interest rate, monetary &amp; fiscal policy, BOP etc.</a:t>
            </a:r>
            <a:endParaRPr lang="en-IN" dirty="0"/>
          </a:p>
        </p:txBody>
      </p:sp>
    </p:spTree>
    <p:extLst>
      <p:ext uri="{BB962C8B-B14F-4D97-AF65-F5344CB8AC3E}">
        <p14:creationId xmlns:p14="http://schemas.microsoft.com/office/powerpoint/2010/main" val="4198532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E9386-3185-46D0-A196-6C850659CB48}"/>
              </a:ext>
            </a:extLst>
          </p:cNvPr>
          <p:cNvSpPr>
            <a:spLocks noGrp="1"/>
          </p:cNvSpPr>
          <p:nvPr>
            <p:ph type="title"/>
          </p:nvPr>
        </p:nvSpPr>
        <p:spPr>
          <a:xfrm>
            <a:off x="315708" y="319799"/>
            <a:ext cx="3746153" cy="710104"/>
          </a:xfrm>
        </p:spPr>
        <p:txBody>
          <a:bodyPr>
            <a:normAutofit fontScale="90000"/>
          </a:bodyPr>
          <a:lstStyle/>
          <a:p>
            <a:r>
              <a:rPr lang="en-US" b="1" dirty="0"/>
              <a:t>ADR,GDR &amp;</a:t>
            </a:r>
            <a:r>
              <a:rPr lang="en-US" b="1" dirty="0" err="1"/>
              <a:t>fccb</a:t>
            </a:r>
            <a:endParaRPr lang="en-IN" b="1" dirty="0"/>
          </a:p>
        </p:txBody>
      </p:sp>
      <p:sp>
        <p:nvSpPr>
          <p:cNvPr id="3" name="Content Placeholder 2">
            <a:extLst>
              <a:ext uri="{FF2B5EF4-FFF2-40B4-BE49-F238E27FC236}">
                <a16:creationId xmlns:a16="http://schemas.microsoft.com/office/drawing/2014/main" id="{AFB33664-8CA4-4620-B2DD-D509D3181077}"/>
              </a:ext>
            </a:extLst>
          </p:cNvPr>
          <p:cNvSpPr>
            <a:spLocks noGrp="1"/>
          </p:cNvSpPr>
          <p:nvPr>
            <p:ph idx="1"/>
          </p:nvPr>
        </p:nvSpPr>
        <p:spPr>
          <a:xfrm>
            <a:off x="904775" y="1270536"/>
            <a:ext cx="10953549" cy="4469492"/>
          </a:xfrm>
        </p:spPr>
        <p:txBody>
          <a:bodyPr>
            <a:normAutofit/>
          </a:bodyPr>
          <a:lstStyle/>
          <a:p>
            <a:r>
              <a:rPr lang="en-US" b="1" i="0" dirty="0">
                <a:solidFill>
                  <a:srgbClr val="444444"/>
                </a:solidFill>
                <a:effectLst/>
                <a:latin typeface="Open Sans" panose="020B0606030504020204" pitchFamily="34" charset="0"/>
              </a:rPr>
              <a:t>INDIAN DEPOSITORY RECEIPTS [IDR]</a:t>
            </a:r>
            <a:br>
              <a:rPr lang="en-US" dirty="0"/>
            </a:br>
            <a:r>
              <a:rPr lang="en-US" b="0" i="0" dirty="0">
                <a:solidFill>
                  <a:srgbClr val="444444"/>
                </a:solidFill>
                <a:effectLst/>
                <a:latin typeface="Open Sans" panose="020B0606030504020204" pitchFamily="34" charset="0"/>
              </a:rPr>
              <a:t>From India’s point of view, it allows a foreign company [e.g. America, British] to raise money from Indian financial market. </a:t>
            </a:r>
          </a:p>
          <a:p>
            <a:r>
              <a:rPr lang="en-US" b="1" i="0" dirty="0">
                <a:solidFill>
                  <a:srgbClr val="444444"/>
                </a:solidFill>
                <a:effectLst/>
                <a:latin typeface="Open Sans" panose="020B0606030504020204" pitchFamily="34" charset="0"/>
              </a:rPr>
              <a:t>GLOBAL DEPOSITORY RECEIPTS [GDR]</a:t>
            </a:r>
            <a:br>
              <a:rPr lang="en-US" dirty="0"/>
            </a:br>
            <a:r>
              <a:rPr lang="en-US" b="0" i="0" dirty="0">
                <a:solidFill>
                  <a:srgbClr val="444444"/>
                </a:solidFill>
                <a:effectLst/>
                <a:latin typeface="Open Sans" panose="020B0606030504020204" pitchFamily="34" charset="0"/>
              </a:rPr>
              <a:t>GDR enable a company, the issuer, to access investors in capital markets outside of its home </a:t>
            </a:r>
            <a:r>
              <a:rPr lang="en-US" b="0" i="0" dirty="0" err="1">
                <a:solidFill>
                  <a:srgbClr val="444444"/>
                </a:solidFill>
                <a:effectLst/>
                <a:latin typeface="Open Sans" panose="020B0606030504020204" pitchFamily="34" charset="0"/>
              </a:rPr>
              <a:t>country.It</a:t>
            </a:r>
            <a:r>
              <a:rPr lang="en-US" b="0" i="0" dirty="0">
                <a:solidFill>
                  <a:srgbClr val="444444"/>
                </a:solidFill>
                <a:effectLst/>
                <a:latin typeface="Open Sans" panose="020B0606030504020204" pitchFamily="34" charset="0"/>
              </a:rPr>
              <a:t> is listed &amp; traded in the stock </a:t>
            </a:r>
            <a:r>
              <a:rPr lang="en-US" b="0" i="0" dirty="0" err="1">
                <a:solidFill>
                  <a:srgbClr val="444444"/>
                </a:solidFill>
                <a:effectLst/>
                <a:latin typeface="Open Sans" panose="020B0606030504020204" pitchFamily="34" charset="0"/>
              </a:rPr>
              <a:t>exchange.If</a:t>
            </a:r>
            <a:r>
              <a:rPr lang="en-US" b="0" i="0" dirty="0">
                <a:solidFill>
                  <a:srgbClr val="444444"/>
                </a:solidFill>
                <a:effectLst/>
                <a:latin typeface="Open Sans" panose="020B0606030504020204" pitchFamily="34" charset="0"/>
              </a:rPr>
              <a:t> for example an Indian company which has issued ADRs in the American market wishes to further extend it to other developed and advanced countries such as Europe, then they can sell these ADRs to the public of Europe &amp; the same would be named as </a:t>
            </a:r>
            <a:r>
              <a:rPr lang="en-US" b="0" i="0">
                <a:solidFill>
                  <a:srgbClr val="444444"/>
                </a:solidFill>
                <a:effectLst/>
                <a:latin typeface="Open Sans" panose="020B0606030504020204" pitchFamily="34" charset="0"/>
              </a:rPr>
              <a:t>GDR.</a:t>
            </a:r>
          </a:p>
          <a:p>
            <a:endParaRPr lang="en-IN" dirty="0"/>
          </a:p>
        </p:txBody>
      </p:sp>
    </p:spTree>
    <p:extLst>
      <p:ext uri="{BB962C8B-B14F-4D97-AF65-F5344CB8AC3E}">
        <p14:creationId xmlns:p14="http://schemas.microsoft.com/office/powerpoint/2010/main" val="2626482313"/>
      </p:ext>
    </p:extLst>
  </p:cSld>
  <p:clrMapOvr>
    <a:masterClrMapping/>
  </p:clrMapOvr>
</p:sld>
</file>

<file path=ppt/theme/theme1.xml><?xml version="1.0" encoding="utf-8"?>
<a:theme xmlns:a="http://schemas.openxmlformats.org/drawingml/2006/main" name="Parcel">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
  <TotalTime>229</TotalTime>
  <Words>724</Words>
  <Application>Microsoft Office PowerPoint</Application>
  <PresentationFormat>Widescreen</PresentationFormat>
  <Paragraphs>89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ff1</vt:lpstr>
      <vt:lpstr>ff2</vt:lpstr>
      <vt:lpstr>Gill Sans MT</vt:lpstr>
      <vt:lpstr>Open Sans</vt:lpstr>
      <vt:lpstr>Source Sans Pro</vt:lpstr>
      <vt:lpstr>Parcel</vt:lpstr>
      <vt:lpstr>International finance</vt:lpstr>
      <vt:lpstr>International trade</vt:lpstr>
      <vt:lpstr>International finance</vt:lpstr>
      <vt:lpstr>To Smoothen the Process…</vt:lpstr>
      <vt:lpstr>Meaning and definition</vt:lpstr>
      <vt:lpstr>features</vt:lpstr>
      <vt:lpstr>foreign exchange markets</vt:lpstr>
      <vt:lpstr>Exchange rates</vt:lpstr>
      <vt:lpstr>ADR,GDR &amp;fccb</vt:lpstr>
      <vt:lpstr>IMPORTANCE</vt:lpstr>
      <vt:lpstr>Why intyernatina finance</vt:lpstr>
      <vt:lpstr>Cmpnents f internatina financia envirnment</vt:lpstr>
      <vt:lpstr>risks</vt:lpstr>
      <vt:lpstr>Internatina financia markets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finance</dc:title>
  <dc:creator>HP</dc:creator>
  <cp:lastModifiedBy>Sandhya P Pillai</cp:lastModifiedBy>
  <cp:revision>7</cp:revision>
  <dcterms:created xsi:type="dcterms:W3CDTF">2024-01-07T16:05:04Z</dcterms:created>
  <dcterms:modified xsi:type="dcterms:W3CDTF">2024-03-10T12:39:26Z</dcterms:modified>
</cp:coreProperties>
</file>