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53" d="100"/>
          <a:sy n="53" d="100"/>
        </p:scale>
        <p:origin x="79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3A1C593-65D0-4073-BCC9-577B9352EA97}" type="datetimeFigureOut">
              <a:rPr lang="en-US" smtClean="0"/>
              <a:t>3/11/2024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3/11/2024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3/11/2024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3/11/2024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t>3/11/2024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A1C593-65D0-4073-BCC9-577B9352EA97}" type="datetimeFigureOut">
              <a:rPr lang="en-US" smtClean="0"/>
              <a:t>3/11/2024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A1C593-65D0-4073-BCC9-577B9352EA97}" type="datetimeFigureOut">
              <a:rPr lang="en-US" smtClean="0"/>
              <a:t>3/11/2024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A1C593-65D0-4073-BCC9-577B9352EA97}" type="datetimeFigureOut">
              <a:rPr lang="en-US" smtClean="0"/>
              <a:t>3/11/2024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t>3/11/2024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3/11/2024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3/11/2024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t>3/11/2024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n>
                  <a:solidFill>
                    <a:srgbClr val="98200F"/>
                  </a:solidFill>
                </a:ln>
                <a:solidFill>
                  <a:srgbClr val="C00000"/>
                </a:solidFill>
              </a:rPr>
              <a:t>Testing of Hypothesis</a:t>
            </a:r>
          </a:p>
        </p:txBody>
      </p:sp>
      <p:sp>
        <p:nvSpPr>
          <p:cNvPr id="3" name="Subtitle 2"/>
          <p:cNvSpPr>
            <a:spLocks noGrp="1"/>
          </p:cNvSpPr>
          <p:nvPr>
            <p:ph type="subTitle" idx="1"/>
          </p:nvPr>
        </p:nvSpPr>
        <p:spPr/>
        <p:txBody>
          <a:bodyPr/>
          <a:lstStyle/>
          <a:p>
            <a:r>
              <a:rPr lang="en-IN" altLang="en-US" b="1"/>
              <a:t>Dr. Shaji Mara,m Veettil</a:t>
            </a:r>
          </a:p>
          <a:p>
            <a:r>
              <a:rPr lang="en-IN" altLang="en-US" b="1"/>
              <a:t>Associate Professor &amp; Head</a:t>
            </a:r>
          </a:p>
          <a:p>
            <a:r>
              <a:rPr lang="en-IN" altLang="en-US" b="1"/>
              <a:t>RSM SNDP Yogam College, Koyilandy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50875"/>
            <a:ext cx="10515600" cy="5698490"/>
          </a:xfrm>
        </p:spPr>
        <p:txBody>
          <a:bodyPr>
            <a:normAutofit fontScale="90000"/>
          </a:bodyPr>
          <a:lstStyle/>
          <a:p>
            <a:pPr>
              <a:lnSpc>
                <a:spcPct val="100000"/>
              </a:lnSpc>
            </a:pPr>
            <a:r>
              <a:rPr lang="en-US">
                <a:ln>
                  <a:solidFill>
                    <a:srgbClr val="FF0000"/>
                  </a:solidFill>
                </a:ln>
                <a:latin typeface="Times New Roman" panose="02020603050405020304" charset="0"/>
                <a:cs typeface="Times New Roman" panose="02020603050405020304" charset="0"/>
              </a:rPr>
              <a:t>Power of a Test : </a:t>
            </a:r>
            <a:r>
              <a:rPr lang="en-US">
                <a:latin typeface="Times New Roman" panose="02020603050405020304" charset="0"/>
                <a:cs typeface="Times New Roman" panose="02020603050405020304" charset="0"/>
              </a:rPr>
              <a:t>Probability for rejecting the null hypothesis when the alternative hypothesis is true is called power of a test. </a:t>
            </a:r>
          </a:p>
          <a:p>
            <a:pPr marL="0" indent="0">
              <a:lnSpc>
                <a:spcPct val="100000"/>
              </a:lnSpc>
              <a:buNone/>
            </a:pPr>
            <a:r>
              <a:rPr lang="en-US">
                <a:latin typeface="Times New Roman" panose="02020603050405020304" charset="0"/>
                <a:cs typeface="Times New Roman" panose="02020603050405020304" charset="0"/>
              </a:rPr>
              <a:t>                     Power of a test = 1 – P(Type II Error)</a:t>
            </a:r>
          </a:p>
          <a:p>
            <a:pPr>
              <a:lnSpc>
                <a:spcPct val="100000"/>
              </a:lnSpc>
            </a:pPr>
            <a:r>
              <a:rPr lang="en-US">
                <a:ln>
                  <a:solidFill>
                    <a:srgbClr val="FF0000"/>
                  </a:solidFill>
                </a:ln>
                <a:latin typeface="Times New Roman" panose="02020603050405020304" charset="0"/>
                <a:cs typeface="Times New Roman" panose="02020603050405020304" charset="0"/>
              </a:rPr>
              <a:t>Level of Confidence :</a:t>
            </a:r>
            <a:r>
              <a:rPr lang="en-US">
                <a:latin typeface="Times New Roman" panose="02020603050405020304" charset="0"/>
                <a:cs typeface="Times New Roman" panose="02020603050405020304" charset="0"/>
              </a:rPr>
              <a:t> </a:t>
            </a:r>
          </a:p>
          <a:p>
            <a:pPr lvl="1">
              <a:lnSpc>
                <a:spcPct val="100000"/>
              </a:lnSpc>
            </a:pPr>
            <a:r>
              <a:rPr lang="en-US" sz="2700">
                <a:latin typeface="Times New Roman" panose="02020603050405020304" charset="0"/>
                <a:cs typeface="Times New Roman" panose="02020603050405020304" charset="0"/>
              </a:rPr>
              <a:t>Level of confidence is the probability of accepting a true null hypothesis. </a:t>
            </a:r>
          </a:p>
          <a:p>
            <a:pPr marL="0" indent="0">
              <a:lnSpc>
                <a:spcPct val="100000"/>
              </a:lnSpc>
              <a:buNone/>
            </a:pPr>
            <a:r>
              <a:rPr lang="en-US">
                <a:latin typeface="Times New Roman" panose="02020603050405020304" charset="0"/>
                <a:cs typeface="Times New Roman" panose="02020603050405020304" charset="0"/>
              </a:rPr>
              <a:t>           Level of Confidence = 1 – Level of significance. </a:t>
            </a:r>
          </a:p>
          <a:p>
            <a:pPr marL="0" indent="0">
              <a:lnSpc>
                <a:spcPct val="100000"/>
              </a:lnSpc>
              <a:buNone/>
            </a:pPr>
            <a:r>
              <a:rPr lang="en-US">
                <a:latin typeface="Times New Roman" panose="02020603050405020304" charset="0"/>
                <a:cs typeface="Times New Roman" panose="02020603050405020304" charset="0"/>
              </a:rPr>
              <a:t>           If Level of significance is 5%, Level of Confidence = 95%. </a:t>
            </a:r>
          </a:p>
          <a:p>
            <a:pPr>
              <a:lnSpc>
                <a:spcPct val="100000"/>
              </a:lnSpc>
            </a:pPr>
            <a:r>
              <a:rPr lang="en-US">
                <a:ln>
                  <a:solidFill>
                    <a:srgbClr val="FF0000"/>
                  </a:solidFill>
                </a:ln>
                <a:latin typeface="Times New Roman" panose="02020603050405020304" charset="0"/>
                <a:cs typeface="Times New Roman" panose="02020603050405020304" charset="0"/>
              </a:rPr>
              <a:t>Level of Significance : </a:t>
            </a:r>
          </a:p>
          <a:p>
            <a:pPr lvl="1">
              <a:lnSpc>
                <a:spcPct val="100000"/>
              </a:lnSpc>
            </a:pPr>
            <a:r>
              <a:rPr lang="en-US" sz="2700">
                <a:latin typeface="Times New Roman" panose="02020603050405020304" charset="0"/>
                <a:cs typeface="Times New Roman" panose="02020603050405020304" charset="0"/>
              </a:rPr>
              <a:t>Level of Significance is the probability of rejecting a true null hypothesis.</a:t>
            </a:r>
          </a:p>
          <a:p>
            <a:pPr lvl="1">
              <a:lnSpc>
                <a:spcPct val="100000"/>
              </a:lnSpc>
            </a:pPr>
            <a:r>
              <a:rPr lang="en-US" sz="2700">
                <a:latin typeface="Times New Roman" panose="02020603050405020304" charset="0"/>
                <a:cs typeface="Times New Roman" panose="02020603050405020304" charset="0"/>
              </a:rPr>
              <a:t>Level of Significance is denoted by alpha (α). </a:t>
            </a:r>
          </a:p>
          <a:p>
            <a:pPr lvl="1">
              <a:lnSpc>
                <a:spcPct val="100000"/>
              </a:lnSpc>
            </a:pPr>
            <a:r>
              <a:rPr lang="en-US" sz="2700">
                <a:latin typeface="Times New Roman" panose="02020603050405020304" charset="0"/>
                <a:cs typeface="Times New Roman" panose="02020603050405020304" charset="0"/>
              </a:rPr>
              <a:t>If nothing is mentioned about the level of significance, it is taken as 5%. </a:t>
            </a:r>
          </a:p>
          <a:p>
            <a:pPr marL="0" indent="0">
              <a:lnSpc>
                <a:spcPct val="100000"/>
              </a:lnSpc>
              <a:buNone/>
            </a:pPr>
            <a:r>
              <a:rPr lang="en-US">
                <a:latin typeface="Times New Roman" panose="02020603050405020304" charset="0"/>
                <a:cs typeface="Times New Roman" panose="02020603050405020304" charset="0"/>
              </a:rPr>
              <a:t>          Level of Significance (α) = 1 – level of acceptance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40715"/>
            <a:ext cx="10515600" cy="5536565"/>
          </a:xfrm>
        </p:spPr>
        <p:txBody>
          <a:bodyPr>
            <a:normAutofit lnSpcReduction="10000"/>
          </a:bodyPr>
          <a:lstStyle/>
          <a:p>
            <a:pPr>
              <a:lnSpc>
                <a:spcPct val="130000"/>
              </a:lnSpc>
            </a:pPr>
            <a:r>
              <a:rPr lang="en-US">
                <a:ln>
                  <a:solidFill>
                    <a:srgbClr val="FF0000"/>
                  </a:solidFill>
                </a:ln>
                <a:latin typeface="Times New Roman" panose="02020603050405020304" charset="0"/>
                <a:cs typeface="Times New Roman" panose="02020603050405020304" charset="0"/>
              </a:rPr>
              <a:t>Acceptance Region </a:t>
            </a:r>
          </a:p>
          <a:p>
            <a:pPr lvl="1">
              <a:lnSpc>
                <a:spcPct val="130000"/>
              </a:lnSpc>
            </a:pPr>
            <a:r>
              <a:rPr lang="en-US">
                <a:latin typeface="Times New Roman" panose="02020603050405020304" charset="0"/>
                <a:cs typeface="Times New Roman" panose="02020603050405020304" charset="0"/>
              </a:rPr>
              <a:t>The area under the normal curve which represents the acceptance of a null hypothesis (i.e; level of confidence) is called the Acceptance Region or Acceptance Area. </a:t>
            </a:r>
          </a:p>
          <a:p>
            <a:pPr lvl="1">
              <a:lnSpc>
                <a:spcPct val="130000"/>
              </a:lnSpc>
            </a:pPr>
            <a:r>
              <a:rPr lang="en-US">
                <a:latin typeface="Times New Roman" panose="02020603050405020304" charset="0"/>
                <a:cs typeface="Times New Roman" panose="02020603050405020304" charset="0"/>
              </a:rPr>
              <a:t>Acceptance Region = 100% -- Rejection Region </a:t>
            </a:r>
          </a:p>
          <a:p>
            <a:pPr>
              <a:lnSpc>
                <a:spcPct val="130000"/>
              </a:lnSpc>
            </a:pPr>
            <a:r>
              <a:rPr lang="en-US">
                <a:ln>
                  <a:solidFill>
                    <a:srgbClr val="FF0000"/>
                  </a:solidFill>
                </a:ln>
                <a:latin typeface="Times New Roman" panose="02020603050405020304" charset="0"/>
                <a:cs typeface="Times New Roman" panose="02020603050405020304" charset="0"/>
              </a:rPr>
              <a:t>Rejection Region (Critical Region) </a:t>
            </a:r>
          </a:p>
          <a:p>
            <a:pPr lvl="1">
              <a:lnSpc>
                <a:spcPct val="130000"/>
              </a:lnSpc>
            </a:pPr>
            <a:r>
              <a:rPr lang="en-US">
                <a:latin typeface="Times New Roman" panose="02020603050405020304" charset="0"/>
                <a:cs typeface="Times New Roman" panose="02020603050405020304" charset="0"/>
              </a:rPr>
              <a:t>The area under the normal curve which represents the rejection of a null hypothesis (i.e; level of significance) is called the Rejection Region or Critical Region. </a:t>
            </a:r>
          </a:p>
          <a:p>
            <a:pPr lvl="1">
              <a:lnSpc>
                <a:spcPct val="130000"/>
              </a:lnSpc>
            </a:pPr>
            <a:r>
              <a:rPr lang="en-US">
                <a:latin typeface="Times New Roman" panose="02020603050405020304" charset="0"/>
                <a:cs typeface="Times New Roman" panose="02020603050405020304" charset="0"/>
              </a:rPr>
              <a:t>Rejection Region = 100% -- Acceptance region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20700"/>
            <a:ext cx="10515600" cy="5656580"/>
          </a:xfrm>
        </p:spPr>
        <p:txBody>
          <a:bodyPr/>
          <a:lstStyle/>
          <a:p>
            <a:pPr>
              <a:lnSpc>
                <a:spcPct val="220000"/>
              </a:lnSpc>
            </a:pPr>
            <a:r>
              <a:rPr lang="en-US">
                <a:ln>
                  <a:solidFill>
                    <a:srgbClr val="FF0000"/>
                  </a:solidFill>
                </a:ln>
                <a:latin typeface="Times New Roman" panose="02020603050405020304" charset="0"/>
                <a:cs typeface="Times New Roman" panose="02020603050405020304" charset="0"/>
              </a:rPr>
              <a:t>Degree of Freedom</a:t>
            </a:r>
          </a:p>
          <a:p>
            <a:pPr lvl="1">
              <a:lnSpc>
                <a:spcPct val="220000"/>
              </a:lnSpc>
            </a:pPr>
            <a:r>
              <a:rPr lang="en-US">
                <a:latin typeface="Times New Roman" panose="02020603050405020304" charset="0"/>
                <a:cs typeface="Times New Roman" panose="02020603050405020304" charset="0"/>
              </a:rPr>
              <a:t>Degree of freedom is define</a:t>
            </a:r>
            <a:r>
              <a:rPr lang="en-IN" altLang="en-US">
                <a:latin typeface="Times New Roman" panose="02020603050405020304" charset="0"/>
                <a:cs typeface="Times New Roman" panose="02020603050405020304" charset="0"/>
              </a:rPr>
              <a:t>d</a:t>
            </a:r>
            <a:r>
              <a:rPr lang="en-US">
                <a:latin typeface="Times New Roman" panose="02020603050405020304" charset="0"/>
                <a:cs typeface="Times New Roman" panose="02020603050405020304" charset="0"/>
              </a:rPr>
              <a:t> as the number of independent observations which is obtained by subtracting the number of constraints from the total number of observations. </a:t>
            </a:r>
          </a:p>
          <a:p>
            <a:pPr lvl="1">
              <a:lnSpc>
                <a:spcPct val="220000"/>
              </a:lnSpc>
            </a:pPr>
            <a:r>
              <a:rPr lang="en-US">
                <a:latin typeface="Times New Roman" panose="02020603050405020304" charset="0"/>
                <a:cs typeface="Times New Roman" panose="02020603050405020304" charset="0"/>
              </a:rPr>
              <a:t>Degree of freedom (d.f) = Total No. observations – No. of constraints.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52755"/>
          </a:xfrm>
        </p:spPr>
        <p:txBody>
          <a:bodyPr>
            <a:normAutofit fontScale="90000"/>
          </a:bodyPr>
          <a:lstStyle/>
          <a:p>
            <a:br>
              <a:rPr lang="en-US" sz="2800">
                <a:ln>
                  <a:solidFill>
                    <a:srgbClr val="FF0000"/>
                  </a:solidFill>
                </a:ln>
                <a:sym typeface="+mn-ea"/>
              </a:rPr>
            </a:br>
            <a:r>
              <a:rPr lang="en-US" sz="2800" b="1">
                <a:ln>
                  <a:solidFill>
                    <a:srgbClr val="FF0000"/>
                  </a:solidFill>
                </a:ln>
                <a:sym typeface="+mn-ea"/>
              </a:rPr>
              <a:t>Two-tailed Test </a:t>
            </a:r>
            <a:br>
              <a:rPr lang="en-US" sz="2800" b="1">
                <a:ln>
                  <a:solidFill>
                    <a:srgbClr val="FF0000"/>
                  </a:solidFill>
                </a:ln>
              </a:rPr>
            </a:br>
            <a:endParaRPr lang="en-US" sz="2800" b="1">
              <a:ln>
                <a:solidFill>
                  <a:srgbClr val="FF0000"/>
                </a:solidFill>
              </a:ln>
            </a:endParaRPr>
          </a:p>
        </p:txBody>
      </p:sp>
      <p:sp>
        <p:nvSpPr>
          <p:cNvPr id="3" name="Content Placeholder 2"/>
          <p:cNvSpPr>
            <a:spLocks noGrp="1"/>
          </p:cNvSpPr>
          <p:nvPr>
            <p:ph sz="half" idx="1"/>
          </p:nvPr>
        </p:nvSpPr>
        <p:spPr>
          <a:xfrm>
            <a:off x="838200" y="920115"/>
            <a:ext cx="10355580" cy="5335905"/>
          </a:xfrm>
        </p:spPr>
        <p:txBody>
          <a:bodyPr>
            <a:normAutofit lnSpcReduction="20000"/>
          </a:bodyPr>
          <a:lstStyle/>
          <a:p>
            <a:pPr>
              <a:lnSpc>
                <a:spcPct val="120000"/>
              </a:lnSpc>
            </a:pPr>
            <a:r>
              <a:rPr lang="en-US">
                <a:latin typeface="Times New Roman" panose="02020603050405020304" charset="0"/>
                <a:cs typeface="Times New Roman" panose="02020603050405020304" charset="0"/>
              </a:rPr>
              <a:t>A two tailed test is one in which we reject the null hypothesis if the computed value of the test statistic is significantly greater than or lower than the critical value (table value) of the test statistic. </a:t>
            </a:r>
          </a:p>
          <a:p>
            <a:pPr>
              <a:lnSpc>
                <a:spcPct val="120000"/>
              </a:lnSpc>
            </a:pPr>
            <a:r>
              <a:rPr lang="en-US">
                <a:latin typeface="Times New Roman" panose="02020603050405020304" charset="0"/>
                <a:cs typeface="Times New Roman" panose="02020603050405020304" charset="0"/>
              </a:rPr>
              <a:t>Thus in two tailed tests the critical region is represented by both tails.</a:t>
            </a:r>
          </a:p>
          <a:p>
            <a:pPr>
              <a:lnSpc>
                <a:spcPct val="120000"/>
              </a:lnSpc>
            </a:pPr>
            <a:r>
              <a:rPr lang="en-US">
                <a:latin typeface="Times New Roman" panose="02020603050405020304" charset="0"/>
                <a:cs typeface="Times New Roman" panose="02020603050405020304" charset="0"/>
              </a:rPr>
              <a:t>If we test the hypothesis at 5% level of significance, the size of the acceptance region is 95% and the size of the rejection region is 5% on both sides together.</a:t>
            </a:r>
          </a:p>
          <a:p>
            <a:endParaRPr lang="en-US">
              <a:latin typeface="Times New Roman" panose="02020603050405020304" charset="0"/>
              <a:cs typeface="Times New Roman" panose="02020603050405020304" charset="0"/>
            </a:endParaRPr>
          </a:p>
        </p:txBody>
      </p:sp>
      <p:pic>
        <p:nvPicPr>
          <p:cNvPr id="7" name="Content Placeholder 6"/>
          <p:cNvPicPr>
            <a:picLocks noGrp="1" noChangeAspect="1"/>
          </p:cNvPicPr>
          <p:nvPr>
            <p:ph sz="half" idx="2"/>
          </p:nvPr>
        </p:nvPicPr>
        <p:blipFill>
          <a:blip r:embed="rId2"/>
          <a:stretch>
            <a:fillRect/>
          </a:stretch>
        </p:blipFill>
        <p:spPr>
          <a:xfrm>
            <a:off x="3100070" y="4353560"/>
            <a:ext cx="5181600" cy="190309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95935"/>
          </a:xfrm>
        </p:spPr>
        <p:txBody>
          <a:bodyPr>
            <a:normAutofit fontScale="90000"/>
          </a:bodyPr>
          <a:lstStyle/>
          <a:p>
            <a:r>
              <a:rPr lang="en-US" sz="2800">
                <a:ln>
                  <a:solidFill>
                    <a:srgbClr val="FF0000"/>
                  </a:solidFill>
                </a:ln>
                <a:sym typeface="+mn-ea"/>
              </a:rPr>
              <a:t>One-tailed Test </a:t>
            </a:r>
          </a:p>
        </p:txBody>
      </p:sp>
      <p:sp>
        <p:nvSpPr>
          <p:cNvPr id="3" name="Content Placeholder 2"/>
          <p:cNvSpPr>
            <a:spLocks noGrp="1"/>
          </p:cNvSpPr>
          <p:nvPr>
            <p:ph sz="half" idx="1"/>
          </p:nvPr>
        </p:nvSpPr>
        <p:spPr>
          <a:xfrm>
            <a:off x="838200" y="861060"/>
            <a:ext cx="10516235" cy="5542280"/>
          </a:xfrm>
        </p:spPr>
        <p:txBody>
          <a:bodyPr>
            <a:normAutofit/>
          </a:bodyPr>
          <a:lstStyle/>
          <a:p>
            <a:pPr>
              <a:lnSpc>
                <a:spcPct val="110000"/>
              </a:lnSpc>
            </a:pPr>
            <a:r>
              <a:rPr lang="en-US" sz="2400">
                <a:latin typeface="Times New Roman" panose="02020603050405020304" charset="0"/>
                <a:cs typeface="Times New Roman" panose="02020603050405020304" charset="0"/>
              </a:rPr>
              <a:t>One tailed test is one in which the rejection region is  located in only one tail of the normal curve. </a:t>
            </a:r>
          </a:p>
          <a:p>
            <a:pPr>
              <a:lnSpc>
                <a:spcPct val="110000"/>
              </a:lnSpc>
            </a:pPr>
            <a:r>
              <a:rPr lang="en-US" sz="2400">
                <a:latin typeface="Times New Roman" panose="02020603050405020304" charset="0"/>
                <a:cs typeface="Times New Roman" panose="02020603050405020304" charset="0"/>
              </a:rPr>
              <a:t>It may be at left tail or right tail, depending on the alternative hypothesis. If the alternative hypothesis is with ‘&lt;’ (less than) sign, the rejection region is placed on the left tail, and the test is called left</a:t>
            </a:r>
            <a:r>
              <a:rPr lang="en-IN" altLang="en-US" sz="2400">
                <a:latin typeface="Times New Roman" panose="02020603050405020304" charset="0"/>
                <a:cs typeface="Times New Roman" panose="02020603050405020304" charset="0"/>
              </a:rPr>
              <a:t> </a:t>
            </a:r>
            <a:r>
              <a:rPr lang="en-US" sz="2400">
                <a:latin typeface="Times New Roman" panose="02020603050405020304" charset="0"/>
                <a:cs typeface="Times New Roman" panose="02020603050405020304" charset="0"/>
              </a:rPr>
              <a:t>tailed test. </a:t>
            </a:r>
          </a:p>
          <a:p>
            <a:pPr>
              <a:lnSpc>
                <a:spcPct val="110000"/>
              </a:lnSpc>
            </a:pPr>
            <a:r>
              <a:rPr lang="en-US" sz="2400">
                <a:latin typeface="Times New Roman" panose="02020603050405020304" charset="0"/>
                <a:cs typeface="Times New Roman" panose="02020603050405020304" charset="0"/>
              </a:rPr>
              <a:t>If the alternative hypothesis is with ‘&gt;’ (more than) sign, the rejection region is placed on the right tail, and the test is called right-tailed test.</a:t>
            </a:r>
          </a:p>
          <a:p>
            <a:pPr>
              <a:lnSpc>
                <a:spcPct val="100000"/>
              </a:lnSpc>
            </a:pPr>
            <a:endParaRPr lang="en-US" sz="2400">
              <a:latin typeface="Times New Roman" panose="02020603050405020304" charset="0"/>
              <a:cs typeface="Times New Roman" panose="02020603050405020304" charset="0"/>
            </a:endParaRPr>
          </a:p>
        </p:txBody>
      </p:sp>
      <p:pic>
        <p:nvPicPr>
          <p:cNvPr id="5" name="Content Placeholder 4"/>
          <p:cNvPicPr>
            <a:picLocks noGrp="1" noChangeAspect="1"/>
          </p:cNvPicPr>
          <p:nvPr>
            <p:ph sz="half" idx="2"/>
          </p:nvPr>
        </p:nvPicPr>
        <p:blipFill>
          <a:blip r:embed="rId2"/>
          <a:stretch>
            <a:fillRect/>
          </a:stretch>
        </p:blipFill>
        <p:spPr>
          <a:xfrm>
            <a:off x="3228340" y="4274185"/>
            <a:ext cx="5895340" cy="204978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83235" y="403225"/>
            <a:ext cx="11421745" cy="6225540"/>
          </a:xfrm>
        </p:spPr>
        <p:txBody>
          <a:bodyPr/>
          <a:lstStyle/>
          <a:p>
            <a:r>
              <a:rPr lang="en-US" sz="2000">
                <a:ln>
                  <a:solidFill>
                    <a:srgbClr val="FF0000"/>
                  </a:solidFill>
                </a:ln>
                <a:latin typeface="Times New Roman" panose="02020603050405020304" charset="0"/>
                <a:cs typeface="Times New Roman" panose="02020603050405020304" charset="0"/>
              </a:rPr>
              <a:t>Critical Value (Table Value)  </a:t>
            </a:r>
          </a:p>
          <a:p>
            <a:r>
              <a:rPr lang="en-US" sz="2000">
                <a:latin typeface="Times New Roman" panose="02020603050405020304" charset="0"/>
                <a:cs typeface="Times New Roman" panose="02020603050405020304" charset="0"/>
              </a:rPr>
              <a:t>The critical value is the value of the test statistic which separates the rejection region from the  acceptance region. </a:t>
            </a:r>
          </a:p>
          <a:p>
            <a:r>
              <a:rPr lang="en-US" sz="2000">
                <a:latin typeface="Times New Roman" panose="02020603050405020304" charset="0"/>
                <a:cs typeface="Times New Roman" panose="02020603050405020304" charset="0"/>
              </a:rPr>
              <a:t>It depends on the level of  significance and degree of freedom. When the calculated value of the test statistic is numerically less than the critical value, the null hypothesis is accepted. </a:t>
            </a:r>
          </a:p>
          <a:p>
            <a:r>
              <a:rPr lang="en-US" sz="2000">
                <a:latin typeface="Times New Roman" panose="02020603050405020304" charset="0"/>
                <a:cs typeface="Times New Roman" panose="02020603050405020304" charset="0"/>
              </a:rPr>
              <a:t>When the calculated value of the test  statistic is numerically more than the critical value,  the null hypothesis is </a:t>
            </a:r>
            <a:r>
              <a:rPr lang="en-IN" altLang="en-US" sz="2000">
                <a:latin typeface="Times New Roman" panose="02020603050405020304" charset="0"/>
                <a:cs typeface="Times New Roman" panose="02020603050405020304" charset="0"/>
              </a:rPr>
              <a:t>rejected</a:t>
            </a:r>
            <a:r>
              <a:rPr lang="en-US" sz="2000">
                <a:latin typeface="Times New Roman" panose="02020603050405020304" charset="0"/>
                <a:cs typeface="Times New Roman" panose="02020603050405020304" charset="0"/>
              </a:rPr>
              <a:t>.   </a:t>
            </a:r>
          </a:p>
          <a:p>
            <a:r>
              <a:rPr lang="en-US" sz="2000">
                <a:ln>
                  <a:solidFill>
                    <a:srgbClr val="FF0000"/>
                  </a:solidFill>
                </a:ln>
                <a:latin typeface="Times New Roman" panose="02020603050405020304" charset="0"/>
                <a:cs typeface="Times New Roman" panose="02020603050405020304" charset="0"/>
              </a:rPr>
              <a:t>Parametric Tests </a:t>
            </a:r>
          </a:p>
          <a:p>
            <a:r>
              <a:rPr lang="en-US" sz="2000">
                <a:latin typeface="Times New Roman" panose="02020603050405020304" charset="0"/>
                <a:cs typeface="Times New Roman" panose="02020603050405020304" charset="0"/>
              </a:rPr>
              <a:t>When testing of hypothesis is done, if some assumptions are made about the nature of population distribution, then the test statistic applied there is called parametric test. </a:t>
            </a:r>
          </a:p>
          <a:p>
            <a:r>
              <a:rPr lang="en-US" sz="2000">
                <a:latin typeface="Times New Roman" panose="02020603050405020304" charset="0"/>
                <a:cs typeface="Times New Roman" panose="02020603050405020304" charset="0"/>
              </a:rPr>
              <a:t>There are number of parametric tests. Eg: t-test, Z test, F test, etc.  </a:t>
            </a:r>
          </a:p>
          <a:p>
            <a:r>
              <a:rPr lang="en-US" sz="2000">
                <a:ln>
                  <a:solidFill>
                    <a:srgbClr val="FF0000"/>
                  </a:solidFill>
                </a:ln>
                <a:latin typeface="Times New Roman" panose="02020603050405020304" charset="0"/>
                <a:cs typeface="Times New Roman" panose="02020603050405020304" charset="0"/>
              </a:rPr>
              <a:t>Non-Parametric Tests </a:t>
            </a:r>
          </a:p>
          <a:p>
            <a:r>
              <a:rPr lang="en-US" sz="2000">
                <a:latin typeface="Times New Roman" panose="02020603050405020304" charset="0"/>
                <a:cs typeface="Times New Roman" panose="02020603050405020304" charset="0"/>
              </a:rPr>
              <a:t>When testing of hypothesis is done, if no assumptions are made about the nature of population distribution, then the test statistic applied there is called non-parametric test. </a:t>
            </a:r>
          </a:p>
          <a:p>
            <a:r>
              <a:rPr lang="en-US" sz="2000">
                <a:latin typeface="Times New Roman" panose="02020603050405020304" charset="0"/>
                <a:cs typeface="Times New Roman" panose="02020603050405020304" charset="0"/>
              </a:rPr>
              <a:t>There are number of non-parametric tests. Eg: Chi-square Test, Sign tests, Signed Rank Tests, Rank Sum Tests, Run Test, Kolmogrov Smirnov Test, etc. Since, no assumptions are made about the nature of population, non-parametric tests are also called distribution-free tests.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56235"/>
          </a:xfrm>
        </p:spPr>
        <p:txBody>
          <a:bodyPr>
            <a:normAutofit fontScale="90000"/>
          </a:bodyPr>
          <a:lstStyle/>
          <a:p>
            <a:br>
              <a:rPr lang="en-US">
                <a:ln>
                  <a:solidFill>
                    <a:srgbClr val="FF0000"/>
                  </a:solidFill>
                </a:ln>
                <a:sym typeface="+mn-ea"/>
              </a:rPr>
            </a:br>
            <a:r>
              <a:rPr lang="en-US" sz="3600">
                <a:ln>
                  <a:solidFill>
                    <a:srgbClr val="FF0000"/>
                  </a:solidFill>
                </a:ln>
                <a:sym typeface="+mn-ea"/>
              </a:rPr>
              <a:t>Procedure for testing hypothesis </a:t>
            </a:r>
            <a:br>
              <a:rPr lang="en-US" sz="3600">
                <a:ln>
                  <a:solidFill>
                    <a:srgbClr val="FF0000"/>
                  </a:solidFill>
                </a:ln>
              </a:rPr>
            </a:br>
            <a:endParaRPr lang="en-US" sz="3600">
              <a:ln>
                <a:solidFill>
                  <a:srgbClr val="FF0000"/>
                </a:solidFill>
              </a:ln>
            </a:endParaRPr>
          </a:p>
        </p:txBody>
      </p:sp>
      <p:sp>
        <p:nvSpPr>
          <p:cNvPr id="3" name="Content Placeholder 2"/>
          <p:cNvSpPr>
            <a:spLocks noGrp="1"/>
          </p:cNvSpPr>
          <p:nvPr>
            <p:ph sz="half" idx="1"/>
          </p:nvPr>
        </p:nvSpPr>
        <p:spPr>
          <a:xfrm>
            <a:off x="580390" y="883285"/>
            <a:ext cx="11259185" cy="5428615"/>
          </a:xfrm>
        </p:spPr>
        <p:txBody>
          <a:bodyPr>
            <a:noAutofit/>
          </a:bodyPr>
          <a:lstStyle/>
          <a:p>
            <a:pPr>
              <a:lnSpc>
                <a:spcPct val="100000"/>
              </a:lnSpc>
            </a:pPr>
            <a:r>
              <a:rPr lang="en-US" sz="2400">
                <a:latin typeface="Times New Roman" panose="02020603050405020304" charset="0"/>
                <a:cs typeface="Times New Roman" panose="02020603050405020304" charset="0"/>
              </a:rPr>
              <a:t>Set up null hypothesis and alternative hypothesis </a:t>
            </a:r>
          </a:p>
          <a:p>
            <a:pPr>
              <a:lnSpc>
                <a:spcPct val="100000"/>
              </a:lnSpc>
            </a:pPr>
            <a:r>
              <a:rPr lang="en-US" sz="2400">
                <a:latin typeface="Times New Roman" panose="02020603050405020304" charset="0"/>
                <a:cs typeface="Times New Roman" panose="02020603050405020304" charset="0"/>
              </a:rPr>
              <a:t>Decide the test statistic (statistical test) applicable  for testing hypothesis. </a:t>
            </a:r>
          </a:p>
          <a:p>
            <a:pPr>
              <a:lnSpc>
                <a:spcPct val="100000"/>
              </a:lnSpc>
            </a:pPr>
            <a:r>
              <a:rPr lang="en-US" sz="2400">
                <a:latin typeface="Times New Roman" panose="02020603050405020304" charset="0"/>
                <a:cs typeface="Times New Roman" panose="02020603050405020304" charset="0"/>
              </a:rPr>
              <a:t>Apply the appropriate formulae for computing the value of the test statistic. </a:t>
            </a:r>
          </a:p>
          <a:p>
            <a:pPr>
              <a:lnSpc>
                <a:spcPct val="100000"/>
              </a:lnSpc>
            </a:pPr>
            <a:r>
              <a:rPr lang="en-US" sz="2400">
                <a:latin typeface="Times New Roman" panose="02020603050405020304" charset="0"/>
                <a:cs typeface="Times New Roman" panose="02020603050405020304" charset="0"/>
              </a:rPr>
              <a:t>Specify the level of significance. If nothing is mentioned about the level of significance, take 5% level o significance. </a:t>
            </a:r>
          </a:p>
          <a:p>
            <a:pPr>
              <a:lnSpc>
                <a:spcPct val="100000"/>
              </a:lnSpc>
            </a:pPr>
            <a:r>
              <a:rPr lang="en-US" sz="2400">
                <a:latin typeface="Times New Roman" panose="02020603050405020304" charset="0"/>
                <a:cs typeface="Times New Roman" panose="02020603050405020304" charset="0"/>
              </a:rPr>
              <a:t>Fix the degree of freedom </a:t>
            </a:r>
          </a:p>
          <a:p>
            <a:pPr>
              <a:lnSpc>
                <a:spcPct val="100000"/>
              </a:lnSpc>
            </a:pPr>
            <a:r>
              <a:rPr lang="en-US" sz="2400">
                <a:latin typeface="Times New Roman" panose="02020603050405020304" charset="0"/>
                <a:cs typeface="Times New Roman" panose="02020603050405020304" charset="0"/>
              </a:rPr>
              <a:t>Locate the table value (critical value) of the test statistic at specified level of significance </a:t>
            </a:r>
          </a:p>
          <a:p>
            <a:pPr>
              <a:lnSpc>
                <a:spcPct val="100000"/>
              </a:lnSpc>
            </a:pPr>
            <a:r>
              <a:rPr lang="en-US" sz="2400">
                <a:latin typeface="Times New Roman" panose="02020603050405020304" charset="0"/>
                <a:cs typeface="Times New Roman" panose="02020603050405020304" charset="0"/>
              </a:rPr>
              <a:t>Compare the calculated value of the test statistic with the corresponding table value (critical value) and decide whether to accept or reject the null hypothesis. If calculated value of the test statistic is numerically less than the table value, the null hypothesis is accepted. If calculated value of the test statistic is numerically more than the table value, the null hypothesis is rejected.</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38480"/>
          </a:xfrm>
        </p:spPr>
        <p:txBody>
          <a:bodyPr>
            <a:normAutofit fontScale="90000"/>
          </a:bodyPr>
          <a:lstStyle/>
          <a:p>
            <a:r>
              <a:rPr lang="en-US" sz="3200">
                <a:ln>
                  <a:solidFill>
                    <a:schemeClr val="accent2">
                      <a:lumMod val="50000"/>
                    </a:schemeClr>
                  </a:solidFill>
                </a:ln>
              </a:rPr>
              <a:t>Central Limit Theorem</a:t>
            </a:r>
          </a:p>
        </p:txBody>
      </p:sp>
      <p:sp>
        <p:nvSpPr>
          <p:cNvPr id="3" name="Content Placeholder 2"/>
          <p:cNvSpPr>
            <a:spLocks noGrp="1"/>
          </p:cNvSpPr>
          <p:nvPr>
            <p:ph sz="half" idx="1"/>
          </p:nvPr>
        </p:nvSpPr>
        <p:spPr>
          <a:xfrm>
            <a:off x="838200" y="1049655"/>
            <a:ext cx="10731500" cy="5375275"/>
          </a:xfrm>
        </p:spPr>
        <p:txBody>
          <a:bodyPr>
            <a:noAutofit/>
          </a:bodyPr>
          <a:lstStyle/>
          <a:p>
            <a:pPr>
              <a:lnSpc>
                <a:spcPct val="110000"/>
              </a:lnSpc>
            </a:pPr>
            <a:r>
              <a:rPr lang="en-US">
                <a:latin typeface="Times New Roman" panose="02020603050405020304" charset="0"/>
                <a:cs typeface="Times New Roman" panose="02020603050405020304" charset="0"/>
              </a:rPr>
              <a:t>In the study of probability theory, the central limit theorem (CLT) states that the distribution of sample approximates a normal distribution as the sample size becomes larger, assuming that all samples are identical in size, and regardless of the population distribution shape.</a:t>
            </a:r>
          </a:p>
          <a:p>
            <a:pPr>
              <a:lnSpc>
                <a:spcPct val="110000"/>
              </a:lnSpc>
            </a:pPr>
            <a:r>
              <a:rPr lang="en-US">
                <a:latin typeface="Times New Roman" panose="02020603050405020304" charset="0"/>
                <a:cs typeface="Times New Roman" panose="02020603050405020304" charset="0"/>
              </a:rPr>
              <a:t>A key aspect of CLT is that the average of the sample means and standard deviations will equal the population mean and standard deviation.</a:t>
            </a:r>
          </a:p>
          <a:p>
            <a:pPr>
              <a:lnSpc>
                <a:spcPct val="110000"/>
              </a:lnSpc>
            </a:pPr>
            <a:r>
              <a:rPr lang="en-US">
                <a:latin typeface="Times New Roman" panose="02020603050405020304" charset="0"/>
                <a:cs typeface="Times New Roman" panose="02020603050405020304" charset="0"/>
              </a:rPr>
              <a:t>A sufficiently large sample size can predict the characteristics of a population accurately.</a:t>
            </a:r>
          </a:p>
          <a:p>
            <a:endParaRPr lang="en-US">
              <a:latin typeface="Times New Roman" panose="02020603050405020304" charset="0"/>
              <a:cs typeface="Times New Roman" panose="0202060305040502030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57225"/>
          </a:xfrm>
        </p:spPr>
        <p:txBody>
          <a:bodyPr>
            <a:normAutofit fontScale="90000"/>
          </a:bodyPr>
          <a:lstStyle/>
          <a:p>
            <a:r>
              <a:rPr lang="en-US">
                <a:ln>
                  <a:solidFill>
                    <a:schemeClr val="accent1">
                      <a:lumMod val="50000"/>
                    </a:schemeClr>
                  </a:solidFill>
                </a:ln>
              </a:rPr>
              <a:t>Z-Test</a:t>
            </a:r>
          </a:p>
        </p:txBody>
      </p:sp>
      <p:sp>
        <p:nvSpPr>
          <p:cNvPr id="3" name="Content Placeholder 2"/>
          <p:cNvSpPr>
            <a:spLocks noGrp="1"/>
          </p:cNvSpPr>
          <p:nvPr>
            <p:ph sz="half" idx="1"/>
          </p:nvPr>
        </p:nvSpPr>
        <p:spPr>
          <a:xfrm>
            <a:off x="838200" y="1022350"/>
            <a:ext cx="10419715" cy="5380990"/>
          </a:xfrm>
        </p:spPr>
        <p:txBody>
          <a:bodyPr>
            <a:normAutofit lnSpcReduction="20000"/>
          </a:bodyPr>
          <a:lstStyle/>
          <a:p>
            <a:pPr>
              <a:lnSpc>
                <a:spcPct val="130000"/>
              </a:lnSpc>
            </a:pPr>
            <a:r>
              <a:rPr lang="en-US">
                <a:latin typeface="Times New Roman" panose="02020603050405020304" charset="0"/>
                <a:cs typeface="Times New Roman" panose="02020603050405020304" charset="0"/>
              </a:rPr>
              <a:t>Z-test is a statistical test</a:t>
            </a:r>
            <a:r>
              <a:rPr lang="en-IN" altLang="en-US">
                <a:latin typeface="Times New Roman" panose="02020603050405020304" charset="0"/>
                <a:cs typeface="Times New Roman" panose="02020603050405020304" charset="0"/>
              </a:rPr>
              <a:t> </a:t>
            </a:r>
            <a:r>
              <a:rPr lang="en-US">
                <a:latin typeface="Times New Roman" panose="02020603050405020304" charset="0"/>
                <a:cs typeface="Times New Roman" panose="02020603050405020304" charset="0"/>
              </a:rPr>
              <a:t>used to compare a sample mean to a known population mean (</a:t>
            </a:r>
            <a:r>
              <a:rPr lang="en-US">
                <a:latin typeface="Times New Roman" panose="02020603050405020304" charset="0"/>
                <a:cs typeface="Times New Roman" panose="02020603050405020304" charset="0"/>
                <a:sym typeface="+mn-ea"/>
              </a:rPr>
              <a:t>μ</a:t>
            </a:r>
            <a:r>
              <a:rPr lang="en-US">
                <a:latin typeface="Times New Roman" panose="02020603050405020304" charset="0"/>
                <a:cs typeface="Times New Roman" panose="02020603050405020304" charset="0"/>
              </a:rPr>
              <a:t>) to determine whether the sample mean is statistically or significantly different from the population mean. </a:t>
            </a:r>
          </a:p>
          <a:p>
            <a:pPr>
              <a:lnSpc>
                <a:spcPct val="130000"/>
              </a:lnSpc>
            </a:pPr>
            <a:r>
              <a:rPr lang="en-US">
                <a:latin typeface="Times New Roman" panose="02020603050405020304" charset="0"/>
                <a:cs typeface="Times New Roman" panose="02020603050405020304" charset="0"/>
              </a:rPr>
              <a:t>To use the Z-Test, a sample must be drawn from a population with a known mean (</a:t>
            </a:r>
            <a:r>
              <a:rPr lang="en-US">
                <a:latin typeface="Times New Roman" panose="02020603050405020304" charset="0"/>
                <a:cs typeface="Times New Roman" panose="02020603050405020304" charset="0"/>
                <a:sym typeface="+mn-ea"/>
              </a:rPr>
              <a:t>μ</a:t>
            </a:r>
            <a:r>
              <a:rPr lang="en-US">
                <a:latin typeface="Times New Roman" panose="02020603050405020304" charset="0"/>
                <a:cs typeface="Times New Roman" panose="02020603050405020304" charset="0"/>
              </a:rPr>
              <a:t>) and standard deviation (</a:t>
            </a:r>
            <a:r>
              <a:rPr lang="en-US">
                <a:latin typeface="Times New Roman" panose="02020603050405020304" charset="0"/>
                <a:cs typeface="Times New Roman" panose="02020603050405020304" charset="0"/>
                <a:sym typeface="+mn-ea"/>
              </a:rPr>
              <a:t>σ</a:t>
            </a:r>
            <a:r>
              <a:rPr lang="en-US">
                <a:latin typeface="Times New Roman" panose="02020603050405020304" charset="0"/>
                <a:cs typeface="Times New Roman" panose="02020603050405020304" charset="0"/>
              </a:rPr>
              <a:t>). </a:t>
            </a:r>
          </a:p>
          <a:p>
            <a:pPr>
              <a:lnSpc>
                <a:spcPct val="130000"/>
              </a:lnSpc>
            </a:pPr>
            <a:r>
              <a:rPr lang="en-US">
                <a:latin typeface="Times New Roman" panose="02020603050405020304" charset="0"/>
                <a:cs typeface="Times New Roman" panose="02020603050405020304" charset="0"/>
              </a:rPr>
              <a:t>The Z-Test calculates a Z-Score for the sample mean with respect to the population mean. </a:t>
            </a:r>
          </a:p>
          <a:p>
            <a:pPr>
              <a:lnSpc>
                <a:spcPct val="130000"/>
              </a:lnSpc>
            </a:pPr>
            <a:r>
              <a:rPr lang="en-US">
                <a:latin typeface="Times New Roman" panose="02020603050405020304" charset="0"/>
                <a:cs typeface="Times New Roman" panose="02020603050405020304" charset="0"/>
              </a:rPr>
              <a:t>The greater the difference between the sample mean and the population mean, the larger the Z-Score and the less likely the sample is associated</a:t>
            </a:r>
            <a:r>
              <a:rPr lang="en-IN" altLang="en-US">
                <a:latin typeface="Times New Roman" panose="02020603050405020304" charset="0"/>
                <a:cs typeface="Times New Roman" panose="02020603050405020304" charset="0"/>
              </a:rPr>
              <a:t> </a:t>
            </a:r>
            <a:r>
              <a:rPr lang="en-US">
                <a:latin typeface="Times New Roman" panose="02020603050405020304" charset="0"/>
                <a:cs typeface="Times New Roman" panose="02020603050405020304" charset="0"/>
              </a:rPr>
              <a:t>with the population.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20370"/>
          </a:xfrm>
        </p:spPr>
        <p:txBody>
          <a:bodyPr>
            <a:noAutofit/>
          </a:bodyPr>
          <a:lstStyle/>
          <a:p>
            <a:r>
              <a:rPr lang="en-IN" altLang="en-US" sz="2800">
                <a:ln>
                  <a:solidFill>
                    <a:srgbClr val="002060"/>
                  </a:solidFill>
                </a:ln>
              </a:rPr>
              <a:t>Steps</a:t>
            </a:r>
          </a:p>
        </p:txBody>
      </p:sp>
      <p:sp>
        <p:nvSpPr>
          <p:cNvPr id="3" name="Content Placeholder 2"/>
          <p:cNvSpPr>
            <a:spLocks noGrp="1"/>
          </p:cNvSpPr>
          <p:nvPr>
            <p:ph sz="half" idx="1"/>
          </p:nvPr>
        </p:nvSpPr>
        <p:spPr>
          <a:xfrm>
            <a:off x="838200" y="1039495"/>
            <a:ext cx="9978390" cy="5137785"/>
          </a:xfrm>
        </p:spPr>
        <p:txBody>
          <a:bodyPr>
            <a:normAutofit/>
          </a:bodyPr>
          <a:lstStyle/>
          <a:p>
            <a:pPr>
              <a:lnSpc>
                <a:spcPct val="170000"/>
              </a:lnSpc>
            </a:pPr>
            <a:r>
              <a:rPr lang="en-US">
                <a:latin typeface="Times New Roman" panose="02020603050405020304" charset="0"/>
                <a:cs typeface="Times New Roman" panose="02020603050405020304" charset="0"/>
              </a:rPr>
              <a:t>Running a Z test  requires five steps:</a:t>
            </a:r>
          </a:p>
          <a:p>
            <a:pPr marL="971550" lvl="1" indent="-514350">
              <a:lnSpc>
                <a:spcPct val="170000"/>
              </a:lnSpc>
              <a:buAutoNum type="arabicPeriod"/>
            </a:pPr>
            <a:r>
              <a:rPr lang="en-US">
                <a:latin typeface="Times New Roman" panose="02020603050405020304" charset="0"/>
                <a:cs typeface="Times New Roman" panose="02020603050405020304" charset="0"/>
              </a:rPr>
              <a:t>State the null hypothesis and alternate hypothesis.</a:t>
            </a:r>
          </a:p>
          <a:p>
            <a:pPr marL="971550" lvl="1" indent="-514350">
              <a:lnSpc>
                <a:spcPct val="170000"/>
              </a:lnSpc>
              <a:buAutoNum type="arabicPeriod"/>
            </a:pPr>
            <a:r>
              <a:rPr lang="en-US">
                <a:latin typeface="Times New Roman" panose="02020603050405020304" charset="0"/>
                <a:cs typeface="Times New Roman" panose="02020603050405020304" charset="0"/>
              </a:rPr>
              <a:t>Choose an alpha level.</a:t>
            </a:r>
          </a:p>
          <a:p>
            <a:pPr marL="971550" lvl="1" indent="-514350">
              <a:lnSpc>
                <a:spcPct val="170000"/>
              </a:lnSpc>
              <a:buAutoNum type="arabicPeriod"/>
            </a:pPr>
            <a:r>
              <a:rPr lang="en-US">
                <a:latin typeface="Times New Roman" panose="02020603050405020304" charset="0"/>
                <a:cs typeface="Times New Roman" panose="02020603050405020304" charset="0"/>
              </a:rPr>
              <a:t>Find the critical value of z in a z table.</a:t>
            </a:r>
          </a:p>
          <a:p>
            <a:pPr marL="971550" lvl="1" indent="-514350">
              <a:lnSpc>
                <a:spcPct val="170000"/>
              </a:lnSpc>
              <a:buAutoNum type="arabicPeriod"/>
            </a:pPr>
            <a:r>
              <a:rPr lang="en-US">
                <a:latin typeface="Times New Roman" panose="02020603050405020304" charset="0"/>
                <a:cs typeface="Times New Roman" panose="02020603050405020304" charset="0"/>
              </a:rPr>
              <a:t>Calculate the z test statistic .</a:t>
            </a:r>
          </a:p>
          <a:p>
            <a:pPr marL="971550" lvl="1" indent="-514350">
              <a:lnSpc>
                <a:spcPct val="170000"/>
              </a:lnSpc>
              <a:buAutoNum type="arabicPeriod"/>
            </a:pPr>
            <a:r>
              <a:rPr lang="en-US">
                <a:latin typeface="Times New Roman" panose="02020603050405020304" charset="0"/>
                <a:cs typeface="Times New Roman" panose="02020603050405020304" charset="0"/>
              </a:rPr>
              <a:t>Compare the test statistic to the critical z value and decide if you should support or reject the null hypothesis.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33070"/>
          </a:xfrm>
        </p:spPr>
        <p:txBody>
          <a:bodyPr>
            <a:normAutofit fontScale="90000"/>
          </a:bodyPr>
          <a:lstStyle/>
          <a:p>
            <a:br>
              <a:rPr lang="en-US">
                <a:ln>
                  <a:solidFill>
                    <a:srgbClr val="98200F"/>
                  </a:solidFill>
                </a:ln>
                <a:sym typeface="+mn-ea"/>
              </a:rPr>
            </a:br>
            <a:r>
              <a:rPr lang="en-US" sz="4000">
                <a:ln>
                  <a:solidFill>
                    <a:srgbClr val="98200F"/>
                  </a:solidFill>
                </a:ln>
                <a:sym typeface="+mn-ea"/>
              </a:rPr>
              <a:t>Basic Concepts </a:t>
            </a:r>
            <a:br>
              <a:rPr lang="en-US" sz="4000">
                <a:ln>
                  <a:solidFill>
                    <a:srgbClr val="98200F"/>
                  </a:solidFill>
                </a:ln>
              </a:rPr>
            </a:br>
            <a:endParaRPr lang="en-US" sz="4000">
              <a:ln>
                <a:solidFill>
                  <a:srgbClr val="98200F"/>
                </a:solidFill>
              </a:ln>
            </a:endParaRPr>
          </a:p>
        </p:txBody>
      </p:sp>
      <p:sp>
        <p:nvSpPr>
          <p:cNvPr id="3" name="Content Placeholder 2"/>
          <p:cNvSpPr>
            <a:spLocks noGrp="1"/>
          </p:cNvSpPr>
          <p:nvPr>
            <p:ph idx="1"/>
          </p:nvPr>
        </p:nvSpPr>
        <p:spPr>
          <a:xfrm>
            <a:off x="530225" y="995680"/>
            <a:ext cx="11217275" cy="5373370"/>
          </a:xfrm>
        </p:spPr>
        <p:txBody>
          <a:bodyPr>
            <a:normAutofit/>
          </a:bodyPr>
          <a:lstStyle/>
          <a:p>
            <a:pPr>
              <a:lnSpc>
                <a:spcPct val="100000"/>
              </a:lnSpc>
            </a:pPr>
            <a:r>
              <a:rPr lang="en-US">
                <a:ln>
                  <a:solidFill>
                    <a:srgbClr val="FF0000"/>
                  </a:solidFill>
                </a:ln>
                <a:latin typeface="Times New Roman" panose="02020603050405020304" charset="0"/>
                <a:cs typeface="Times New Roman" panose="02020603050405020304" charset="0"/>
              </a:rPr>
              <a:t>Population: </a:t>
            </a:r>
            <a:r>
              <a:rPr lang="en-US">
                <a:latin typeface="Times New Roman" panose="02020603050405020304" charset="0"/>
                <a:cs typeface="Times New Roman" panose="02020603050405020304" charset="0"/>
              </a:rPr>
              <a:t>In statistics, ‘Population’ refers to collection of all individuals or objects or items or  things under consideration. </a:t>
            </a:r>
          </a:p>
          <a:p>
            <a:pPr>
              <a:lnSpc>
                <a:spcPct val="100000"/>
              </a:lnSpc>
            </a:pPr>
            <a:r>
              <a:rPr lang="en-US">
                <a:ln>
                  <a:solidFill>
                    <a:srgbClr val="FF0000"/>
                  </a:solidFill>
                </a:ln>
                <a:latin typeface="Times New Roman" panose="02020603050405020304" charset="0"/>
                <a:cs typeface="Times New Roman" panose="02020603050405020304" charset="0"/>
              </a:rPr>
              <a:t>Finite Population: </a:t>
            </a:r>
            <a:r>
              <a:rPr lang="en-US">
                <a:latin typeface="Times New Roman" panose="02020603050405020304" charset="0"/>
                <a:cs typeface="Times New Roman" panose="02020603050405020304" charset="0"/>
              </a:rPr>
              <a:t>If a population contains a finite number of objects, it is called finite population. Eg: Students in a college. </a:t>
            </a:r>
          </a:p>
          <a:p>
            <a:pPr>
              <a:lnSpc>
                <a:spcPct val="100000"/>
              </a:lnSpc>
            </a:pPr>
            <a:r>
              <a:rPr lang="en-US">
                <a:ln>
                  <a:solidFill>
                    <a:srgbClr val="FF0000"/>
                  </a:solidFill>
                </a:ln>
                <a:latin typeface="Times New Roman" panose="02020603050405020304" charset="0"/>
                <a:cs typeface="Times New Roman" panose="02020603050405020304" charset="0"/>
              </a:rPr>
              <a:t>Infinite Population:</a:t>
            </a:r>
            <a:r>
              <a:rPr lang="en-US">
                <a:latin typeface="Times New Roman" panose="02020603050405020304" charset="0"/>
                <a:cs typeface="Times New Roman" panose="02020603050405020304" charset="0"/>
              </a:rPr>
              <a:t> If a population contains a infinite number of objects, it is called infinite population. Eg: Stars in the sky. </a:t>
            </a:r>
          </a:p>
          <a:p>
            <a:pPr>
              <a:lnSpc>
                <a:spcPct val="100000"/>
              </a:lnSpc>
            </a:pPr>
            <a:r>
              <a:rPr lang="en-US">
                <a:ln>
                  <a:solidFill>
                    <a:srgbClr val="FF0000"/>
                  </a:solidFill>
                </a:ln>
                <a:latin typeface="Times New Roman" panose="02020603050405020304" charset="0"/>
                <a:cs typeface="Times New Roman" panose="02020603050405020304" charset="0"/>
              </a:rPr>
              <a:t>Sample:</a:t>
            </a:r>
            <a:r>
              <a:rPr lang="en-US">
                <a:ln>
                  <a:solidFill>
                    <a:srgbClr val="002060"/>
                  </a:solidFill>
                </a:ln>
                <a:latin typeface="Times New Roman" panose="02020603050405020304" charset="0"/>
                <a:cs typeface="Times New Roman" panose="02020603050405020304" charset="0"/>
              </a:rPr>
              <a:t> </a:t>
            </a:r>
            <a:r>
              <a:rPr lang="en-US">
                <a:latin typeface="Times New Roman" panose="02020603050405020304" charset="0"/>
                <a:cs typeface="Times New Roman" panose="02020603050405020304" charset="0"/>
              </a:rPr>
              <a:t>A sample is a representative part of the population. </a:t>
            </a:r>
          </a:p>
          <a:p>
            <a:pPr>
              <a:lnSpc>
                <a:spcPct val="100000"/>
              </a:lnSpc>
            </a:pPr>
            <a:r>
              <a:rPr lang="en-US">
                <a:ln>
                  <a:solidFill>
                    <a:srgbClr val="FF0000"/>
                  </a:solidFill>
                </a:ln>
                <a:latin typeface="Times New Roman" panose="02020603050405020304" charset="0"/>
                <a:cs typeface="Times New Roman" panose="02020603050405020304" charset="0"/>
              </a:rPr>
              <a:t>Sample size: </a:t>
            </a:r>
            <a:r>
              <a:rPr lang="en-US">
                <a:latin typeface="Times New Roman" panose="02020603050405020304" charset="0"/>
                <a:cs typeface="Times New Roman" panose="02020603050405020304" charset="0"/>
              </a:rPr>
              <a:t>Number of units in a sample group is called sample size. If sample size is too small, it may not represent the population. If it is very large, it may require more time and money for investigation. Hence, the size of a sample should be optimum</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74345"/>
          </a:xfrm>
        </p:spPr>
        <p:txBody>
          <a:bodyPr>
            <a:normAutofit fontScale="90000"/>
          </a:bodyPr>
          <a:lstStyle/>
          <a:p>
            <a:r>
              <a:rPr lang="en-US" sz="3200">
                <a:ln>
                  <a:solidFill>
                    <a:srgbClr val="002060"/>
                  </a:solidFill>
                </a:ln>
              </a:rPr>
              <a:t>Uses of Z test</a:t>
            </a:r>
          </a:p>
        </p:txBody>
      </p:sp>
      <p:sp>
        <p:nvSpPr>
          <p:cNvPr id="3" name="Content Placeholder 2"/>
          <p:cNvSpPr>
            <a:spLocks noGrp="1"/>
          </p:cNvSpPr>
          <p:nvPr>
            <p:ph sz="half" idx="1"/>
          </p:nvPr>
        </p:nvSpPr>
        <p:spPr>
          <a:xfrm>
            <a:off x="838200" y="1007110"/>
            <a:ext cx="10668000" cy="5170805"/>
          </a:xfrm>
        </p:spPr>
        <p:txBody>
          <a:bodyPr>
            <a:normAutofit fontScale="90000" lnSpcReduction="10000"/>
          </a:bodyPr>
          <a:lstStyle/>
          <a:p>
            <a:pPr marL="457200" indent="-457200">
              <a:lnSpc>
                <a:spcPct val="120000"/>
              </a:lnSpc>
              <a:buAutoNum type="arabicPeriod"/>
            </a:pPr>
            <a:r>
              <a:rPr lang="en-US">
                <a:latin typeface="Times New Roman" panose="02020603050405020304" charset="0"/>
                <a:cs typeface="Times New Roman" panose="02020603050405020304" charset="0"/>
              </a:rPr>
              <a:t>To test the population mean when the sample size is large (more than 30) or when</a:t>
            </a:r>
            <a:r>
              <a:rPr lang="en-IN" altLang="en-US">
                <a:latin typeface="Times New Roman" panose="02020603050405020304" charset="0"/>
                <a:cs typeface="Times New Roman" panose="02020603050405020304" charset="0"/>
              </a:rPr>
              <a:t> </a:t>
            </a:r>
            <a:r>
              <a:rPr lang="en-US">
                <a:latin typeface="Times New Roman" panose="02020603050405020304" charset="0"/>
                <a:cs typeface="Times New Roman" panose="02020603050405020304" charset="0"/>
              </a:rPr>
              <a:t>standard deviation of population is known.</a:t>
            </a:r>
          </a:p>
          <a:p>
            <a:pPr marL="457200" indent="-457200">
              <a:lnSpc>
                <a:spcPct val="120000"/>
              </a:lnSpc>
              <a:buAutoNum type="arabicPeriod"/>
            </a:pPr>
            <a:r>
              <a:rPr lang="en-US">
                <a:latin typeface="Times New Roman" panose="02020603050405020304" charset="0"/>
                <a:cs typeface="Times New Roman" panose="02020603050405020304" charset="0"/>
              </a:rPr>
              <a:t>To test the equality of two sample means when the sample size are large or when the population standard deviation is given.</a:t>
            </a:r>
          </a:p>
          <a:p>
            <a:pPr marL="457200" indent="-457200">
              <a:lnSpc>
                <a:spcPct val="120000"/>
              </a:lnSpc>
              <a:buAutoNum type="arabicPeriod"/>
            </a:pPr>
            <a:r>
              <a:rPr lang="en-US">
                <a:latin typeface="Times New Roman" panose="02020603050405020304" charset="0"/>
                <a:cs typeface="Times New Roman" panose="02020603050405020304" charset="0"/>
              </a:rPr>
              <a:t>For testing the population proportion. </a:t>
            </a:r>
          </a:p>
          <a:p>
            <a:pPr marL="457200" indent="-457200">
              <a:lnSpc>
                <a:spcPct val="120000"/>
              </a:lnSpc>
              <a:buAutoNum type="arabicPeriod"/>
            </a:pPr>
            <a:r>
              <a:rPr lang="en-US">
                <a:latin typeface="Times New Roman" panose="02020603050405020304" charset="0"/>
                <a:cs typeface="Times New Roman" panose="02020603050405020304" charset="0"/>
              </a:rPr>
              <a:t>For testing the equality of two population proportions.</a:t>
            </a:r>
          </a:p>
          <a:p>
            <a:pPr marL="457200" indent="-457200">
              <a:lnSpc>
                <a:spcPct val="120000"/>
              </a:lnSpc>
              <a:buAutoNum type="arabicPeriod"/>
            </a:pPr>
            <a:r>
              <a:rPr lang="en-US">
                <a:latin typeface="Times New Roman" panose="02020603050405020304" charset="0"/>
                <a:cs typeface="Times New Roman" panose="02020603050405020304" charset="0"/>
              </a:rPr>
              <a:t>For testing the population standard deviation when the sample size is large. </a:t>
            </a:r>
          </a:p>
          <a:p>
            <a:pPr marL="457200" indent="-457200">
              <a:lnSpc>
                <a:spcPct val="120000"/>
              </a:lnSpc>
              <a:buAutoNum type="arabicPeriod"/>
            </a:pPr>
            <a:r>
              <a:rPr lang="en-US">
                <a:latin typeface="Times New Roman" panose="02020603050405020304" charset="0"/>
                <a:cs typeface="Times New Roman" panose="02020603050405020304" charset="0"/>
              </a:rPr>
              <a:t>For testing the equality of two sample standard deviations when the sample size are</a:t>
            </a:r>
            <a:r>
              <a:rPr lang="en-IN" altLang="en-US">
                <a:latin typeface="Times New Roman" panose="02020603050405020304" charset="0"/>
                <a:cs typeface="Times New Roman" panose="02020603050405020304" charset="0"/>
              </a:rPr>
              <a:t> </a:t>
            </a:r>
            <a:r>
              <a:rPr lang="en-US">
                <a:latin typeface="Times New Roman" panose="02020603050405020304" charset="0"/>
                <a:cs typeface="Times New Roman" panose="02020603050405020304" charset="0"/>
              </a:rPr>
              <a:t>large or when population standard deviations are known.</a:t>
            </a:r>
          </a:p>
          <a:p>
            <a:pPr marL="457200" indent="-457200">
              <a:lnSpc>
                <a:spcPct val="120000"/>
              </a:lnSpc>
              <a:buAutoNum type="arabicPeriod"/>
            </a:pPr>
            <a:r>
              <a:rPr lang="en-US">
                <a:latin typeface="Times New Roman" panose="02020603050405020304" charset="0"/>
                <a:cs typeface="Times New Roman" panose="02020603050405020304" charset="0"/>
              </a:rPr>
              <a:t>For testing the equality of correlation coefficients.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09575"/>
          </a:xfrm>
        </p:spPr>
        <p:txBody>
          <a:bodyPr>
            <a:normAutofit fontScale="90000"/>
          </a:bodyPr>
          <a:lstStyle/>
          <a:p>
            <a:r>
              <a:rPr lang="en-IN" altLang="en-US" sz="3600">
                <a:ln>
                  <a:solidFill>
                    <a:schemeClr val="accent1">
                      <a:lumMod val="50000"/>
                    </a:schemeClr>
                  </a:solidFill>
                </a:ln>
              </a:rPr>
              <a:t>Student’s   t - test</a:t>
            </a:r>
          </a:p>
        </p:txBody>
      </p:sp>
      <p:sp>
        <p:nvSpPr>
          <p:cNvPr id="3" name="Content Placeholder 2"/>
          <p:cNvSpPr>
            <a:spLocks noGrp="1"/>
          </p:cNvSpPr>
          <p:nvPr>
            <p:ph sz="half" idx="1"/>
          </p:nvPr>
        </p:nvSpPr>
        <p:spPr>
          <a:xfrm>
            <a:off x="838200" y="889000"/>
            <a:ext cx="10894060" cy="5438775"/>
          </a:xfrm>
        </p:spPr>
        <p:txBody>
          <a:bodyPr>
            <a:normAutofit lnSpcReduction="20000"/>
          </a:bodyPr>
          <a:lstStyle/>
          <a:p>
            <a:pPr>
              <a:lnSpc>
                <a:spcPct val="110000"/>
              </a:lnSpc>
            </a:pPr>
            <a:r>
              <a:rPr lang="en-US" sz="2400">
                <a:latin typeface="Times New Roman" panose="02020603050405020304" charset="0"/>
                <a:cs typeface="Times New Roman" panose="02020603050405020304" charset="0"/>
              </a:rPr>
              <a:t>Student’s t–test in statistics is a method of testing the hypothesis</a:t>
            </a:r>
            <a:r>
              <a:rPr lang="en-IN" altLang="en-US" sz="2400">
                <a:latin typeface="Times New Roman" panose="02020603050405020304" charset="0"/>
                <a:cs typeface="Times New Roman" panose="02020603050405020304" charset="0"/>
              </a:rPr>
              <a:t> </a:t>
            </a:r>
            <a:r>
              <a:rPr lang="en-US" sz="2400">
                <a:latin typeface="Times New Roman" panose="02020603050405020304" charset="0"/>
                <a:cs typeface="Times New Roman" panose="02020603050405020304" charset="0"/>
              </a:rPr>
              <a:t>about the mean of a small sample drawn from a normally distributed</a:t>
            </a:r>
            <a:r>
              <a:rPr lang="en-IN" altLang="en-US" sz="2400">
                <a:latin typeface="Times New Roman" panose="02020603050405020304" charset="0"/>
                <a:cs typeface="Times New Roman" panose="02020603050405020304" charset="0"/>
              </a:rPr>
              <a:t> </a:t>
            </a:r>
            <a:r>
              <a:rPr lang="en-US" sz="2400">
                <a:latin typeface="Times New Roman" panose="02020603050405020304" charset="0"/>
                <a:cs typeface="Times New Roman" panose="02020603050405020304" charset="0"/>
              </a:rPr>
              <a:t>population when the population standard deviation is unknown. </a:t>
            </a:r>
          </a:p>
          <a:p>
            <a:pPr>
              <a:lnSpc>
                <a:spcPct val="110000"/>
              </a:lnSpc>
            </a:pPr>
            <a:r>
              <a:rPr lang="en-US" sz="2400">
                <a:latin typeface="Times New Roman" panose="02020603050405020304" charset="0"/>
                <a:cs typeface="Times New Roman" panose="02020603050405020304" charset="0"/>
              </a:rPr>
              <a:t>This</a:t>
            </a:r>
            <a:r>
              <a:rPr lang="en-IN" altLang="en-US" sz="2400">
                <a:latin typeface="Times New Roman" panose="02020603050405020304" charset="0"/>
                <a:cs typeface="Times New Roman" panose="02020603050405020304" charset="0"/>
              </a:rPr>
              <a:t> </a:t>
            </a:r>
            <a:r>
              <a:rPr lang="en-US" sz="2400">
                <a:latin typeface="Times New Roman" panose="02020603050405020304" charset="0"/>
                <a:cs typeface="Times New Roman" panose="02020603050405020304" charset="0"/>
              </a:rPr>
              <a:t>distribution was developed by an Irish statistician S.Gosset .</a:t>
            </a:r>
          </a:p>
          <a:p>
            <a:pPr>
              <a:lnSpc>
                <a:spcPct val="110000"/>
              </a:lnSpc>
            </a:pPr>
            <a:r>
              <a:rPr lang="en-US" sz="2400">
                <a:latin typeface="Times New Roman" panose="02020603050405020304" charset="0"/>
                <a:cs typeface="Times New Roman" panose="02020603050405020304" charset="0"/>
              </a:rPr>
              <a:t>The</a:t>
            </a:r>
            <a:r>
              <a:rPr lang="en-IN" altLang="en-US" sz="2400">
                <a:latin typeface="Times New Roman" panose="02020603050405020304" charset="0"/>
                <a:cs typeface="Times New Roman" panose="02020603050405020304" charset="0"/>
              </a:rPr>
              <a:t> </a:t>
            </a:r>
            <a:r>
              <a:rPr lang="en-US" sz="2400">
                <a:latin typeface="Times New Roman" panose="02020603050405020304" charset="0"/>
                <a:cs typeface="Times New Roman" panose="02020603050405020304" charset="0"/>
              </a:rPr>
              <a:t>distribution developed by Gosset written under his pen name Student and</a:t>
            </a:r>
            <a:r>
              <a:rPr lang="en-IN" altLang="en-US" sz="2400">
                <a:latin typeface="Times New Roman" panose="02020603050405020304" charset="0"/>
                <a:cs typeface="Times New Roman" panose="02020603050405020304" charset="0"/>
              </a:rPr>
              <a:t>  </a:t>
            </a:r>
            <a:r>
              <a:rPr lang="en-US" sz="2400">
                <a:latin typeface="Times New Roman" panose="02020603050405020304" charset="0"/>
                <a:cs typeface="Times New Roman" panose="02020603050405020304" charset="0"/>
              </a:rPr>
              <a:t>has come to be known as Student’s t- distribution in 1908.</a:t>
            </a:r>
          </a:p>
          <a:p>
            <a:pPr>
              <a:lnSpc>
                <a:spcPct val="110000"/>
              </a:lnSpc>
            </a:pPr>
            <a:r>
              <a:rPr lang="en-US" sz="2400">
                <a:latin typeface="Times New Roman" panose="02020603050405020304" charset="0"/>
                <a:cs typeface="Times New Roman" panose="02020603050405020304" charset="0"/>
              </a:rPr>
              <a:t>This distribution</a:t>
            </a:r>
            <a:r>
              <a:rPr lang="en-IN" altLang="en-US" sz="2400">
                <a:latin typeface="Times New Roman" panose="02020603050405020304" charset="0"/>
                <a:cs typeface="Times New Roman" panose="02020603050405020304" charset="0"/>
              </a:rPr>
              <a:t> </a:t>
            </a:r>
            <a:r>
              <a:rPr lang="en-US" sz="2400">
                <a:latin typeface="Times New Roman" panose="02020603050405020304" charset="0"/>
                <a:cs typeface="Times New Roman" panose="02020603050405020304" charset="0"/>
              </a:rPr>
              <a:t>should be used when the sample size is less than 30</a:t>
            </a:r>
            <a:r>
              <a:rPr lang="en-US" sz="2400"/>
              <a:t>.</a:t>
            </a:r>
          </a:p>
          <a:p>
            <a:pPr>
              <a:lnSpc>
                <a:spcPct val="120000"/>
              </a:lnSpc>
            </a:pPr>
            <a:endParaRPr lang="en-US" sz="2400"/>
          </a:p>
          <a:p>
            <a:pPr>
              <a:lnSpc>
                <a:spcPct val="120000"/>
              </a:lnSpc>
            </a:pPr>
            <a:endParaRPr lang="en-US" sz="2400"/>
          </a:p>
          <a:p>
            <a:pPr marL="0" indent="0">
              <a:lnSpc>
                <a:spcPct val="120000"/>
              </a:lnSpc>
              <a:buNone/>
            </a:pPr>
            <a:r>
              <a:rPr lang="en-IN" altLang="en-US" sz="2400"/>
              <a:t>                                        </a:t>
            </a:r>
          </a:p>
          <a:p>
            <a:pPr marL="0" indent="0">
              <a:lnSpc>
                <a:spcPct val="120000"/>
              </a:lnSpc>
              <a:buNone/>
            </a:pPr>
            <a:r>
              <a:rPr lang="en-IN" altLang="en-US" sz="2400"/>
              <a:t>                                  </a:t>
            </a:r>
            <a:r>
              <a:rPr lang="en-IN" altLang="en-US" sz="2400">
                <a:latin typeface="Times New Roman" panose="02020603050405020304" charset="0"/>
                <a:cs typeface="Times New Roman" panose="02020603050405020304" charset="0"/>
              </a:rPr>
              <a:t> </a:t>
            </a:r>
          </a:p>
          <a:p>
            <a:pPr marL="0" indent="0">
              <a:lnSpc>
                <a:spcPct val="120000"/>
              </a:lnSpc>
              <a:buNone/>
            </a:pPr>
            <a:r>
              <a:rPr lang="en-IN" altLang="en-US" sz="2400">
                <a:latin typeface="Times New Roman" panose="02020603050405020304" charset="0"/>
                <a:cs typeface="Times New Roman" panose="02020603050405020304" charset="0"/>
              </a:rPr>
              <a:t>                                      S = Estimated Standard deviation of the population</a:t>
            </a:r>
            <a:endParaRPr lang="en-US" sz="2400">
              <a:latin typeface="Times New Roman" panose="02020603050405020304" charset="0"/>
              <a:cs typeface="Times New Roman" panose="02020603050405020304" charset="0"/>
            </a:endParaRPr>
          </a:p>
          <a:p>
            <a:pPr>
              <a:lnSpc>
                <a:spcPct val="120000"/>
              </a:lnSpc>
            </a:pPr>
            <a:endParaRPr lang="en-US" sz="2400">
              <a:latin typeface="Times New Roman" panose="02020603050405020304" charset="0"/>
              <a:cs typeface="Times New Roman" panose="02020603050405020304" charset="0"/>
            </a:endParaRPr>
          </a:p>
        </p:txBody>
      </p:sp>
      <p:pic>
        <p:nvPicPr>
          <p:cNvPr id="5" name="Content Placeholder 4"/>
          <p:cNvPicPr>
            <a:picLocks noGrp="1" noChangeAspect="1"/>
          </p:cNvPicPr>
          <p:nvPr>
            <p:ph sz="half" idx="2"/>
          </p:nvPr>
        </p:nvPicPr>
        <p:blipFill>
          <a:blip r:embed="rId2"/>
          <a:stretch>
            <a:fillRect/>
          </a:stretch>
        </p:blipFill>
        <p:spPr>
          <a:xfrm>
            <a:off x="2729230" y="4158615"/>
            <a:ext cx="5181600" cy="139255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stretch>
            <a:fillRect/>
          </a:stretch>
        </p:blipFill>
        <p:spPr>
          <a:xfrm>
            <a:off x="536575" y="772160"/>
            <a:ext cx="10835005" cy="485013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1"/>
          </p:nvPr>
        </p:nvPicPr>
        <p:blipFill>
          <a:blip r:embed="rId2"/>
          <a:stretch>
            <a:fillRect/>
          </a:stretch>
        </p:blipFill>
        <p:spPr>
          <a:xfrm>
            <a:off x="762635" y="621030"/>
            <a:ext cx="10781030" cy="434403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01980"/>
            <a:ext cx="10770870" cy="5829935"/>
          </a:xfrm>
        </p:spPr>
        <p:txBody>
          <a:bodyPr>
            <a:normAutofit fontScale="90000" lnSpcReduction="10000"/>
          </a:bodyPr>
          <a:lstStyle/>
          <a:p>
            <a:pPr>
              <a:lnSpc>
                <a:spcPct val="130000"/>
              </a:lnSpc>
            </a:pPr>
            <a:r>
              <a:rPr lang="en-US">
                <a:ln>
                  <a:solidFill>
                    <a:srgbClr val="FF0000"/>
                  </a:solidFill>
                </a:ln>
                <a:latin typeface="Times New Roman" panose="02020603050405020304" charset="0"/>
                <a:cs typeface="Times New Roman" panose="02020603050405020304" charset="0"/>
              </a:rPr>
              <a:t>Large Sample:</a:t>
            </a:r>
            <a:r>
              <a:rPr lang="en-US">
                <a:ln>
                  <a:solidFill>
                    <a:srgbClr val="002060"/>
                  </a:solidFill>
                </a:ln>
                <a:latin typeface="Times New Roman" panose="02020603050405020304" charset="0"/>
                <a:cs typeface="Times New Roman" panose="02020603050405020304" charset="0"/>
              </a:rPr>
              <a:t> </a:t>
            </a:r>
            <a:r>
              <a:rPr lang="en-US">
                <a:latin typeface="Times New Roman" panose="02020603050405020304" charset="0"/>
                <a:cs typeface="Times New Roman" panose="02020603050405020304" charset="0"/>
              </a:rPr>
              <a:t>If the size of a sample exceeds thirty, it is called as large sample. </a:t>
            </a:r>
          </a:p>
          <a:p>
            <a:pPr>
              <a:lnSpc>
                <a:spcPct val="130000"/>
              </a:lnSpc>
            </a:pPr>
            <a:r>
              <a:rPr lang="en-US">
                <a:ln>
                  <a:solidFill>
                    <a:srgbClr val="FF0000"/>
                  </a:solidFill>
                </a:ln>
                <a:latin typeface="Times New Roman" panose="02020603050405020304" charset="0"/>
                <a:cs typeface="Times New Roman" panose="02020603050405020304" charset="0"/>
              </a:rPr>
              <a:t>Small Sample:</a:t>
            </a:r>
            <a:r>
              <a:rPr lang="en-US">
                <a:ln>
                  <a:solidFill>
                    <a:srgbClr val="002060"/>
                  </a:solidFill>
                </a:ln>
                <a:latin typeface="Times New Roman" panose="02020603050405020304" charset="0"/>
                <a:cs typeface="Times New Roman" panose="02020603050405020304" charset="0"/>
              </a:rPr>
              <a:t> </a:t>
            </a:r>
            <a:r>
              <a:rPr lang="en-US">
                <a:latin typeface="Times New Roman" panose="02020603050405020304" charset="0"/>
                <a:cs typeface="Times New Roman" panose="02020603050405020304" charset="0"/>
              </a:rPr>
              <a:t>If the size of a sample does not exceed thirty, it is called as small sample. </a:t>
            </a:r>
          </a:p>
          <a:p>
            <a:pPr>
              <a:lnSpc>
                <a:spcPct val="130000"/>
              </a:lnSpc>
            </a:pPr>
            <a:r>
              <a:rPr lang="en-US">
                <a:ln>
                  <a:solidFill>
                    <a:srgbClr val="FF0000"/>
                  </a:solidFill>
                </a:ln>
                <a:latin typeface="Times New Roman" panose="02020603050405020304" charset="0"/>
                <a:cs typeface="Times New Roman" panose="02020603050405020304" charset="0"/>
              </a:rPr>
              <a:t>Parameter:</a:t>
            </a:r>
            <a:r>
              <a:rPr lang="en-US">
                <a:latin typeface="Times New Roman" panose="02020603050405020304" charset="0"/>
                <a:cs typeface="Times New Roman" panose="02020603050405020304" charset="0"/>
              </a:rPr>
              <a:t> It is a statistical measure derived from population elements. If the arithmetic mean is computed from all the elements of a population, it is a population parameter. Here it is called population mean. Population mean is denoted by the symbol μ. Population standard deviation is denoted by σ.</a:t>
            </a:r>
          </a:p>
          <a:p>
            <a:pPr>
              <a:lnSpc>
                <a:spcPct val="130000"/>
              </a:lnSpc>
            </a:pPr>
            <a:r>
              <a:rPr lang="en-US">
                <a:ln>
                  <a:solidFill>
                    <a:srgbClr val="FF0000"/>
                  </a:solidFill>
                </a:ln>
                <a:latin typeface="Times New Roman" panose="02020603050405020304" charset="0"/>
                <a:cs typeface="Times New Roman" panose="02020603050405020304" charset="0"/>
              </a:rPr>
              <a:t>Statistic: </a:t>
            </a:r>
            <a:r>
              <a:rPr lang="en-US">
                <a:latin typeface="Times New Roman" panose="02020603050405020304" charset="0"/>
                <a:cs typeface="Times New Roman" panose="02020603050405020304" charset="0"/>
              </a:rPr>
              <a:t>It is a statistical measure derived from sample elements. If the arithmetic mean is computed from the elements of a sample group, it is a sample statistic. Here it s called sample mean. Sample mean is denoted by the symbol x̄. Sample standard deviation is denoted by ‘s’.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26135"/>
            <a:ext cx="10515600" cy="5351145"/>
          </a:xfrm>
        </p:spPr>
        <p:txBody>
          <a:bodyPr/>
          <a:lstStyle/>
          <a:p>
            <a:pPr>
              <a:lnSpc>
                <a:spcPct val="180000"/>
              </a:lnSpc>
            </a:pPr>
            <a:r>
              <a:rPr lang="en-US">
                <a:ln>
                  <a:solidFill>
                    <a:srgbClr val="FF0000"/>
                  </a:solidFill>
                </a:ln>
                <a:latin typeface="Times New Roman" panose="02020603050405020304" charset="0"/>
                <a:cs typeface="Times New Roman" panose="02020603050405020304" charset="0"/>
              </a:rPr>
              <a:t>Statistical inference : </a:t>
            </a:r>
            <a:r>
              <a:rPr lang="en-US">
                <a:latin typeface="Times New Roman" panose="02020603050405020304" charset="0"/>
                <a:cs typeface="Times New Roman" panose="02020603050405020304" charset="0"/>
              </a:rPr>
              <a:t>Statistical inference refers to the process of selecting samples and using sample statistic to draw inference or conclusion about the population parameter or population distribution. </a:t>
            </a:r>
          </a:p>
          <a:p>
            <a:pPr>
              <a:lnSpc>
                <a:spcPct val="180000"/>
              </a:lnSpc>
            </a:pPr>
            <a:r>
              <a:rPr lang="en-US">
                <a:latin typeface="Times New Roman" panose="02020603050405020304" charset="0"/>
                <a:cs typeface="Times New Roman" panose="02020603050405020304" charset="0"/>
              </a:rPr>
              <a:t>The two main branches of statistical inference are: </a:t>
            </a:r>
          </a:p>
          <a:p>
            <a:pPr marL="914400" lvl="2" indent="0">
              <a:lnSpc>
                <a:spcPct val="180000"/>
              </a:lnSpc>
              <a:buNone/>
            </a:pPr>
            <a:r>
              <a:rPr lang="en-US" sz="2800">
                <a:latin typeface="Times New Roman" panose="02020603050405020304" charset="0"/>
                <a:cs typeface="Times New Roman" panose="02020603050405020304" charset="0"/>
              </a:rPr>
              <a:t>(a) Testing of Hypothesis </a:t>
            </a:r>
          </a:p>
          <a:p>
            <a:pPr marL="914400" lvl="2" indent="0">
              <a:lnSpc>
                <a:spcPct val="180000"/>
              </a:lnSpc>
              <a:buNone/>
            </a:pPr>
            <a:r>
              <a:rPr lang="en-US" sz="2800">
                <a:latin typeface="Times New Roman" panose="02020603050405020304" charset="0"/>
                <a:cs typeface="Times New Roman" panose="02020603050405020304" charset="0"/>
              </a:rPr>
              <a:t>(b) Estimation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07365"/>
          </a:xfrm>
        </p:spPr>
        <p:txBody>
          <a:bodyPr>
            <a:normAutofit fontScale="90000"/>
          </a:bodyPr>
          <a:lstStyle/>
          <a:p>
            <a:r>
              <a:rPr lang="en-US" sz="3200">
                <a:ln>
                  <a:solidFill>
                    <a:srgbClr val="FF0000"/>
                  </a:solidFill>
                </a:ln>
              </a:rPr>
              <a:t>Testing of Hypothesis</a:t>
            </a:r>
          </a:p>
        </p:txBody>
      </p:sp>
      <p:sp>
        <p:nvSpPr>
          <p:cNvPr id="3" name="Content Placeholder 2"/>
          <p:cNvSpPr>
            <a:spLocks noGrp="1"/>
          </p:cNvSpPr>
          <p:nvPr>
            <p:ph idx="1"/>
          </p:nvPr>
        </p:nvSpPr>
        <p:spPr>
          <a:xfrm>
            <a:off x="838200" y="1039495"/>
            <a:ext cx="10515600" cy="5137785"/>
          </a:xfrm>
        </p:spPr>
        <p:txBody>
          <a:bodyPr>
            <a:normAutofit fontScale="90000"/>
          </a:bodyPr>
          <a:lstStyle/>
          <a:p>
            <a:pPr>
              <a:lnSpc>
                <a:spcPct val="150000"/>
              </a:lnSpc>
            </a:pPr>
            <a:r>
              <a:rPr lang="en-US">
                <a:latin typeface="Times New Roman" panose="02020603050405020304" charset="0"/>
                <a:cs typeface="Times New Roman" panose="02020603050405020304" charset="0"/>
              </a:rPr>
              <a:t>Testing of hypothesis is the process under which a statistical hypothesis about a population is formulated and its validity is tested on the basis of a random sample drawn from that population. </a:t>
            </a:r>
          </a:p>
          <a:p>
            <a:pPr>
              <a:lnSpc>
                <a:spcPct val="150000"/>
              </a:lnSpc>
            </a:pPr>
            <a:r>
              <a:rPr lang="en-US">
                <a:latin typeface="Times New Roman" panose="02020603050405020304" charset="0"/>
                <a:cs typeface="Times New Roman" panose="02020603050405020304" charset="0"/>
              </a:rPr>
              <a:t>For testing the validity of a hypothesis, a number of tests are used. All these tests can be classified into two categories, namely,</a:t>
            </a:r>
          </a:p>
          <a:p>
            <a:pPr marL="914400" lvl="2" indent="0">
              <a:lnSpc>
                <a:spcPct val="150000"/>
              </a:lnSpc>
              <a:buNone/>
            </a:pPr>
            <a:r>
              <a:rPr lang="en-US" sz="2800">
                <a:latin typeface="Times New Roman" panose="02020603050405020304" charset="0"/>
                <a:cs typeface="Times New Roman" panose="02020603050405020304" charset="0"/>
              </a:rPr>
              <a:t> (i) parametric tests and </a:t>
            </a:r>
          </a:p>
          <a:p>
            <a:pPr marL="914400" lvl="2" indent="0">
              <a:lnSpc>
                <a:spcPct val="150000"/>
              </a:lnSpc>
              <a:buNone/>
            </a:pPr>
            <a:r>
              <a:rPr lang="en-US" sz="2800">
                <a:latin typeface="Times New Roman" panose="02020603050405020304" charset="0"/>
                <a:cs typeface="Times New Roman" panose="02020603050405020304" charset="0"/>
              </a:rPr>
              <a:t>(ii) non-parametric tests. </a:t>
            </a:r>
          </a:p>
          <a:p>
            <a:pPr>
              <a:lnSpc>
                <a:spcPct val="150000"/>
              </a:lnSpc>
            </a:pPr>
            <a:r>
              <a:rPr lang="en-US">
                <a:latin typeface="Times New Roman" panose="02020603050405020304" charset="0"/>
                <a:cs typeface="Times New Roman" panose="02020603050405020304" charset="0"/>
              </a:rPr>
              <a:t>Z-test, t-test, Chi-square test, F-test, etc. are commonly used statistical tests.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09575"/>
          </a:xfrm>
        </p:spPr>
        <p:txBody>
          <a:bodyPr>
            <a:normAutofit fontScale="90000"/>
          </a:bodyPr>
          <a:lstStyle/>
          <a:p>
            <a:br>
              <a:rPr lang="en-US">
                <a:sym typeface="+mn-ea"/>
              </a:rPr>
            </a:br>
            <a:r>
              <a:rPr lang="en-US" sz="3600" b="1">
                <a:ln>
                  <a:solidFill>
                    <a:srgbClr val="FF0000"/>
                  </a:solidFill>
                </a:ln>
                <a:sym typeface="+mn-ea"/>
              </a:rPr>
              <a:t>Hypothesis </a:t>
            </a:r>
            <a:br>
              <a:rPr lang="en-US" sz="3600" b="1">
                <a:ln>
                  <a:solidFill>
                    <a:srgbClr val="FF0000"/>
                  </a:solidFill>
                </a:ln>
              </a:rPr>
            </a:br>
            <a:endParaRPr lang="en-US" sz="3600" b="1">
              <a:ln>
                <a:solidFill>
                  <a:srgbClr val="FF0000"/>
                </a:solidFill>
              </a:ln>
            </a:endParaRPr>
          </a:p>
        </p:txBody>
      </p:sp>
      <p:sp>
        <p:nvSpPr>
          <p:cNvPr id="3" name="Content Placeholder 2"/>
          <p:cNvSpPr>
            <a:spLocks noGrp="1"/>
          </p:cNvSpPr>
          <p:nvPr>
            <p:ph idx="1"/>
          </p:nvPr>
        </p:nvSpPr>
        <p:spPr>
          <a:xfrm>
            <a:off x="838200" y="1093470"/>
            <a:ext cx="10515600" cy="5083810"/>
          </a:xfrm>
        </p:spPr>
        <p:txBody>
          <a:bodyPr>
            <a:normAutofit fontScale="90000" lnSpcReduction="10000"/>
          </a:bodyPr>
          <a:lstStyle/>
          <a:p>
            <a:pPr>
              <a:lnSpc>
                <a:spcPct val="140000"/>
              </a:lnSpc>
            </a:pPr>
            <a:r>
              <a:rPr lang="en-US">
                <a:latin typeface="Times New Roman" panose="02020603050405020304" charset="0"/>
                <a:cs typeface="Times New Roman" panose="02020603050405020304" charset="0"/>
              </a:rPr>
              <a:t>Hypothesis is a tentative solution or assumption or proposition about the parameter or nature of the population. </a:t>
            </a:r>
          </a:p>
          <a:p>
            <a:pPr>
              <a:lnSpc>
                <a:spcPct val="140000"/>
              </a:lnSpc>
            </a:pPr>
            <a:r>
              <a:rPr lang="en-US">
                <a:latin typeface="Times New Roman" panose="02020603050405020304" charset="0"/>
                <a:cs typeface="Times New Roman" panose="02020603050405020304" charset="0"/>
              </a:rPr>
              <a:t>It is a logically drawn conclusion about the population. </a:t>
            </a:r>
          </a:p>
          <a:p>
            <a:pPr>
              <a:lnSpc>
                <a:spcPct val="140000"/>
              </a:lnSpc>
            </a:pPr>
            <a:r>
              <a:rPr lang="en-US">
                <a:ln>
                  <a:solidFill>
                    <a:srgbClr val="FF0000"/>
                  </a:solidFill>
                </a:ln>
                <a:latin typeface="Times New Roman" panose="02020603050405020304" charset="0"/>
                <a:cs typeface="Times New Roman" panose="02020603050405020304" charset="0"/>
              </a:rPr>
              <a:t>Null Hypothesis </a:t>
            </a:r>
            <a:r>
              <a:rPr lang="en-US">
                <a:latin typeface="Times New Roman" panose="02020603050405020304" charset="0"/>
                <a:cs typeface="Times New Roman" panose="02020603050405020304" charset="0"/>
              </a:rPr>
              <a:t>: This is the original hypothesis. A null hypothesis is a hypothesis which </a:t>
            </a:r>
            <a:r>
              <a:rPr lang="en-IN" altLang="en-US">
                <a:latin typeface="Times New Roman" panose="02020603050405020304" charset="0"/>
                <a:cs typeface="Times New Roman" panose="02020603050405020304" charset="0"/>
              </a:rPr>
              <a:t>is </a:t>
            </a:r>
            <a:r>
              <a:rPr lang="en-US">
                <a:latin typeface="Times New Roman" panose="02020603050405020304" charset="0"/>
                <a:cs typeface="Times New Roman" panose="02020603050405020304" charset="0"/>
              </a:rPr>
              <a:t>formulated for the purpose of rejection. The term “null” refers to ‘nil’ or ‘no’ or‘amounting to nothing’. </a:t>
            </a:r>
          </a:p>
          <a:p>
            <a:pPr>
              <a:lnSpc>
                <a:spcPct val="140000"/>
              </a:lnSpc>
            </a:pPr>
            <a:r>
              <a:rPr lang="en-US">
                <a:latin typeface="Times New Roman" panose="02020603050405020304" charset="0"/>
                <a:cs typeface="Times New Roman" panose="02020603050405020304" charset="0"/>
              </a:rPr>
              <a:t>This hypothesis is generally set up as there is no significant difference between the sample statistic and population parameter. </a:t>
            </a:r>
          </a:p>
          <a:p>
            <a:pPr>
              <a:lnSpc>
                <a:spcPct val="140000"/>
              </a:lnSpc>
            </a:pPr>
            <a:r>
              <a:rPr lang="en-US">
                <a:latin typeface="Times New Roman" panose="02020603050405020304" charset="0"/>
                <a:cs typeface="Times New Roman" panose="02020603050405020304" charset="0"/>
              </a:rPr>
              <a:t>A null hypothesis is denoted by H</a:t>
            </a:r>
            <a:r>
              <a:rPr lang="en-US" baseline="-25000">
                <a:latin typeface="Times New Roman" panose="02020603050405020304" charset="0"/>
                <a:cs typeface="Times New Roman" panose="02020603050405020304" charset="0"/>
              </a:rPr>
              <a:t>0</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673100"/>
                <a:ext cx="10903585" cy="5504180"/>
              </a:xfrm>
            </p:spPr>
            <p:txBody>
              <a:bodyPr>
                <a:normAutofit fontScale="90000" lnSpcReduction="10000"/>
              </a:bodyPr>
              <a:lstStyle/>
              <a:p>
                <a:pPr marL="0" indent="0">
                  <a:lnSpc>
                    <a:spcPct val="140000"/>
                  </a:lnSpc>
                  <a:buNone/>
                </a:pPr>
                <a:r>
                  <a:rPr lang="en-US" sz="2400">
                    <a:ln>
                      <a:solidFill>
                        <a:srgbClr val="FF0000"/>
                      </a:solidFill>
                    </a:ln>
                    <a:latin typeface="Times New Roman" panose="02020603050405020304" charset="0"/>
                    <a:cs typeface="Times New Roman" panose="02020603050405020304" charset="0"/>
                  </a:rPr>
                  <a:t>Alternative Hypothesis :</a:t>
                </a:r>
                <a:r>
                  <a:rPr lang="en-US" sz="2400">
                    <a:latin typeface="Times New Roman" panose="02020603050405020304" charset="0"/>
                    <a:cs typeface="Times New Roman" panose="02020603050405020304" charset="0"/>
                  </a:rPr>
                  <a:t> Any hypothesis other than null hypothesis is called alternative hypothesis. It is the hypothesis which is accepted when the null hypothesis is rejected. An alternative hypothesis is denoted by H</a:t>
                </a:r>
                <a:r>
                  <a:rPr lang="en-US" sz="2400" baseline="-25000">
                    <a:latin typeface="Times New Roman" panose="02020603050405020304" charset="0"/>
                    <a:cs typeface="Times New Roman" panose="02020603050405020304" charset="0"/>
                  </a:rPr>
                  <a:t>1</a:t>
                </a:r>
                <a:r>
                  <a:rPr lang="en-US" sz="2400">
                    <a:latin typeface="Times New Roman" panose="02020603050405020304" charset="0"/>
                    <a:cs typeface="Times New Roman" panose="02020603050405020304" charset="0"/>
                  </a:rPr>
                  <a:t> or H</a:t>
                </a:r>
                <a:r>
                  <a:rPr lang="en-US" sz="2400" baseline="-25000">
                    <a:latin typeface="Times New Roman" panose="02020603050405020304" charset="0"/>
                    <a:cs typeface="Times New Roman" panose="02020603050405020304" charset="0"/>
                  </a:rPr>
                  <a:t>a.</a:t>
                </a:r>
              </a:p>
              <a:p>
                <a:pPr marL="0" indent="0">
                  <a:lnSpc>
                    <a:spcPct val="140000"/>
                  </a:lnSpc>
                  <a:buNone/>
                </a:pPr>
                <a:r>
                  <a:rPr lang="en-US" sz="3600" baseline="-25000">
                    <a:ln>
                      <a:solidFill>
                        <a:srgbClr val="FF0000"/>
                      </a:solidFill>
                    </a:ln>
                    <a:latin typeface="Times New Roman" panose="02020603050405020304" charset="0"/>
                    <a:cs typeface="Times New Roman" panose="02020603050405020304" charset="0"/>
                  </a:rPr>
                  <a:t>Sampling Distribution : </a:t>
                </a:r>
                <a:r>
                  <a:rPr lang="en-US" sz="3600" baseline="-25000">
                    <a:latin typeface="Times New Roman" panose="02020603050405020304" charset="0"/>
                    <a:cs typeface="Times New Roman" panose="02020603050405020304" charset="0"/>
                  </a:rPr>
                  <a:t>Sampling distribution is a distribution of sample statistic derived from various samples drawn from the same population. Since sample statistic is a random variable, sampling distribution is a probability distribution.</a:t>
                </a:r>
              </a:p>
              <a:p>
                <a:pPr marL="0" indent="0">
                  <a:lnSpc>
                    <a:spcPct val="140000"/>
                  </a:lnSpc>
                  <a:buNone/>
                </a:pPr>
                <a:r>
                  <a:rPr lang="en-US" sz="3600" baseline="-25000">
                    <a:ln>
                      <a:solidFill>
                        <a:srgbClr val="FF0000"/>
                      </a:solidFill>
                    </a:ln>
                    <a:latin typeface="Times New Roman" panose="02020603050405020304" charset="0"/>
                    <a:cs typeface="Times New Roman" panose="02020603050405020304" charset="0"/>
                  </a:rPr>
                  <a:t>Standard Error :</a:t>
                </a:r>
                <a:r>
                  <a:rPr lang="en-US" sz="3600" baseline="-25000">
                    <a:latin typeface="Times New Roman" panose="02020603050405020304" charset="0"/>
                    <a:cs typeface="Times New Roman" panose="02020603050405020304" charset="0"/>
                  </a:rPr>
                  <a:t> Standard Error (SE) of a statistic is the standard deviation of the sampling distribution of that statistic. </a:t>
                </a:r>
                <a:r>
                  <a:rPr lang="en-IN" altLang="en-US" sz="3600" baseline="-25000">
                    <a:latin typeface="Times New Roman" panose="02020603050405020304" charset="0"/>
                    <a:cs typeface="Times New Roman" panose="02020603050405020304" charset="0"/>
                  </a:rPr>
                  <a:t>T</a:t>
                </a:r>
                <a:r>
                  <a:rPr lang="en-US" sz="3600" baseline="-25000">
                    <a:latin typeface="Times New Roman" panose="02020603050405020304" charset="0"/>
                    <a:cs typeface="Times New Roman" panose="02020603050405020304" charset="0"/>
                  </a:rPr>
                  <a:t>he Standard deviation of the sampling distribution of the sample mean is </a:t>
                </a:r>
                <a14:m>
                  <m:oMath xmlns:m="http://schemas.openxmlformats.org/officeDocument/2006/math">
                    <m:f>
                      <m:fPr>
                        <m:ctrlPr>
                          <a:rPr lang="en-US" sz="3600" i="1" baseline="-25000">
                            <a:latin typeface="Cambria Math" panose="02040503050406030204" pitchFamily="18" charset="0"/>
                            <a:cs typeface="Cambria Math" panose="02040503050406030204" charset="0"/>
                          </a:rPr>
                        </m:ctrlPr>
                      </m:fPr>
                      <m:num>
                        <m:r>
                          <a:rPr lang="en-US" sz="3600" i="1" baseline="-25000">
                            <a:latin typeface="Cambria Math" panose="02040503050406030204" charset="0"/>
                            <a:cs typeface="Cambria Math" panose="02040503050406030204" charset="0"/>
                          </a:rPr>
                          <m:t>𝜎</m:t>
                        </m:r>
                      </m:num>
                      <m:den>
                        <m:rad>
                          <m:radPr>
                            <m:degHide m:val="on"/>
                            <m:ctrlPr>
                              <a:rPr lang="en-US" sz="3600" i="1" baseline="-25000">
                                <a:latin typeface="Cambria Math" panose="02040503050406030204" pitchFamily="18" charset="0"/>
                                <a:cs typeface="Cambria Math" panose="02040503050406030204" charset="0"/>
                              </a:rPr>
                            </m:ctrlPr>
                          </m:radPr>
                          <m:deg/>
                          <m:e>
                            <m:r>
                              <a:rPr lang="en-US" sz="3600" i="1" baseline="-25000">
                                <a:latin typeface="Cambria Math" panose="02040503050406030204" charset="0"/>
                                <a:cs typeface="Cambria Math" panose="02040503050406030204" charset="0"/>
                              </a:rPr>
                              <m:t>𝑛</m:t>
                            </m:r>
                          </m:e>
                        </m:rad>
                      </m:den>
                    </m:f>
                  </m:oMath>
                </a14:m>
                <a:r>
                  <a:rPr lang="en-US" sz="3600" baseline="-25000">
                    <a:latin typeface="Times New Roman" panose="02020603050405020304" charset="0"/>
                    <a:cs typeface="Times New Roman" panose="02020603050405020304" charset="0"/>
                  </a:rPr>
                  <a:t> where σ = population S.D. and n = sample size. Therefore the Standard Error (SE) of sampling distribution of mean is </a:t>
                </a:r>
                <a14:m>
                  <m:oMath xmlns:m="http://schemas.openxmlformats.org/officeDocument/2006/math">
                    <m:f>
                      <m:fPr>
                        <m:ctrlPr>
                          <a:rPr lang="en-US" sz="3600" i="1" baseline="-25000">
                            <a:latin typeface="Cambria Math" panose="02040503050406030204" pitchFamily="18" charset="0"/>
                            <a:cs typeface="Cambria Math" panose="02040503050406030204" charset="0"/>
                          </a:rPr>
                        </m:ctrlPr>
                      </m:fPr>
                      <m:num>
                        <m:r>
                          <a:rPr lang="en-US" sz="3600" i="1" baseline="-25000">
                            <a:latin typeface="Cambria Math" panose="02040503050406030204" charset="0"/>
                            <a:cs typeface="Cambria Math" panose="02040503050406030204" charset="0"/>
                          </a:rPr>
                          <m:t>𝜎</m:t>
                        </m:r>
                      </m:num>
                      <m:den>
                        <m:rad>
                          <m:radPr>
                            <m:degHide m:val="on"/>
                            <m:ctrlPr>
                              <a:rPr lang="en-US" sz="3600" i="1" baseline="-25000">
                                <a:latin typeface="Cambria Math" panose="02040503050406030204" pitchFamily="18" charset="0"/>
                                <a:cs typeface="Cambria Math" panose="02040503050406030204" charset="0"/>
                              </a:rPr>
                            </m:ctrlPr>
                          </m:radPr>
                          <m:deg/>
                          <m:e>
                            <m:r>
                              <a:rPr lang="en-US" sz="3600" i="1" baseline="-25000">
                                <a:latin typeface="Cambria Math" panose="02040503050406030204" charset="0"/>
                                <a:cs typeface="Cambria Math" panose="02040503050406030204" charset="0"/>
                              </a:rPr>
                              <m:t>𝑛</m:t>
                            </m:r>
                          </m:e>
                        </m:rad>
                      </m:den>
                    </m:f>
                  </m:oMath>
                </a14:m>
                <a:r>
                  <a:rPr lang="en-US" sz="3600" baseline="-25000">
                    <a:latin typeface="Times New Roman" panose="02020603050405020304" charset="0"/>
                    <a:cs typeface="Times New Roman" panose="02020603050405020304" charset="0"/>
                    <a:sym typeface="+mn-ea"/>
                  </a:rPr>
                  <a:t> </a:t>
                </a:r>
                <a:endParaRPr lang="en-US" sz="3600" baseline="-25000">
                  <a:latin typeface="Times New Roman" panose="02020603050405020304" charset="0"/>
                  <a:cs typeface="Times New Roman" panose="02020603050405020304" charset="0"/>
                </a:endParaRPr>
              </a:p>
            </p:txBody>
          </p:sp>
        </mc:Choice>
        <mc:Fallback xmlns="">
          <p:sp>
            <p:nvSpPr>
              <p:cNvPr id="3" name="Content Placeholder 2"/>
              <p:cNvSpPr>
                <a:spLocks noRot="1" noChangeAspect="1" noMove="1" noResize="1" noEditPoints="1" noAdjustHandles="1" noChangeArrowheads="1" noChangeShapeType="1" noTextEdit="1"/>
              </p:cNvSpPr>
              <p:nvPr>
                <p:ph idx="1"/>
              </p:nvPr>
            </p:nvSpPr>
            <p:spPr>
              <a:xfrm>
                <a:off x="838200" y="673100"/>
                <a:ext cx="10903585" cy="5504180"/>
              </a:xfrm>
              <a:blipFill rotWithShape="1">
                <a:blip r:embed="rId2"/>
                <a:stretch>
                  <a:fillRect/>
                </a:stretch>
              </a:blipFill>
            </p:spPr>
            <p:txBody>
              <a:bodyPr/>
              <a:lstStyle/>
              <a:p>
                <a:r>
                  <a:rPr lang="en-US" altLang="en-US">
                    <a:noFill/>
                  </a:rPr>
                  <a:t> </a:t>
                </a:r>
              </a:p>
            </p:txBody>
          </p:sp>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49275"/>
          </a:xfrm>
        </p:spPr>
        <p:txBody>
          <a:bodyPr>
            <a:normAutofit fontScale="90000"/>
          </a:bodyPr>
          <a:lstStyle/>
          <a:p>
            <a:r>
              <a:rPr lang="en-US" sz="3200">
                <a:ln>
                  <a:solidFill>
                    <a:srgbClr val="FF0000"/>
                  </a:solidFill>
                </a:ln>
                <a:sym typeface="+mn-ea"/>
              </a:rPr>
              <a:t>Uses of Standard Error </a:t>
            </a:r>
          </a:p>
        </p:txBody>
      </p:sp>
      <p:sp>
        <p:nvSpPr>
          <p:cNvPr id="3" name="Content Placeholder 2"/>
          <p:cNvSpPr>
            <a:spLocks noGrp="1"/>
          </p:cNvSpPr>
          <p:nvPr>
            <p:ph idx="1"/>
          </p:nvPr>
        </p:nvSpPr>
        <p:spPr>
          <a:xfrm>
            <a:off x="838200" y="1093470"/>
            <a:ext cx="10515600" cy="5083810"/>
          </a:xfrm>
        </p:spPr>
        <p:txBody>
          <a:bodyPr>
            <a:normAutofit lnSpcReduction="10000"/>
          </a:bodyPr>
          <a:lstStyle/>
          <a:p>
            <a:pPr marL="514350" indent="-514350">
              <a:lnSpc>
                <a:spcPct val="200000"/>
              </a:lnSpc>
              <a:buAutoNum type="arabicPeriod"/>
            </a:pPr>
            <a:r>
              <a:rPr lang="en-US">
                <a:latin typeface="Times New Roman" panose="02020603050405020304" charset="0"/>
                <a:cs typeface="Times New Roman" panose="02020603050405020304" charset="0"/>
              </a:rPr>
              <a:t>Standard Error is used for testing a given hypothesis. </a:t>
            </a:r>
          </a:p>
          <a:p>
            <a:pPr marL="514350" indent="-514350">
              <a:lnSpc>
                <a:spcPct val="200000"/>
              </a:lnSpc>
              <a:buAutoNum type="arabicPeriod"/>
            </a:pPr>
            <a:r>
              <a:rPr lang="en-US">
                <a:latin typeface="Times New Roman" panose="02020603050405020304" charset="0"/>
                <a:cs typeface="Times New Roman" panose="02020603050405020304" charset="0"/>
              </a:rPr>
              <a:t>Standard Error gives an idea about the reliability of a sample. The reciprocal of Standard Error is a measure of reliability of the sample.</a:t>
            </a:r>
          </a:p>
          <a:p>
            <a:pPr marL="514350" indent="-514350">
              <a:lnSpc>
                <a:spcPct val="200000"/>
              </a:lnSpc>
              <a:buAutoNum type="arabicPeriod"/>
            </a:pPr>
            <a:r>
              <a:rPr lang="en-US">
                <a:latin typeface="Times New Roman" panose="02020603050405020304" charset="0"/>
                <a:cs typeface="Times New Roman" panose="02020603050405020304" charset="0"/>
              </a:rPr>
              <a:t>Standard Error can be used to determine the confidence limits for population values like mean, proportion and standard deviation.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20370"/>
          </a:xfrm>
        </p:spPr>
        <p:txBody>
          <a:bodyPr>
            <a:normAutofit fontScale="90000"/>
          </a:bodyPr>
          <a:lstStyle/>
          <a:p>
            <a:br>
              <a:rPr lang="en-US" sz="3200">
                <a:ln>
                  <a:solidFill>
                    <a:srgbClr val="FF0000"/>
                  </a:solidFill>
                </a:ln>
                <a:sym typeface="+mn-ea"/>
              </a:rPr>
            </a:br>
            <a:r>
              <a:rPr lang="en-US" sz="3200">
                <a:ln>
                  <a:solidFill>
                    <a:srgbClr val="FF0000"/>
                  </a:solidFill>
                </a:ln>
                <a:sym typeface="+mn-ea"/>
              </a:rPr>
              <a:t>Errors in Testing of Hypotheses</a:t>
            </a:r>
            <a:br>
              <a:rPr lang="en-US" sz="3200">
                <a:ln>
                  <a:solidFill>
                    <a:srgbClr val="FF0000"/>
                  </a:solidFill>
                </a:ln>
              </a:rPr>
            </a:br>
            <a:endParaRPr lang="en-US" sz="3200">
              <a:ln>
                <a:solidFill>
                  <a:srgbClr val="FF0000"/>
                </a:solidFill>
              </a:ln>
            </a:endParaRPr>
          </a:p>
        </p:txBody>
      </p:sp>
      <p:sp>
        <p:nvSpPr>
          <p:cNvPr id="3" name="Content Placeholder 2"/>
          <p:cNvSpPr>
            <a:spLocks noGrp="1"/>
          </p:cNvSpPr>
          <p:nvPr>
            <p:ph idx="1"/>
          </p:nvPr>
        </p:nvSpPr>
        <p:spPr>
          <a:xfrm>
            <a:off x="1010920" y="920115"/>
            <a:ext cx="10515600" cy="5666740"/>
          </a:xfrm>
        </p:spPr>
        <p:txBody>
          <a:bodyPr>
            <a:normAutofit lnSpcReduction="10000"/>
          </a:bodyPr>
          <a:lstStyle/>
          <a:p>
            <a:pPr>
              <a:lnSpc>
                <a:spcPct val="110000"/>
              </a:lnSpc>
            </a:pPr>
            <a:r>
              <a:rPr lang="en-US" sz="2000">
                <a:latin typeface="Times New Roman" panose="02020603050405020304" charset="0"/>
                <a:cs typeface="Times New Roman" panose="02020603050405020304" charset="0"/>
              </a:rPr>
              <a:t>In any test of hypothesis, the decision is to accept or  to reject a null hypothesis. The decision is based on  the information supplied by the sample data. The four possibilities of the decision are: </a:t>
            </a:r>
          </a:p>
          <a:p>
            <a:pPr marL="800100" lvl="1" indent="-342900">
              <a:lnSpc>
                <a:spcPct val="110000"/>
              </a:lnSpc>
              <a:buAutoNum type="arabicPeriod"/>
            </a:pPr>
            <a:r>
              <a:rPr lang="en-US" sz="1600">
                <a:latin typeface="Times New Roman" panose="02020603050405020304" charset="0"/>
                <a:cs typeface="Times New Roman" panose="02020603050405020304" charset="0"/>
              </a:rPr>
              <a:t>Accepting a null hypothesis when it is true  </a:t>
            </a:r>
          </a:p>
          <a:p>
            <a:pPr marL="800100" lvl="1" indent="-342900">
              <a:lnSpc>
                <a:spcPct val="110000"/>
              </a:lnSpc>
              <a:buAutoNum type="arabicPeriod"/>
            </a:pPr>
            <a:r>
              <a:rPr lang="en-US" sz="1600">
                <a:latin typeface="Times New Roman" panose="02020603050405020304" charset="0"/>
                <a:cs typeface="Times New Roman" panose="02020603050405020304" charset="0"/>
              </a:rPr>
              <a:t>Rejecting a null hypothesis when it is false  </a:t>
            </a:r>
          </a:p>
          <a:p>
            <a:pPr marL="800100" lvl="1" indent="-342900">
              <a:lnSpc>
                <a:spcPct val="110000"/>
              </a:lnSpc>
              <a:buAutoNum type="arabicPeriod"/>
            </a:pPr>
            <a:r>
              <a:rPr lang="en-US" sz="1600">
                <a:latin typeface="Times New Roman" panose="02020603050405020304" charset="0"/>
                <a:cs typeface="Times New Roman" panose="02020603050405020304" charset="0"/>
              </a:rPr>
              <a:t>Rejecting a null hypothesis when it is true  </a:t>
            </a:r>
          </a:p>
          <a:p>
            <a:pPr marL="800100" lvl="1" indent="-342900">
              <a:lnSpc>
                <a:spcPct val="110000"/>
              </a:lnSpc>
              <a:buAutoNum type="arabicPeriod"/>
            </a:pPr>
            <a:r>
              <a:rPr lang="en-US" sz="1600">
                <a:latin typeface="Times New Roman" panose="02020603050405020304" charset="0"/>
                <a:cs typeface="Times New Roman" panose="02020603050405020304" charset="0"/>
              </a:rPr>
              <a:t>Accepting a null hypothesis when it is false </a:t>
            </a:r>
          </a:p>
          <a:p>
            <a:pPr marL="342900" indent="-342900">
              <a:lnSpc>
                <a:spcPct val="110000"/>
              </a:lnSpc>
            </a:pPr>
            <a:r>
              <a:rPr lang="en-US" sz="2000">
                <a:latin typeface="Times New Roman" panose="02020603050405020304" charset="0"/>
                <a:cs typeface="Times New Roman" panose="02020603050405020304" charset="0"/>
              </a:rPr>
              <a:t>It is clear that the possibilities (1) and (2) are correct  decisions. But the possibilities (3) and (4) are errors.</a:t>
            </a:r>
          </a:p>
          <a:p>
            <a:pPr marL="0" indent="0">
              <a:lnSpc>
                <a:spcPct val="110000"/>
              </a:lnSpc>
              <a:buNone/>
            </a:pPr>
            <a:r>
              <a:rPr lang="en-US" sz="2000">
                <a:ln>
                  <a:solidFill>
                    <a:srgbClr val="FF0000"/>
                  </a:solidFill>
                </a:ln>
                <a:latin typeface="Times New Roman" panose="02020603050405020304" charset="0"/>
                <a:cs typeface="Times New Roman" panose="02020603050405020304" charset="0"/>
              </a:rPr>
              <a:t>Type I Error: </a:t>
            </a:r>
            <a:r>
              <a:rPr lang="en-US" sz="2000">
                <a:latin typeface="Times New Roman" panose="02020603050405020304" charset="0"/>
                <a:cs typeface="Times New Roman" panose="02020603050405020304" charset="0"/>
              </a:rPr>
              <a:t>The error which is committed by rejecting  the null hypothesis even when it is true is called  Type I error. It is denoted by alpha (α). </a:t>
            </a:r>
          </a:p>
          <a:p>
            <a:pPr marL="0" indent="0">
              <a:lnSpc>
                <a:spcPct val="110000"/>
              </a:lnSpc>
              <a:buNone/>
            </a:pPr>
            <a:r>
              <a:rPr lang="en-US" sz="2000">
                <a:ln>
                  <a:solidFill>
                    <a:srgbClr val="FF0000"/>
                  </a:solidFill>
                </a:ln>
                <a:latin typeface="Times New Roman" panose="02020603050405020304" charset="0"/>
                <a:cs typeface="Times New Roman" panose="02020603050405020304" charset="0"/>
              </a:rPr>
              <a:t>Type II Error:</a:t>
            </a:r>
            <a:r>
              <a:rPr lang="en-US" sz="2000">
                <a:latin typeface="Times New Roman" panose="02020603050405020304" charset="0"/>
                <a:cs typeface="Times New Roman" panose="02020603050405020304" charset="0"/>
              </a:rPr>
              <a:t> The error which is committed by accepting the null hypothesis even when it is wrong is called Type II error. It is denoted by beta (β). </a:t>
            </a:r>
          </a:p>
          <a:p>
            <a:pPr lvl="1">
              <a:lnSpc>
                <a:spcPct val="110000"/>
              </a:lnSpc>
            </a:pPr>
            <a:r>
              <a:rPr lang="en-US" sz="2000">
                <a:latin typeface="Times New Roman" panose="02020603050405020304" charset="0"/>
                <a:cs typeface="Times New Roman" panose="02020603050405020304" charset="0"/>
              </a:rPr>
              <a:t>When we try to reduce the possibility for one error, the possibility for the other will be increased. </a:t>
            </a:r>
          </a:p>
          <a:p>
            <a:pPr lvl="1">
              <a:lnSpc>
                <a:spcPct val="110000"/>
              </a:lnSpc>
            </a:pPr>
            <a:r>
              <a:rPr lang="en-US" sz="2000">
                <a:latin typeface="Times New Roman" panose="02020603050405020304" charset="0"/>
                <a:cs typeface="Times New Roman" panose="02020603050405020304" charset="0"/>
              </a:rPr>
              <a:t>Therefore, a compromise of these two is to be ensured. Type II error is more dangerous than Type I error.</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2288</Words>
  <Application>Microsoft Office PowerPoint</Application>
  <PresentationFormat>Widescreen</PresentationFormat>
  <Paragraphs>128</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Calibri Light</vt:lpstr>
      <vt:lpstr>Cambria Math</vt:lpstr>
      <vt:lpstr>Times New Roman</vt:lpstr>
      <vt:lpstr>Office Theme</vt:lpstr>
      <vt:lpstr>Testing of Hypothesis</vt:lpstr>
      <vt:lpstr> Basic Concepts  </vt:lpstr>
      <vt:lpstr>PowerPoint Presentation</vt:lpstr>
      <vt:lpstr>PowerPoint Presentation</vt:lpstr>
      <vt:lpstr>Testing of Hypothesis</vt:lpstr>
      <vt:lpstr> Hypothesis  </vt:lpstr>
      <vt:lpstr>PowerPoint Presentation</vt:lpstr>
      <vt:lpstr>Uses of Standard Error </vt:lpstr>
      <vt:lpstr> Errors in Testing of Hypotheses </vt:lpstr>
      <vt:lpstr>PowerPoint Presentation</vt:lpstr>
      <vt:lpstr>PowerPoint Presentation</vt:lpstr>
      <vt:lpstr>PowerPoint Presentation</vt:lpstr>
      <vt:lpstr> Two-tailed Test  </vt:lpstr>
      <vt:lpstr>One-tailed Test </vt:lpstr>
      <vt:lpstr>PowerPoint Presentation</vt:lpstr>
      <vt:lpstr> Procedure for testing hypothesis  </vt:lpstr>
      <vt:lpstr>Central Limit Theorem</vt:lpstr>
      <vt:lpstr>Z-Test</vt:lpstr>
      <vt:lpstr>Steps</vt:lpstr>
      <vt:lpstr>Uses of Z test</vt:lpstr>
      <vt:lpstr>Student’s   t - test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Testing of Hypothesis</dc:title>
  <dc:creator>LENOVO</dc:creator>
  <cp:lastModifiedBy>Sandhya P Pillai</cp:lastModifiedBy>
  <cp:revision>2</cp:revision>
  <dcterms:created xsi:type="dcterms:W3CDTF">2024-01-04T16:53:00Z</dcterms:created>
  <dcterms:modified xsi:type="dcterms:W3CDTF">2024-03-11T13:36:41Z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D738932298F4479FA66A9E6EE18364A8_11</vt:lpwstr>
  </property>
  <property fmtid="{D5CDD505-2E9C-101B-9397-08002B2CF9AE}" pid="3" name="KSOProductBuildVer">
    <vt:lpwstr>1033-12.2.0.13489</vt:lpwstr>
  </property>
</Properties>
</file>