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746" r:id="rId1"/>
  </p:sldMasterIdLst>
  <p:notesMasterIdLst>
    <p:notesMasterId r:id="rId27"/>
  </p:notesMasterIdLst>
  <p:handoutMasterIdLst>
    <p:handoutMasterId r:id="rId28"/>
  </p:handoutMasterIdLst>
  <p:sldIdLst>
    <p:sldId id="357" r:id="rId2"/>
    <p:sldId id="313" r:id="rId3"/>
    <p:sldId id="314" r:id="rId4"/>
    <p:sldId id="315" r:id="rId5"/>
    <p:sldId id="324" r:id="rId6"/>
    <p:sldId id="316" r:id="rId7"/>
    <p:sldId id="317" r:id="rId8"/>
    <p:sldId id="318" r:id="rId9"/>
    <p:sldId id="319" r:id="rId10"/>
    <p:sldId id="320" r:id="rId11"/>
    <p:sldId id="321" r:id="rId12"/>
    <p:sldId id="322" r:id="rId13"/>
    <p:sldId id="323" r:id="rId14"/>
    <p:sldId id="325" r:id="rId15"/>
    <p:sldId id="326" r:id="rId16"/>
    <p:sldId id="327" r:id="rId17"/>
    <p:sldId id="332" r:id="rId18"/>
    <p:sldId id="333" r:id="rId19"/>
    <p:sldId id="334" r:id="rId20"/>
    <p:sldId id="335" r:id="rId21"/>
    <p:sldId id="336" r:id="rId22"/>
    <p:sldId id="337" r:id="rId23"/>
    <p:sldId id="338" r:id="rId24"/>
    <p:sldId id="339" r:id="rId25"/>
    <p:sldId id="355" r:id="rId26"/>
  </p:sldIdLst>
  <p:sldSz cx="9144000" cy="6858000" type="screen4x3"/>
  <p:notesSz cx="6997700" cy="9271000"/>
  <p:defaultTex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p:defaultTextStyle>
  <p:extLst>
    <p:ext uri="{EFAFB233-063F-42B5-8137-9DF3F51BA10A}">
      <p15:sldGuideLst xmlns="" xmlns:p15="http://schemas.microsoft.com/office/powerpoint/2012/main">
        <p15:guide id="1" orient="horz" pos="2920">
          <p15:clr>
            <a:srgbClr val="A4A3A4"/>
          </p15:clr>
        </p15:guide>
        <p15:guide id="2" pos="2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85" autoAdjust="0"/>
    <p:restoredTop sz="97674" autoAdjust="0"/>
  </p:normalViewPr>
  <p:slideViewPr>
    <p:cSldViewPr snapToGrid="0">
      <p:cViewPr>
        <p:scale>
          <a:sx n="77" d="100"/>
          <a:sy n="77" d="100"/>
        </p:scale>
        <p:origin x="-1236" y="72"/>
      </p:cViewPr>
      <p:guideLst>
        <p:guide orient="horz" pos="2920"/>
        <p:guide pos="22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824" name="Header Placeholder 1048823"/>
          <p:cNvSpPr>
            <a:spLocks noGrp="1"/>
          </p:cNvSpPr>
          <p:nvPr>
            <p:ph type="hdr" sz="quarter"/>
          </p:nvPr>
        </p:nvSpPr>
        <p:spPr>
          <a:xfrm>
            <a:off x="2409825" y="0"/>
            <a:ext cx="3033712" cy="461962"/>
          </a:xfrm>
          <a:prstGeom prst="rect">
            <a:avLst/>
          </a:prstGeom>
          <a:noFill/>
          <a:ln>
            <a:noFill/>
          </a:ln>
        </p:spPr>
        <p:txBody>
          <a:bodyPr lIns="92080" tIns="46040" rIns="92080" bIns="46040"/>
          <a:lstStyle/>
          <a:p>
            <a:pPr lvl="0" eaLnBrk="1" latinLnBrk="1" hangingPunct="1"/>
            <a:endParaRPr lang="en-US" altLang="en-US" sz="1200"/>
          </a:p>
        </p:txBody>
      </p:sp>
      <p:sp>
        <p:nvSpPr>
          <p:cNvPr id="1048825" name="Date Placeholder 1048824"/>
          <p:cNvSpPr>
            <a:spLocks noGrp="1"/>
          </p:cNvSpPr>
          <p:nvPr>
            <p:ph type="dt" sz="quarter" idx="1"/>
          </p:nvPr>
        </p:nvSpPr>
        <p:spPr>
          <a:xfrm>
            <a:off x="5443537" y="0"/>
            <a:ext cx="1552575" cy="461962"/>
          </a:xfrm>
          <a:prstGeom prst="rect">
            <a:avLst/>
          </a:prstGeom>
          <a:noFill/>
          <a:ln>
            <a:noFill/>
          </a:ln>
        </p:spPr>
        <p:txBody>
          <a:bodyPr lIns="92080" tIns="46040" rIns="92080" bIns="46040"/>
          <a:lstStyle/>
          <a:p>
            <a:pPr lvl="0" algn="r" eaLnBrk="1" latinLnBrk="1" hangingPunct="1"/>
            <a:fld id="{566ABCEB-ACFC-4714-9973-3DA970169C29}" type="datetime1">
              <a:rPr lang="en-US" altLang="en-US" sz="1200"/>
              <a:pPr lvl="0" algn="r" eaLnBrk="1" latinLnBrk="1" hangingPunct="1"/>
              <a:t>10/30/2019</a:t>
            </a:fld>
            <a:endParaRPr lang="en-US" altLang="en-US" sz="1200"/>
          </a:p>
        </p:txBody>
      </p:sp>
      <p:sp>
        <p:nvSpPr>
          <p:cNvPr id="1048826" name="Footer Placeholder 1048825"/>
          <p:cNvSpPr>
            <a:spLocks noGrp="1"/>
          </p:cNvSpPr>
          <p:nvPr>
            <p:ph type="ftr" sz="quarter" idx="2"/>
          </p:nvPr>
        </p:nvSpPr>
        <p:spPr>
          <a:xfrm>
            <a:off x="0" y="8805862"/>
            <a:ext cx="3032125" cy="463550"/>
          </a:xfrm>
          <a:prstGeom prst="rect">
            <a:avLst/>
          </a:prstGeom>
          <a:noFill/>
          <a:ln>
            <a:noFill/>
          </a:ln>
        </p:spPr>
        <p:txBody>
          <a:bodyPr lIns="92080" tIns="46040" rIns="92080" bIns="46040" anchor="b"/>
          <a:lstStyle/>
          <a:p>
            <a:pPr lvl="0" eaLnBrk="1" latinLnBrk="1" hangingPunct="1"/>
            <a:r>
              <a:rPr lang="en-US" altLang="en-US" sz="1200"/>
              <a:t>Template D Plain-white-dark</a:t>
            </a:r>
          </a:p>
        </p:txBody>
      </p:sp>
      <p:sp>
        <p:nvSpPr>
          <p:cNvPr id="1048827" name="Slide Number Placeholder 1048826"/>
          <p:cNvSpPr>
            <a:spLocks noGrp="1"/>
          </p:cNvSpPr>
          <p:nvPr>
            <p:ph type="sldNum" sz="quarter" idx="3"/>
          </p:nvPr>
        </p:nvSpPr>
        <p:spPr>
          <a:xfrm>
            <a:off x="3963987" y="8805862"/>
            <a:ext cx="3032125" cy="463550"/>
          </a:xfrm>
          <a:prstGeom prst="rect">
            <a:avLst/>
          </a:prstGeom>
          <a:noFill/>
          <a:ln>
            <a:noFill/>
          </a:ln>
        </p:spPr>
        <p:txBody>
          <a:bodyPr lIns="92080" tIns="46040" rIns="92080" bIns="46040" anchor="b"/>
          <a:lstStyle/>
          <a:p>
            <a:pPr lvl="0" algn="r" eaLnBrk="1" latinLnBrk="1" hangingPunct="1"/>
            <a:fld id="{566ABCEB-ACFC-4714-9973-3DA970169C29}" type="slidenum">
              <a:rPr lang="en-US" altLang="en-US" sz="1200"/>
              <a:pPr lvl="0" algn="r" eaLnBrk="1" latinLnBrk="1" hangingPunct="1"/>
              <a:t>‹#›</a:t>
            </a:fld>
            <a:endParaRPr lang="en-US" altLang="en-US" sz="1200"/>
          </a:p>
        </p:txBody>
      </p:sp>
      <p:pic>
        <p:nvPicPr>
          <p:cNvPr id="2097195" name="Picture 2097194" descr="wsuTLSig4c.gif"/>
          <p:cNvPicPr>
            <a:picLocks/>
          </p:cNvPicPr>
          <p:nvPr/>
        </p:nvPicPr>
        <p:blipFill>
          <a:blip r:embed="rId2"/>
          <a:srcRect/>
          <a:stretch>
            <a:fillRect/>
          </a:stretch>
        </p:blipFill>
        <p:spPr>
          <a:xfrm>
            <a:off x="82550" y="144462"/>
            <a:ext cx="1246187" cy="463550"/>
          </a:xfrm>
          <a:prstGeom prst="rect">
            <a:avLst/>
          </a:prstGeom>
          <a:noFill/>
          <a:ln>
            <a:noFill/>
          </a:ln>
        </p:spPr>
      </p:pic>
    </p:spTree>
    <p:extLst>
      <p:ext uri="{BB962C8B-B14F-4D97-AF65-F5344CB8AC3E}">
        <p14:creationId xmlns:p14="http://schemas.microsoft.com/office/powerpoint/2010/main" val="4093399094"/>
      </p:ext>
    </p:extLst>
  </p:cSld>
  <p:clrMap bg1="dk1" tx1="dk1" bg2="dk1" tx2="dk1" accent1="dk1" accent2="dk1" accent3="dk1" accent4="dk1" accent5="dk1" accent6="dk1" hlink="dk1" folHlink="dk1"/>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18" name="Header Placeholder 1048817"/>
          <p:cNvSpPr>
            <a:spLocks noGrp="1"/>
          </p:cNvSpPr>
          <p:nvPr>
            <p:ph type="hdr" sz="quarter"/>
          </p:nvPr>
        </p:nvSpPr>
        <p:spPr>
          <a:xfrm>
            <a:off x="0" y="0"/>
            <a:ext cx="3032125" cy="461962"/>
          </a:xfrm>
          <a:prstGeom prst="rect">
            <a:avLst/>
          </a:prstGeom>
          <a:noFill/>
          <a:ln>
            <a:noFill/>
          </a:ln>
        </p:spPr>
        <p:txBody>
          <a:bodyPr lIns="92080" tIns="46040" rIns="92080" bIns="46040"/>
          <a:lstStyle/>
          <a:p>
            <a:pPr lvl="0" eaLnBrk="1" latinLnBrk="1" hangingPunct="1"/>
            <a:endParaRPr lang="en-US" altLang="en-US" sz="1200"/>
          </a:p>
        </p:txBody>
      </p:sp>
      <p:sp>
        <p:nvSpPr>
          <p:cNvPr id="1048819" name="Date Placeholder 1048818"/>
          <p:cNvSpPr>
            <a:spLocks noGrp="1"/>
          </p:cNvSpPr>
          <p:nvPr>
            <p:ph type="dt" idx="1"/>
          </p:nvPr>
        </p:nvSpPr>
        <p:spPr>
          <a:xfrm>
            <a:off x="3963987" y="0"/>
            <a:ext cx="3032125" cy="461962"/>
          </a:xfrm>
          <a:prstGeom prst="rect">
            <a:avLst/>
          </a:prstGeom>
          <a:noFill/>
          <a:ln>
            <a:noFill/>
          </a:ln>
        </p:spPr>
        <p:txBody>
          <a:bodyPr lIns="92080" tIns="46040" rIns="92080" bIns="46040"/>
          <a:lstStyle/>
          <a:p>
            <a:pPr lvl="0" algn="r" eaLnBrk="1" latinLnBrk="1" hangingPunct="1"/>
            <a:fld id="{566ABCEB-ACFC-4714-9973-3DA970169C29}" type="datetime1">
              <a:rPr lang="en-US" altLang="en-US" sz="1200"/>
              <a:pPr lvl="0" algn="r" eaLnBrk="1" latinLnBrk="1" hangingPunct="1"/>
              <a:t>10/30/2019</a:t>
            </a:fld>
            <a:endParaRPr lang="en-US" altLang="en-US" sz="1200"/>
          </a:p>
        </p:txBody>
      </p:sp>
      <p:sp>
        <p:nvSpPr>
          <p:cNvPr id="1048820" name="Slide Image Placeholder 1048819"/>
          <p:cNvSpPr>
            <a:spLocks noGrp="1" noRot="1" noChangeAspect="1"/>
          </p:cNvSpPr>
          <p:nvPr>
            <p:ph type="sldImg" idx="2"/>
          </p:nvPr>
        </p:nvSpPr>
        <p:spPr>
          <a:xfrm>
            <a:off x="1182687" y="696912"/>
            <a:ext cx="4637087" cy="3476625"/>
          </a:xfrm>
          <a:prstGeom prst="rect">
            <a:avLst/>
          </a:prstGeom>
          <a:noFill/>
          <a:ln w="9525" cap="flat" cmpd="sng">
            <a:solidFill>
              <a:srgbClr val="000000">
                <a:alpha val="100000"/>
              </a:srgbClr>
            </a:solidFill>
            <a:prstDash val="solid"/>
            <a:round/>
          </a:ln>
        </p:spPr>
        <p:txBody>
          <a:bodyPr lIns="91440" tIns="45720" rIns="91440" bIns="45720"/>
          <a:lstStyle/>
          <a:p>
            <a:endParaRPr/>
          </a:p>
        </p:txBody>
      </p:sp>
      <p:sp>
        <p:nvSpPr>
          <p:cNvPr id="1048821" name="Notes Placeholder 1048820"/>
          <p:cNvSpPr>
            <a:spLocks noGrp="1"/>
          </p:cNvSpPr>
          <p:nvPr>
            <p:ph type="body" sz="quarter" idx="3"/>
          </p:nvPr>
        </p:nvSpPr>
        <p:spPr>
          <a:xfrm>
            <a:off x="700087" y="4403725"/>
            <a:ext cx="5597525" cy="4170362"/>
          </a:xfrm>
          <a:prstGeom prst="rect">
            <a:avLst/>
          </a:prstGeom>
          <a:noFill/>
          <a:ln>
            <a:noFill/>
          </a:ln>
        </p:spPr>
        <p:txBody>
          <a:bodyPr lIns="92080" tIns="46040" rIns="92080" bIns="46040"/>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822" name="Footer Placeholder 1048821"/>
          <p:cNvSpPr>
            <a:spLocks noGrp="1"/>
          </p:cNvSpPr>
          <p:nvPr>
            <p:ph type="ftr" sz="quarter" idx="4"/>
          </p:nvPr>
        </p:nvSpPr>
        <p:spPr>
          <a:xfrm>
            <a:off x="0" y="8805862"/>
            <a:ext cx="3032125" cy="463550"/>
          </a:xfrm>
          <a:prstGeom prst="rect">
            <a:avLst/>
          </a:prstGeom>
          <a:noFill/>
          <a:ln>
            <a:noFill/>
          </a:ln>
        </p:spPr>
        <p:txBody>
          <a:bodyPr lIns="92080" tIns="46040" rIns="92080" bIns="46040" anchor="b"/>
          <a:lstStyle/>
          <a:p>
            <a:pPr lvl="0" eaLnBrk="1" latinLnBrk="1" hangingPunct="1"/>
            <a:r>
              <a:rPr lang="en-US" altLang="en-US" sz="1200"/>
              <a:t>Template D Plain-white-dark</a:t>
            </a:r>
          </a:p>
        </p:txBody>
      </p:sp>
      <p:sp>
        <p:nvSpPr>
          <p:cNvPr id="1048823" name="Slide Number Placeholder 1048822"/>
          <p:cNvSpPr>
            <a:spLocks noGrp="1"/>
          </p:cNvSpPr>
          <p:nvPr>
            <p:ph type="sldNum" sz="quarter" idx="5"/>
          </p:nvPr>
        </p:nvSpPr>
        <p:spPr>
          <a:xfrm>
            <a:off x="3963987" y="8805862"/>
            <a:ext cx="3032125" cy="463550"/>
          </a:xfrm>
          <a:prstGeom prst="rect">
            <a:avLst/>
          </a:prstGeom>
          <a:noFill/>
          <a:ln>
            <a:noFill/>
          </a:ln>
        </p:spPr>
        <p:txBody>
          <a:bodyPr lIns="92080" tIns="46040" rIns="92080" bIns="46040" anchor="b"/>
          <a:lstStyle/>
          <a:p>
            <a:pPr lvl="0" algn="r" eaLnBrk="1" latinLnBrk="1" hangingPunct="1"/>
            <a:fld id="{566ABCEB-ACFC-4714-9973-3DA970169C29}" type="slidenum">
              <a:rPr lang="en-US" altLang="en-US" sz="1200"/>
              <a:pPr lvl="0" algn="r" eaLnBrk="1" latinLnBrk="1" hangingPunct="1"/>
              <a:t>‹#›</a:t>
            </a:fld>
            <a:endParaRPr lang="en-US" altLang="en-US" sz="1200"/>
          </a:p>
        </p:txBody>
      </p:sp>
    </p:spTree>
    <p:extLst>
      <p:ext uri="{BB962C8B-B14F-4D97-AF65-F5344CB8AC3E}">
        <p14:creationId xmlns:p14="http://schemas.microsoft.com/office/powerpoint/2010/main" val="2789972586"/>
      </p:ext>
    </p:extLst>
  </p:cSld>
  <p:clrMap bg1="dk1" tx1="dk1" bg2="dk1" tx2="dk1" accent1="dk1" accent2="dk1" accent3="dk1" accent4="dk1" accent5="dk1" accent6="dk1" hlink="dk1" folHlink="dk1"/>
  <p:notesStyle>
    <a:lvl1pPr marL="0" indent="0" algn="l" rtl="0" fontAlgn="base" latinLnBrk="1">
      <a:lnSpc>
        <a:spcPct val="100000"/>
      </a:lnSpc>
      <a:spcBef>
        <a:spcPct val="30000"/>
      </a:spcBef>
      <a:spcAft>
        <a:spcPct val="0"/>
      </a:spcAft>
      <a:buFontTx/>
      <a:buNone/>
      <a:defRPr sz="1200" b="0" i="0" baseline="0">
        <a:solidFill>
          <a:schemeClr val="dk1"/>
        </a:solidFill>
        <a:latin typeface="Arial" pitchFamily="34" charset="0"/>
        <a:sym typeface="Arial" pitchFamily="34" charset="0"/>
      </a:defRPr>
    </a:lvl1pPr>
    <a:lvl2pPr marL="457200" indent="0" algn="l" rtl="0" fontAlgn="base" latinLnBrk="1">
      <a:lnSpc>
        <a:spcPct val="100000"/>
      </a:lnSpc>
      <a:spcBef>
        <a:spcPct val="30000"/>
      </a:spcBef>
      <a:spcAft>
        <a:spcPct val="0"/>
      </a:spcAft>
      <a:buFontTx/>
      <a:buNone/>
      <a:defRPr sz="1200" b="0" i="0" baseline="0">
        <a:solidFill>
          <a:schemeClr val="dk1"/>
        </a:solidFill>
        <a:latin typeface="Arial" pitchFamily="34" charset="0"/>
        <a:sym typeface="Arial" pitchFamily="34" charset="0"/>
      </a:defRPr>
    </a:lvl2pPr>
    <a:lvl3pPr marL="914400" indent="0" algn="l" rtl="0" fontAlgn="base" latinLnBrk="1">
      <a:lnSpc>
        <a:spcPct val="100000"/>
      </a:lnSpc>
      <a:spcBef>
        <a:spcPct val="30000"/>
      </a:spcBef>
      <a:spcAft>
        <a:spcPct val="0"/>
      </a:spcAft>
      <a:buFontTx/>
      <a:buNone/>
      <a:defRPr sz="1200" b="0" i="0" baseline="0">
        <a:solidFill>
          <a:schemeClr val="dk1"/>
        </a:solidFill>
        <a:latin typeface="Arial" pitchFamily="34" charset="0"/>
        <a:sym typeface="Arial" pitchFamily="34" charset="0"/>
      </a:defRPr>
    </a:lvl3pPr>
    <a:lvl4pPr marL="1371600" indent="0" algn="l" rtl="0" fontAlgn="base" latinLnBrk="1">
      <a:lnSpc>
        <a:spcPct val="100000"/>
      </a:lnSpc>
      <a:spcBef>
        <a:spcPct val="30000"/>
      </a:spcBef>
      <a:spcAft>
        <a:spcPct val="0"/>
      </a:spcAft>
      <a:buFontTx/>
      <a:buNone/>
      <a:defRPr sz="1200" b="0" i="0" baseline="0">
        <a:solidFill>
          <a:schemeClr val="dk1"/>
        </a:solidFill>
        <a:latin typeface="Arial" pitchFamily="34" charset="0"/>
        <a:sym typeface="Arial" pitchFamily="34" charset="0"/>
      </a:defRPr>
    </a:lvl4pPr>
    <a:lvl5pPr marL="1828800" indent="0" algn="l" rtl="0" fontAlgn="base" latinLnBrk="1">
      <a:lnSpc>
        <a:spcPct val="100000"/>
      </a:lnSpc>
      <a:spcBef>
        <a:spcPct val="30000"/>
      </a:spcBef>
      <a:spcAft>
        <a:spcPct val="0"/>
      </a:spcAft>
      <a:buFontTx/>
      <a:buNone/>
      <a:defRPr sz="1200" b="0" i="0" baseline="0">
        <a:solidFill>
          <a:schemeClr val="dk1"/>
        </a:solidFill>
        <a:latin typeface="Arial" pitchFamily="34" charset="0"/>
        <a:sym typeface="Arial" pitchFamily="34" charset="0"/>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3" name="Notes Placeholder 1048832"/>
          <p:cNvSpPr>
            <a:spLocks noGrp="1"/>
          </p:cNvSpPr>
          <p:nvPr>
            <p:ph type="body"/>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TextBox 1048670"/>
          <p:cNvSpPr txBox="1"/>
          <p:nvPr/>
        </p:nvSpPr>
        <p:spPr>
          <a:xfrm>
            <a:off x="3963987" y="8805862"/>
            <a:ext cx="3032125" cy="463550"/>
          </a:xfrm>
          <a:prstGeom prst="rect">
            <a:avLst/>
          </a:prstGeom>
          <a:noFill/>
          <a:ln>
            <a:noFill/>
          </a:ln>
        </p:spPr>
        <p:txBody>
          <a:bodyPr lIns="92080" tIns="46040" rIns="92080" bIns="46040" anchor="b"/>
          <a:lstStyle/>
          <a:p>
            <a:pPr lvl="0" algn="r" eaLnBrk="1" latinLnBrk="1" hangingPunct="1"/>
            <a:fld id="{566ABCEB-ACFC-4714-9973-3DA970169C29}" type="slidenum">
              <a:rPr lang="en-US" altLang="en-US" sz="1200">
                <a:latin typeface="Times" charset="0"/>
                <a:ea typeface="ＭＳ Ｐゴシック" pitchFamily="34" charset="-128"/>
              </a:rPr>
              <a:pPr lvl="0" algn="r" eaLnBrk="1" latinLnBrk="1" hangingPunct="1"/>
              <a:t>15</a:t>
            </a:fld>
            <a:endParaRPr lang="en-US" altLang="en-US" sz="1200">
              <a:latin typeface="Times" charset="0"/>
              <a:ea typeface="ＭＳ Ｐゴシック" pitchFamily="34" charset="-128"/>
            </a:endParaRPr>
          </a:p>
        </p:txBody>
      </p:sp>
      <p:sp>
        <p:nvSpPr>
          <p:cNvPr id="1048672" name="Slide Image Placeholder 1048671"/>
          <p:cNvSpPr>
            <a:spLocks noGrp="1" noRot="1" noChangeAspect="1"/>
          </p:cNvSpPr>
          <p:nvPr>
            <p:ph type="sldImg"/>
          </p:nvPr>
        </p:nvSpPr>
        <p:spPr>
          <a:xfrm>
            <a:off x="1182688" y="696913"/>
            <a:ext cx="4637087" cy="3476625"/>
          </a:xfrm>
          <a:prstGeom prst="rect">
            <a:avLst/>
          </a:prstGeom>
        </p:spPr>
        <p:txBody>
          <a:bodyPr lIns="92958" tIns="46479" rIns="92958" bIns="46479" anchor="ctr"/>
          <a:lstStyle/>
          <a:p>
            <a:endParaRPr/>
          </a:p>
        </p:txBody>
      </p:sp>
      <p:sp>
        <p:nvSpPr>
          <p:cNvPr id="1048673" name="Notes Placeholder 1048672"/>
          <p:cNvSpPr>
            <a:spLocks noGrp="1"/>
          </p:cNvSpPr>
          <p:nvPr>
            <p:ph type="body" idx="1"/>
          </p:nvPr>
        </p:nvSpPr>
        <p:spPr>
          <a:xfrm>
            <a:off x="700087" y="4403725"/>
            <a:ext cx="5597525" cy="4170362"/>
          </a:xfrm>
          <a:prstGeom prst="rect">
            <a:avLst/>
          </a:prstGeom>
          <a:noFill/>
          <a:ln>
            <a:noFill/>
          </a:ln>
        </p:spPr>
        <p:txBody>
          <a:bodyPr lIns="92080" tIns="46040" rIns="92080" bIns="46040" anchor="t"/>
          <a:lstStyle/>
          <a:p>
            <a:pPr lvl="0" eaLnBrk="1" latinLnBrk="1" hangingPunct="1"/>
            <a:r>
              <a:rPr lang="en-US" altLang="en-US" b="1"/>
              <a:t>FIGURE 6-5 An imaginary enzyme (stickase) designed to catalyze breakage of a metal stick.</a:t>
            </a:r>
            <a:r>
              <a:rPr lang="en-US" altLang="en-US"/>
              <a:t> (a) Before the stick is broken, it must first be bent (the transition state). In both stickase examples, magnetic interactions take the place of weak bonding interactions between enzyme and substrate. (b) A stickase with a magnet-lined pocket complementary in structure to the stick (the substrate) stabilizes the substrate. Bending is impeded by the magnetic attraction between stick and stickase. (c) An enzyme with a pocket complementary to the reaction transition state helps to destabilize the stick, contributing to catalysis of the reaction. The binding energy of the magnetic interactions compensates for the increase in free energy required to bend the stick. Reaction coordinate diagrams (right) show the energy consequences of complementarity to substrate versus complementarity to transition state (EP complexes are omitted). </a:t>
            </a:r>
            <a:r>
              <a:rPr lang="en-US" altLang="en-US">
                <a:latin typeface="Lucida Grande" charset="0"/>
              </a:rPr>
              <a:t>Δ</a:t>
            </a:r>
            <a:r>
              <a:rPr lang="en-US" altLang="en-US" i="1"/>
              <a:t>G</a:t>
            </a:r>
            <a:r>
              <a:rPr lang="en-US" altLang="en-US" baseline="-25000"/>
              <a:t>M</a:t>
            </a:r>
            <a:r>
              <a:rPr lang="en-US" altLang="en-US"/>
              <a:t>, the difference between the transition-state energies of the uncatalyzed and catalyzed reactions, is contributed by the magnetic interactions between the stick and stickase. When the enzyme is complementary to the substrate (b), the ES complex is more stable and has less free energy in the ground state than substrate alone. The result is an </a:t>
            </a:r>
            <a:r>
              <a:rPr lang="en-US" altLang="en-US" i="1"/>
              <a:t>increase </a:t>
            </a:r>
            <a:r>
              <a:rPr lang="en-US" altLang="en-US"/>
              <a:t>in the activation energy.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dirty="0"/>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10/30/2019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96105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2396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40996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4544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1789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5940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01113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dirty="0"/>
              <a:t>Click to edit Master title style</a:t>
            </a:r>
          </a:p>
        </p:txBody>
      </p:sp>
    </p:spTree>
    <p:extLst>
      <p:ext uri="{BB962C8B-B14F-4D97-AF65-F5344CB8AC3E}">
        <p14:creationId xmlns:p14="http://schemas.microsoft.com/office/powerpoint/2010/main" val="334604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330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496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458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5882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325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10713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5729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74283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741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10/30/2019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53611927"/>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upload.wikimedia.org/wikipedia/commons/7/70/Lineweaver-Burke_plot.sv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831" name="Title 1048830"/>
          <p:cNvSpPr>
            <a:spLocks noGrp="1"/>
          </p:cNvSpPr>
          <p:nvPr>
            <p:ph type="title"/>
          </p:nvPr>
        </p:nvSpPr>
        <p:spPr>
          <a:prstGeom prst="rect">
            <a:avLst/>
          </a:prstGeom>
          <a:noFill/>
          <a:ln>
            <a:noFill/>
          </a:ln>
        </p:spPr>
        <p:txBody>
          <a:bodyPr lIns="91440" tIns="45720" rIns="91440" bIns="45720" anchor="b" anchorCtr="1">
            <a:spAutoFit/>
          </a:bodyPr>
          <a:lstStyle>
            <a:lvl1pPr marL="0" indent="0" algn="l" rtl="0" fontAlgn="base" latinLnBrk="1">
              <a:lnSpc>
                <a:spcPct val="90000"/>
              </a:lnSpc>
              <a:spcBef>
                <a:spcPct val="0"/>
              </a:spcBef>
              <a:spcAft>
                <a:spcPct val="0"/>
              </a:spcAft>
              <a:buFontTx/>
              <a:buNone/>
              <a:defRPr sz="2800" b="1" i="0" baseline="0">
                <a:solidFill>
                  <a:schemeClr val="dk2"/>
                </a:solidFill>
                <a:latin typeface="Lucida Sans" pitchFamily="34" charset="0"/>
                <a:sym typeface="Arial" pitchFamily="34" charset="0"/>
              </a:defRPr>
            </a:lvl1pPr>
          </a:lstStyle>
          <a:p>
            <a:pPr lvl="0" eaLnBrk="1" latinLnBrk="1" hangingPunct="1"/>
            <a:r>
              <a:rPr lang="en-US" altLang="en-US" sz="1600">
                <a:latin typeface="Comic Sans MS" pitchFamily="66" charset="0"/>
              </a:rPr>
              <a:t> </a:t>
            </a:r>
          </a:p>
        </p:txBody>
      </p:sp>
      <p:sp>
        <p:nvSpPr>
          <p:cNvPr id="5" name="Content Placeholder 4">
            <a:extLst>
              <a:ext uri="{FF2B5EF4-FFF2-40B4-BE49-F238E27FC236}">
                <a16:creationId xmlns="" xmlns:a16="http://schemas.microsoft.com/office/drawing/2014/main" id="{135F0F3F-C223-3A4D-AA04-C7C4AEB6553F}"/>
              </a:ext>
            </a:extLst>
          </p:cNvPr>
          <p:cNvSpPr>
            <a:spLocks noGrp="1"/>
          </p:cNvSpPr>
          <p:nvPr>
            <p:ph idx="1"/>
          </p:nvPr>
        </p:nvSpPr>
        <p:spPr>
          <a:xfrm>
            <a:off x="135924" y="1190441"/>
            <a:ext cx="8896865" cy="4061180"/>
          </a:xfrm>
        </p:spPr>
        <p:txBody>
          <a:bodyPr>
            <a:noAutofit/>
          </a:bodyPr>
          <a:lstStyle/>
          <a:p>
            <a:pPr marL="165100" indent="0">
              <a:buNone/>
            </a:pPr>
            <a:r>
              <a:rPr lang="en-GB" sz="4400" dirty="0">
                <a:solidFill>
                  <a:schemeClr val="bg1"/>
                </a:solidFill>
              </a:rPr>
              <a:t>              </a:t>
            </a:r>
            <a:r>
              <a:rPr lang="en-GB" sz="4400" dirty="0" smtClean="0">
                <a:solidFill>
                  <a:schemeClr val="bg1"/>
                </a:solidFill>
              </a:rPr>
              <a:t>   </a:t>
            </a:r>
            <a:r>
              <a:rPr lang="en-GB" sz="4400" dirty="0" smtClean="0">
                <a:solidFill>
                  <a:schemeClr val="bg1"/>
                </a:solidFill>
                <a:latin typeface="Algerian" pitchFamily="82" charset="0"/>
              </a:rPr>
              <a:t>CATALYSIS              </a:t>
            </a:r>
            <a:endParaRPr lang="en-GB" sz="4400" dirty="0">
              <a:solidFill>
                <a:schemeClr val="bg1"/>
              </a:solidFill>
              <a:latin typeface="Algerian" pitchFamily="82" charset="0"/>
            </a:endParaRPr>
          </a:p>
          <a:p>
            <a:pPr marL="165100" indent="0">
              <a:buNone/>
            </a:pPr>
            <a:r>
              <a:rPr lang="en-GB" sz="4400" dirty="0">
                <a:solidFill>
                  <a:schemeClr val="bg1"/>
                </a:solidFill>
                <a:latin typeface="Algerian" pitchFamily="82" charset="0"/>
              </a:rPr>
              <a:t>     </a:t>
            </a:r>
          </a:p>
          <a:p>
            <a:pPr marL="165100" indent="0">
              <a:buNone/>
            </a:pPr>
            <a:r>
              <a:rPr lang="en-GB" sz="4400" dirty="0" err="1">
                <a:solidFill>
                  <a:schemeClr val="bg1"/>
                </a:solidFill>
                <a:latin typeface="Algerian" pitchFamily="82" charset="0"/>
              </a:rPr>
              <a:t>Topic:Michaelis</a:t>
            </a:r>
            <a:r>
              <a:rPr lang="en-GB" sz="4400" dirty="0">
                <a:solidFill>
                  <a:schemeClr val="bg1"/>
                </a:solidFill>
                <a:latin typeface="Algerian" pitchFamily="82" charset="0"/>
              </a:rPr>
              <a:t> </a:t>
            </a:r>
            <a:r>
              <a:rPr lang="en-GB" sz="4400" dirty="0" err="1">
                <a:solidFill>
                  <a:schemeClr val="bg1"/>
                </a:solidFill>
                <a:latin typeface="Algerian" pitchFamily="82" charset="0"/>
              </a:rPr>
              <a:t>Menten</a:t>
            </a:r>
            <a:r>
              <a:rPr lang="en-GB" sz="4400" dirty="0">
                <a:solidFill>
                  <a:schemeClr val="bg1"/>
                </a:solidFill>
                <a:latin typeface="Algerian" pitchFamily="82" charset="0"/>
              </a:rPr>
              <a:t> </a:t>
            </a:r>
            <a:r>
              <a:rPr lang="en-GB" sz="4400" dirty="0" smtClean="0">
                <a:solidFill>
                  <a:schemeClr val="bg1"/>
                </a:solidFill>
                <a:latin typeface="Algerian" pitchFamily="82" charset="0"/>
              </a:rPr>
              <a:t>Mechanism</a:t>
            </a:r>
          </a:p>
          <a:p>
            <a:pPr marL="165100" indent="0">
              <a:buNone/>
            </a:pPr>
            <a:r>
              <a:rPr lang="en-GB" sz="4400" dirty="0" smtClean="0">
                <a:solidFill>
                  <a:schemeClr val="bg1"/>
                </a:solidFill>
                <a:latin typeface="Algerian" pitchFamily="82" charset="0"/>
              </a:rPr>
              <a:t>                                </a:t>
            </a:r>
            <a:r>
              <a:rPr lang="en-GB" sz="4400" dirty="0" smtClean="0">
                <a:solidFill>
                  <a:schemeClr val="bg1"/>
                </a:solidFill>
              </a:rPr>
              <a:t>     </a:t>
            </a:r>
            <a:r>
              <a:rPr lang="en-GB" sz="3600" i="1" dirty="0" err="1" smtClean="0">
                <a:solidFill>
                  <a:schemeClr val="bg1"/>
                </a:solidFill>
              </a:rPr>
              <a:t>Dr</a:t>
            </a:r>
            <a:r>
              <a:rPr lang="en-GB" sz="3600" i="1" dirty="0" err="1" smtClean="0">
                <a:solidFill>
                  <a:schemeClr val="bg1"/>
                </a:solidFill>
              </a:rPr>
              <a:t>.</a:t>
            </a:r>
            <a:r>
              <a:rPr lang="en-GB" sz="3600" i="1" dirty="0" smtClean="0">
                <a:solidFill>
                  <a:schemeClr val="bg1"/>
                </a:solidFill>
              </a:rPr>
              <a:t> </a:t>
            </a:r>
            <a:r>
              <a:rPr lang="en-GB" sz="3600" i="1" dirty="0" smtClean="0">
                <a:solidFill>
                  <a:schemeClr val="bg1"/>
                </a:solidFill>
              </a:rPr>
              <a:t>AMPILY J S</a:t>
            </a:r>
            <a:endParaRPr lang="en-US" sz="3600" i="1" dirty="0">
              <a:solidFill>
                <a:schemeClr val="bg1"/>
              </a:solidFill>
            </a:endParaRPr>
          </a:p>
        </p:txBody>
      </p:sp>
      <p:sp>
        <p:nvSpPr>
          <p:cNvPr id="2" name="TextBox 1">
            <a:extLst>
              <a:ext uri="{FF2B5EF4-FFF2-40B4-BE49-F238E27FC236}">
                <a16:creationId xmlns="" xmlns:a16="http://schemas.microsoft.com/office/drawing/2014/main" id="{8D2FBB40-BED9-6E40-8DB3-45071B90A028}"/>
              </a:ext>
            </a:extLst>
          </p:cNvPr>
          <p:cNvSpPr txBox="1"/>
          <p:nvPr/>
        </p:nvSpPr>
        <p:spPr>
          <a:xfrm>
            <a:off x="1850571" y="1421889"/>
            <a:ext cx="1755322" cy="122053"/>
          </a:xfrm>
          <a:prstGeom prst="rect">
            <a:avLst/>
          </a:prstGeom>
          <a:noFill/>
        </p:spPr>
        <p:txBody>
          <a:bodyPr wrap="square" rtlCol="0">
            <a:spAutoFit/>
          </a:bodyPr>
          <a:lstStyle/>
          <a:p>
            <a:pPr algn="l"/>
            <a:endParaRPr lang="en-US"/>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632" name="TextBox 1048631"/>
          <p:cNvSpPr txBox="1"/>
          <p:nvPr/>
        </p:nvSpPr>
        <p:spPr>
          <a:xfrm>
            <a:off x="833437" y="396875"/>
            <a:ext cx="7126287" cy="1143000"/>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gn="ctr">
              <a:lnSpc>
                <a:spcPct val="90000"/>
              </a:lnSpc>
            </a:pPr>
            <a:r>
              <a:rPr lang="en-US" altLang="en-US" sz="2800" b="1">
                <a:solidFill>
                  <a:schemeClr val="dk2"/>
                </a:solidFill>
                <a:latin typeface="Lucida Sans" pitchFamily="34" charset="0"/>
              </a:rPr>
              <a:t>Michaelis-Menten Equation Derivation </a:t>
            </a:r>
          </a:p>
        </p:txBody>
      </p:sp>
      <p:sp>
        <p:nvSpPr>
          <p:cNvPr id="1048633" name="TextBox 1048632"/>
          <p:cNvSpPr txBox="1"/>
          <p:nvPr/>
        </p:nvSpPr>
        <p:spPr>
          <a:xfrm>
            <a:off x="152400" y="1828800"/>
            <a:ext cx="8732838" cy="4114800"/>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marL="165100" lvl="0" indent="-165100">
              <a:spcBef>
                <a:spcPct val="25000"/>
              </a:spcBef>
              <a:buClr>
                <a:srgbClr val="C60C30"/>
              </a:buClr>
              <a:buChar char="•"/>
            </a:pPr>
            <a:r>
              <a:rPr lang="en-US" altLang="en-US" sz="2600">
                <a:solidFill>
                  <a:schemeClr val="dk2"/>
                </a:solidFill>
                <a:latin typeface="Helv"/>
              </a:rPr>
              <a:t>Thus for the steady state assumption:</a:t>
            </a:r>
          </a:p>
          <a:p>
            <a:pPr marL="165100" lvl="0" indent="-165100">
              <a:spcBef>
                <a:spcPct val="25000"/>
              </a:spcBef>
              <a:buClr>
                <a:srgbClr val="C60C30"/>
              </a:buClr>
              <a:buChar char="•"/>
            </a:pPr>
            <a:endParaRPr lang="en-US" altLang="en-US" sz="2600" b="1">
              <a:solidFill>
                <a:schemeClr val="dk2"/>
              </a:solidFill>
              <a:latin typeface="Helv"/>
            </a:endParaRPr>
          </a:p>
          <a:p>
            <a:pPr marL="165100" lvl="0" indent="-165100">
              <a:spcBef>
                <a:spcPct val="25000"/>
              </a:spcBef>
              <a:buClr>
                <a:srgbClr val="C60C30"/>
              </a:buClr>
              <a:buChar char="•"/>
            </a:pPr>
            <a:r>
              <a:rPr lang="en-US" altLang="en-US" sz="2600" b="1">
                <a:solidFill>
                  <a:schemeClr val="dk2"/>
                </a:solidFill>
                <a:latin typeface="Helv"/>
              </a:rPr>
              <a:t>k</a:t>
            </a:r>
            <a:r>
              <a:rPr lang="en-US" altLang="en-US" sz="2600" b="1" baseline="-25000">
                <a:solidFill>
                  <a:schemeClr val="dk2"/>
                </a:solidFill>
                <a:latin typeface="Helv"/>
              </a:rPr>
              <a:t>1</a:t>
            </a:r>
            <a:r>
              <a:rPr lang="en-US" altLang="en-US" sz="2600" b="1">
                <a:solidFill>
                  <a:schemeClr val="dk2"/>
                </a:solidFill>
                <a:latin typeface="Helv"/>
              </a:rPr>
              <a:t>([E</a:t>
            </a:r>
            <a:r>
              <a:rPr lang="en-US" altLang="en-US" sz="2600" b="1" baseline="-25000">
                <a:solidFill>
                  <a:schemeClr val="dk2"/>
                </a:solidFill>
                <a:latin typeface="Helv"/>
              </a:rPr>
              <a:t>T</a:t>
            </a:r>
            <a:r>
              <a:rPr lang="en-US" altLang="en-US" sz="2600" b="1">
                <a:solidFill>
                  <a:schemeClr val="dk2"/>
                </a:solidFill>
                <a:latin typeface="Helv"/>
              </a:rPr>
              <a:t>] - [ES])[S] = k</a:t>
            </a:r>
            <a:r>
              <a:rPr lang="en-US" altLang="en-US" sz="2600" b="1" baseline="-25000">
                <a:solidFill>
                  <a:schemeClr val="dk2"/>
                </a:solidFill>
                <a:latin typeface="Helv"/>
              </a:rPr>
              <a:t>-1</a:t>
            </a:r>
            <a:r>
              <a:rPr lang="en-US" altLang="en-US" sz="2600" b="1">
                <a:solidFill>
                  <a:schemeClr val="dk2"/>
                </a:solidFill>
                <a:latin typeface="Helv"/>
              </a:rPr>
              <a:t>[ES] + k</a:t>
            </a:r>
            <a:r>
              <a:rPr lang="en-US" altLang="en-US" sz="2600" b="1" baseline="-25000">
                <a:solidFill>
                  <a:schemeClr val="dk2"/>
                </a:solidFill>
                <a:latin typeface="Helv"/>
              </a:rPr>
              <a:t>2</a:t>
            </a:r>
            <a:r>
              <a:rPr lang="en-US" altLang="en-US" sz="2600" b="1">
                <a:solidFill>
                  <a:schemeClr val="dk2"/>
                </a:solidFill>
                <a:latin typeface="Helv"/>
              </a:rPr>
              <a:t>[ES]</a:t>
            </a:r>
          </a:p>
          <a:p>
            <a:pPr marL="165100" lvl="0" indent="-165100">
              <a:spcBef>
                <a:spcPct val="25000"/>
              </a:spcBef>
              <a:buClr>
                <a:srgbClr val="C60C30"/>
              </a:buClr>
              <a:buChar char="•"/>
            </a:pPr>
            <a:endParaRPr lang="en-US" altLang="en-US" sz="2600" b="1">
              <a:solidFill>
                <a:schemeClr val="dk2"/>
              </a:solidFill>
              <a:latin typeface="Helv"/>
            </a:endParaRPr>
          </a:p>
          <a:p>
            <a:pPr marL="165100" lvl="0" indent="-165100">
              <a:spcBef>
                <a:spcPct val="25000"/>
              </a:spcBef>
              <a:buClr>
                <a:srgbClr val="C60C30"/>
              </a:buClr>
              <a:buChar char="•"/>
            </a:pPr>
            <a:r>
              <a:rPr lang="en-US" altLang="en-US" sz="2600">
                <a:solidFill>
                  <a:schemeClr val="dk2"/>
                </a:solidFill>
                <a:latin typeface="Helv"/>
              </a:rPr>
              <a:t>This equation is the basis for the final Michaelis-Menten following algebraic rearrangement and substitution of K</a:t>
            </a:r>
            <a:r>
              <a:rPr lang="en-US" altLang="en-US" sz="2600" baseline="-25000">
                <a:solidFill>
                  <a:schemeClr val="dk2"/>
                </a:solidFill>
                <a:latin typeface="Helv"/>
              </a:rPr>
              <a:t>m</a:t>
            </a:r>
            <a:r>
              <a:rPr lang="en-US" altLang="en-US" sz="2600">
                <a:solidFill>
                  <a:schemeClr val="dk2"/>
                </a:solidFill>
                <a:latin typeface="Helv"/>
              </a:rPr>
              <a:t> and V</a:t>
            </a:r>
            <a:r>
              <a:rPr lang="en-US" altLang="en-US" sz="2600" baseline="-25000">
                <a:solidFill>
                  <a:schemeClr val="dk2"/>
                </a:solidFill>
                <a:latin typeface="Helv"/>
              </a:rPr>
              <a:t>max</a:t>
            </a:r>
            <a:r>
              <a:rPr lang="en-US" altLang="en-US" sz="2600">
                <a:solidFill>
                  <a:schemeClr val="dk2"/>
                </a:solidFill>
                <a:latin typeface="Helv"/>
              </a:rPr>
              <a:t> terms.</a:t>
            </a:r>
          </a:p>
          <a:p>
            <a:pPr marL="165100" lvl="0" indent="-165100">
              <a:spcBef>
                <a:spcPct val="25000"/>
              </a:spcBef>
              <a:buClr>
                <a:srgbClr val="C60C30"/>
              </a:buClr>
              <a:buChar char="•"/>
            </a:pPr>
            <a:endParaRPr lang="en-US" altLang="en-US" sz="2600">
              <a:solidFill>
                <a:schemeClr val="dk2"/>
              </a:solidFill>
              <a:latin typeface="Lucida Sans" pitchFamily="34" charset="0"/>
            </a:endParaRP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634" name="TextBox 1048633"/>
          <p:cNvSpPr txBox="1"/>
          <p:nvPr/>
        </p:nvSpPr>
        <p:spPr bwMode="black">
          <a:xfrm>
            <a:off x="228600" y="260858"/>
            <a:ext cx="2286000" cy="424942"/>
          </a:xfrm>
          <a:prstGeom prst="rect">
            <a:avLst/>
          </a:prstGeom>
          <a:noFill/>
          <a:ln>
            <a:noFill/>
          </a:ln>
        </p:spPr>
        <p:txBody>
          <a:bodyPr lIns="91440" tIns="45720" rIns="91440" bIns="45720" anchor="b" anchorCtr="1">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lnSpc>
                <a:spcPct val="90000"/>
              </a:lnSpc>
            </a:pPr>
            <a:r>
              <a:rPr lang="en-US" altLang="en-US" sz="1600" b="1">
                <a:solidFill>
                  <a:schemeClr val="dk2"/>
                </a:solidFill>
                <a:latin typeface="Comic Sans MS" pitchFamily="66" charset="0"/>
              </a:rPr>
              <a:t>V</a:t>
            </a:r>
            <a:r>
              <a:rPr lang="en-US" altLang="en-US" sz="1600" b="1" baseline="-25000">
                <a:solidFill>
                  <a:schemeClr val="dk2"/>
                </a:solidFill>
                <a:latin typeface="Comic Sans MS" pitchFamily="66" charset="0"/>
              </a:rPr>
              <a:t>max</a:t>
            </a:r>
            <a:r>
              <a:rPr lang="en-US" altLang="en-US" sz="1600" b="1">
                <a:solidFill>
                  <a:schemeClr val="dk2"/>
                </a:solidFill>
                <a:latin typeface="Comic Sans MS" pitchFamily="66" charset="0"/>
              </a:rPr>
              <a:t> and K</a:t>
            </a:r>
            <a:r>
              <a:rPr lang="en-US" altLang="en-US" sz="1600" b="1" baseline="-25000">
                <a:solidFill>
                  <a:schemeClr val="dk2"/>
                </a:solidFill>
                <a:latin typeface="Comic Sans MS" pitchFamily="66" charset="0"/>
              </a:rPr>
              <a:t>m</a:t>
            </a:r>
          </a:p>
        </p:txBody>
      </p:sp>
      <p:pic>
        <p:nvPicPr>
          <p:cNvPr id="2097163" name="Picture 2097162" descr="figure_06_03"/>
          <p:cNvPicPr>
            <a:picLocks/>
          </p:cNvPicPr>
          <p:nvPr/>
        </p:nvPicPr>
        <p:blipFill>
          <a:blip r:embed="rId2"/>
          <a:srcRect/>
          <a:stretch>
            <a:fillRect/>
          </a:stretch>
        </p:blipFill>
        <p:spPr>
          <a:xfrm>
            <a:off x="4876800" y="228600"/>
            <a:ext cx="3703637" cy="3665537"/>
          </a:xfrm>
          <a:prstGeom prst="rect">
            <a:avLst/>
          </a:prstGeom>
          <a:noFill/>
          <a:ln>
            <a:noFill/>
          </a:ln>
        </p:spPr>
      </p:pic>
      <p:sp>
        <p:nvSpPr>
          <p:cNvPr id="1048635" name="Rectangle 1048634"/>
          <p:cNvSpPr/>
          <p:nvPr/>
        </p:nvSpPr>
        <p:spPr>
          <a:xfrm>
            <a:off x="400050" y="931862"/>
            <a:ext cx="1478280" cy="505714"/>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sz="2400">
                <a:solidFill>
                  <a:schemeClr val="dk2"/>
                </a:solidFill>
                <a:latin typeface="Times" charset="0"/>
              </a:rPr>
              <a:t>V</a:t>
            </a:r>
            <a:r>
              <a:rPr lang="en-US" altLang="en-US" sz="2400" baseline="-25000">
                <a:solidFill>
                  <a:schemeClr val="dk2"/>
                </a:solidFill>
                <a:latin typeface="Times" charset="0"/>
              </a:rPr>
              <a:t>0</a:t>
            </a:r>
            <a:r>
              <a:rPr lang="en-US" altLang="en-US" sz="2400">
                <a:solidFill>
                  <a:schemeClr val="dk2"/>
                </a:solidFill>
                <a:latin typeface="Times" charset="0"/>
              </a:rPr>
              <a:t> = V</a:t>
            </a:r>
            <a:r>
              <a:rPr lang="en-US" altLang="en-US" sz="2400" baseline="-25000">
                <a:solidFill>
                  <a:schemeClr val="dk2"/>
                </a:solidFill>
                <a:latin typeface="Times" charset="0"/>
              </a:rPr>
              <a:t>max</a:t>
            </a:r>
          </a:p>
        </p:txBody>
      </p:sp>
      <p:sp>
        <p:nvSpPr>
          <p:cNvPr id="1048636" name="Rectangle 1048635"/>
          <p:cNvSpPr/>
          <p:nvPr/>
        </p:nvSpPr>
        <p:spPr>
          <a:xfrm>
            <a:off x="1828800" y="838200"/>
            <a:ext cx="741680" cy="505714"/>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sz="2400" u="sng">
                <a:solidFill>
                  <a:schemeClr val="dk2"/>
                </a:solidFill>
                <a:latin typeface="Times" charset="0"/>
              </a:rPr>
              <a:t>   [S]   </a:t>
            </a:r>
          </a:p>
        </p:txBody>
      </p:sp>
      <p:sp>
        <p:nvSpPr>
          <p:cNvPr id="1048637" name="Rectangle 1048636"/>
          <p:cNvSpPr/>
          <p:nvPr/>
        </p:nvSpPr>
        <p:spPr>
          <a:xfrm>
            <a:off x="1752600" y="1219200"/>
            <a:ext cx="1097280" cy="505714"/>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sz="2400">
                <a:solidFill>
                  <a:schemeClr val="dk2"/>
                </a:solidFill>
                <a:latin typeface="Times" charset="0"/>
              </a:rPr>
              <a:t>[S]+K</a:t>
            </a:r>
            <a:r>
              <a:rPr lang="en-US" altLang="en-US" sz="2400" baseline="-25000">
                <a:solidFill>
                  <a:schemeClr val="dk2"/>
                </a:solidFill>
                <a:latin typeface="Times" charset="0"/>
              </a:rPr>
              <a:t>m</a:t>
            </a:r>
          </a:p>
        </p:txBody>
      </p:sp>
      <p:sp>
        <p:nvSpPr>
          <p:cNvPr id="1048638" name="Rectangle 1048637"/>
          <p:cNvSpPr/>
          <p:nvPr/>
        </p:nvSpPr>
        <p:spPr>
          <a:xfrm>
            <a:off x="1828800" y="2362200"/>
            <a:ext cx="1236979" cy="505714"/>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sz="2400" u="sng">
                <a:solidFill>
                  <a:schemeClr val="dk2"/>
                </a:solidFill>
                <a:latin typeface="Times" charset="0"/>
              </a:rPr>
              <a:t>k-1 + k2</a:t>
            </a:r>
          </a:p>
        </p:txBody>
      </p:sp>
      <p:sp>
        <p:nvSpPr>
          <p:cNvPr id="1048639" name="Rectangle 1048638"/>
          <p:cNvSpPr/>
          <p:nvPr/>
        </p:nvSpPr>
        <p:spPr>
          <a:xfrm>
            <a:off x="2133600" y="2819400"/>
            <a:ext cx="500380" cy="505714"/>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sz="2400">
                <a:solidFill>
                  <a:schemeClr val="dk2"/>
                </a:solidFill>
                <a:latin typeface="Times" charset="0"/>
              </a:rPr>
              <a:t>k1</a:t>
            </a:r>
          </a:p>
        </p:txBody>
      </p:sp>
      <p:sp>
        <p:nvSpPr>
          <p:cNvPr id="1048640" name="Rectangle 1048639"/>
          <p:cNvSpPr/>
          <p:nvPr/>
        </p:nvSpPr>
        <p:spPr>
          <a:xfrm>
            <a:off x="1143000" y="2438400"/>
            <a:ext cx="754380" cy="505714"/>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sz="2400">
                <a:solidFill>
                  <a:schemeClr val="dk2"/>
                </a:solidFill>
                <a:latin typeface="Times" charset="0"/>
              </a:rPr>
              <a:t>K</a:t>
            </a:r>
            <a:r>
              <a:rPr lang="en-US" altLang="en-US" sz="2400" baseline="-25000">
                <a:solidFill>
                  <a:schemeClr val="dk2"/>
                </a:solidFill>
                <a:latin typeface="Times" charset="0"/>
              </a:rPr>
              <a:t>m</a:t>
            </a:r>
            <a:r>
              <a:rPr lang="en-US" altLang="en-US" sz="2400">
                <a:solidFill>
                  <a:schemeClr val="dk2"/>
                </a:solidFill>
                <a:latin typeface="Times" charset="0"/>
              </a:rPr>
              <a:t>=</a:t>
            </a:r>
          </a:p>
        </p:txBody>
      </p:sp>
      <p:sp>
        <p:nvSpPr>
          <p:cNvPr id="1048641" name="Rectangle 1048640"/>
          <p:cNvSpPr/>
          <p:nvPr/>
        </p:nvSpPr>
        <p:spPr>
          <a:xfrm>
            <a:off x="152400" y="3894137"/>
            <a:ext cx="8839200" cy="2939846"/>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a:solidFill>
                  <a:schemeClr val="dk2"/>
                </a:solidFill>
              </a:rPr>
              <a:t>Km is unique to each Enzyme and Substrate.  It describes properties of enzyme-substrate interactions</a:t>
            </a:r>
          </a:p>
          <a:p>
            <a:pPr lvl="0" eaLnBrk="1" latinLnBrk="1" hangingPunct="1"/>
            <a:r>
              <a:rPr lang="en-US" altLang="en-US">
                <a:solidFill>
                  <a:schemeClr val="dk2"/>
                </a:solidFill>
              </a:rPr>
              <a:t>Independent of enzyme conc. Dependent on temp, pH etc.</a:t>
            </a:r>
          </a:p>
          <a:p>
            <a:pPr lvl="0" eaLnBrk="1" latinLnBrk="1" hangingPunct="1"/>
            <a:r>
              <a:rPr lang="en-US" altLang="en-US">
                <a:solidFill>
                  <a:schemeClr val="dk2"/>
                </a:solidFill>
              </a:rPr>
              <a:t>Vmax is maximal velocity POSSIBLE. It is directly dependent on enzyme conc. It is attained when all of the enzyme binds the substrate. (Since these are equilibrium reactions enzymes tend towards Vmax at high substrate conc but Vmax is never achieved. So it is difficult to measure).</a:t>
            </a:r>
          </a:p>
          <a:p>
            <a:pPr lvl="0" eaLnBrk="1" latinLnBrk="1" hangingPunct="1"/>
            <a:r>
              <a:rPr lang="en-US" altLang="en-US">
                <a:solidFill>
                  <a:schemeClr val="dk2"/>
                </a:solidFill>
              </a:rPr>
              <a:t>When an enzyme is operating at Vmax, all enzyme is bound to substrate and adding more substrate will not change rate of reaction (enzyme is saturated). (adding more enzyme will change the reaction).</a:t>
            </a:r>
          </a:p>
        </p:txBody>
      </p:sp>
      <p:sp>
        <p:nvSpPr>
          <p:cNvPr id="1048642" name="Rectangle 1048641"/>
          <p:cNvSpPr/>
          <p:nvPr/>
        </p:nvSpPr>
        <p:spPr>
          <a:xfrm>
            <a:off x="228600" y="3276600"/>
            <a:ext cx="2519680" cy="371741"/>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a:solidFill>
                  <a:schemeClr val="dk2"/>
                </a:solidFill>
              </a:rPr>
              <a:t>When V</a:t>
            </a:r>
            <a:r>
              <a:rPr lang="en-US" altLang="en-US" baseline="-25000">
                <a:solidFill>
                  <a:schemeClr val="dk2"/>
                </a:solidFill>
              </a:rPr>
              <a:t>0</a:t>
            </a:r>
            <a:r>
              <a:rPr lang="en-US" altLang="en-US">
                <a:solidFill>
                  <a:schemeClr val="dk2"/>
                </a:solidFill>
              </a:rPr>
              <a:t>=V</a:t>
            </a:r>
            <a:r>
              <a:rPr lang="en-US" altLang="en-US" baseline="-25000">
                <a:solidFill>
                  <a:schemeClr val="dk2"/>
                </a:solidFill>
              </a:rPr>
              <a:t>max,  </a:t>
            </a:r>
            <a:r>
              <a:rPr lang="en-US" altLang="en-US">
                <a:solidFill>
                  <a:schemeClr val="dk2"/>
                </a:solidFill>
              </a:rPr>
              <a:t>K</a:t>
            </a:r>
            <a:r>
              <a:rPr lang="en-US" altLang="en-US" baseline="-25000">
                <a:solidFill>
                  <a:schemeClr val="dk2"/>
                </a:solidFill>
              </a:rPr>
              <a:t>m</a:t>
            </a:r>
            <a:r>
              <a:rPr lang="en-US" altLang="en-US">
                <a:solidFill>
                  <a:schemeClr val="dk2"/>
                </a:solidFill>
              </a:rPr>
              <a:t>= [S]</a:t>
            </a: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643" name="TextBox 1048642"/>
          <p:cNvSpPr txBox="1"/>
          <p:nvPr/>
        </p:nvSpPr>
        <p:spPr>
          <a:xfrm>
            <a:off x="457200" y="274637"/>
            <a:ext cx="8229600" cy="1143000"/>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nSpc>
                <a:spcPct val="90000"/>
              </a:lnSpc>
            </a:pPr>
            <a:r>
              <a:rPr lang="en-US" altLang="zh-CN" sz="4000" b="1">
                <a:solidFill>
                  <a:schemeClr val="dk2"/>
                </a:solidFill>
                <a:latin typeface="Lucida Sans" pitchFamily="34" charset="0"/>
              </a:rPr>
              <a:t>Important Conclusions of Michaels - Menten Kinetics</a:t>
            </a:r>
          </a:p>
        </p:txBody>
      </p:sp>
      <p:sp>
        <p:nvSpPr>
          <p:cNvPr id="1048644" name="TextBox 1048643"/>
          <p:cNvSpPr txBox="1"/>
          <p:nvPr/>
        </p:nvSpPr>
        <p:spPr>
          <a:xfrm>
            <a:off x="457200" y="1600200"/>
            <a:ext cx="8229600" cy="4953000"/>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marL="165100" lvl="0" indent="-165100">
              <a:spcBef>
                <a:spcPct val="25000"/>
              </a:spcBef>
              <a:buClr>
                <a:srgbClr val="C60C30"/>
              </a:buClr>
              <a:buChar char="•"/>
            </a:pPr>
            <a:r>
              <a:rPr lang="en-US" altLang="zh-CN" sz="2800">
                <a:solidFill>
                  <a:schemeClr val="dk2"/>
                </a:solidFill>
                <a:latin typeface="Lucida Sans" pitchFamily="34" charset="0"/>
              </a:rPr>
              <a:t>when [S]= </a:t>
            </a:r>
            <a:r>
              <a:rPr lang="en-US" altLang="zh-CN" sz="2800">
                <a:solidFill>
                  <a:srgbClr val="000000"/>
                </a:solidFill>
                <a:latin typeface="Lucida Sans" pitchFamily="34" charset="0"/>
              </a:rPr>
              <a:t>K</a:t>
            </a:r>
            <a:r>
              <a:rPr lang="en-US" altLang="zh-CN" sz="2800" baseline="-30000">
                <a:solidFill>
                  <a:srgbClr val="000000"/>
                </a:solidFill>
                <a:latin typeface="Lucida Sans" pitchFamily="34" charset="0"/>
              </a:rPr>
              <a:t>M</a:t>
            </a:r>
            <a:r>
              <a:rPr lang="en-US" altLang="zh-CN" sz="2800">
                <a:solidFill>
                  <a:schemeClr val="dk2"/>
                </a:solidFill>
                <a:latin typeface="Lucida Sans" pitchFamily="34" charset="0"/>
              </a:rPr>
              <a:t>, the equation reduces to</a:t>
            </a:r>
          </a:p>
          <a:p>
            <a:pPr marL="165100" lvl="0" indent="-165100">
              <a:spcBef>
                <a:spcPct val="25000"/>
              </a:spcBef>
              <a:buClr>
                <a:srgbClr val="C60C30"/>
              </a:buClr>
              <a:buChar char="•"/>
            </a:pPr>
            <a:endParaRPr lang="en-US" altLang="zh-CN" sz="2800">
              <a:solidFill>
                <a:schemeClr val="dk2"/>
              </a:solidFill>
              <a:latin typeface="Lucida Sans" pitchFamily="34" charset="0"/>
            </a:endParaRPr>
          </a:p>
          <a:p>
            <a:pPr marL="165100" lvl="0" indent="-165100">
              <a:spcBef>
                <a:spcPct val="25000"/>
              </a:spcBef>
              <a:buClr>
                <a:srgbClr val="C60C30"/>
              </a:buClr>
              <a:buChar char="•"/>
            </a:pPr>
            <a:endParaRPr lang="en-US" altLang="zh-CN" sz="2800">
              <a:solidFill>
                <a:schemeClr val="dk2"/>
              </a:solidFill>
              <a:latin typeface="Lucida Sans" pitchFamily="34" charset="0"/>
            </a:endParaRPr>
          </a:p>
          <a:p>
            <a:pPr marL="165100" lvl="0" indent="-165100">
              <a:spcBef>
                <a:spcPct val="25000"/>
              </a:spcBef>
              <a:buClr>
                <a:srgbClr val="C60C30"/>
              </a:buClr>
              <a:buChar char="•"/>
            </a:pPr>
            <a:r>
              <a:rPr lang="en-US" altLang="zh-CN" sz="2800">
                <a:solidFill>
                  <a:schemeClr val="dk2"/>
                </a:solidFill>
                <a:latin typeface="Lucida Sans" pitchFamily="34" charset="0"/>
              </a:rPr>
              <a:t>when [S] &gt;&gt; </a:t>
            </a:r>
            <a:r>
              <a:rPr lang="en-US" altLang="zh-CN" sz="2800">
                <a:solidFill>
                  <a:srgbClr val="000000"/>
                </a:solidFill>
                <a:latin typeface="Lucida Sans" pitchFamily="34" charset="0"/>
              </a:rPr>
              <a:t>K</a:t>
            </a:r>
            <a:r>
              <a:rPr lang="en-US" altLang="zh-CN" sz="2800" baseline="-30000">
                <a:solidFill>
                  <a:srgbClr val="000000"/>
                </a:solidFill>
                <a:latin typeface="Lucida Sans" pitchFamily="34" charset="0"/>
              </a:rPr>
              <a:t>M</a:t>
            </a:r>
            <a:r>
              <a:rPr lang="en-US" altLang="zh-CN" sz="2800">
                <a:solidFill>
                  <a:schemeClr val="dk2"/>
                </a:solidFill>
                <a:latin typeface="Lucida Sans" pitchFamily="34" charset="0"/>
              </a:rPr>
              <a:t>, the equation reduces to</a:t>
            </a:r>
          </a:p>
          <a:p>
            <a:pPr marL="165100" lvl="0" indent="-165100">
              <a:spcBef>
                <a:spcPct val="25000"/>
              </a:spcBef>
              <a:buClr>
                <a:srgbClr val="C60C30"/>
              </a:buClr>
              <a:buChar char="•"/>
            </a:pPr>
            <a:endParaRPr lang="en-US" altLang="zh-CN" sz="2800">
              <a:solidFill>
                <a:schemeClr val="dk2"/>
              </a:solidFill>
              <a:latin typeface="Lucida Sans" pitchFamily="34" charset="0"/>
            </a:endParaRPr>
          </a:p>
          <a:p>
            <a:pPr marL="165100" lvl="0" indent="-165100">
              <a:spcBef>
                <a:spcPct val="25000"/>
              </a:spcBef>
              <a:buClr>
                <a:srgbClr val="C60C30"/>
              </a:buClr>
              <a:buChar char="•"/>
            </a:pPr>
            <a:endParaRPr lang="en-US" altLang="zh-CN" sz="2800">
              <a:solidFill>
                <a:schemeClr val="dk2"/>
              </a:solidFill>
              <a:latin typeface="Lucida Sans" pitchFamily="34" charset="0"/>
            </a:endParaRPr>
          </a:p>
          <a:p>
            <a:pPr marL="165100" lvl="0" indent="-165100">
              <a:spcBef>
                <a:spcPct val="25000"/>
              </a:spcBef>
              <a:buClr>
                <a:srgbClr val="C60C30"/>
              </a:buClr>
              <a:buChar char="•"/>
            </a:pPr>
            <a:r>
              <a:rPr lang="en-US" altLang="zh-CN" sz="2800">
                <a:solidFill>
                  <a:schemeClr val="dk2"/>
                </a:solidFill>
                <a:latin typeface="Lucida Sans" pitchFamily="34" charset="0"/>
              </a:rPr>
              <a:t>when [S] &lt;&lt; </a:t>
            </a:r>
            <a:r>
              <a:rPr lang="en-US" altLang="zh-CN" sz="2800">
                <a:solidFill>
                  <a:srgbClr val="000000"/>
                </a:solidFill>
                <a:latin typeface="Lucida Sans" pitchFamily="34" charset="0"/>
              </a:rPr>
              <a:t>K</a:t>
            </a:r>
            <a:r>
              <a:rPr lang="en-US" altLang="zh-CN" sz="2800" baseline="-30000">
                <a:solidFill>
                  <a:srgbClr val="000000"/>
                </a:solidFill>
                <a:latin typeface="Lucida Sans" pitchFamily="34" charset="0"/>
              </a:rPr>
              <a:t>M</a:t>
            </a:r>
            <a:r>
              <a:rPr lang="en-US" altLang="zh-CN" sz="2800">
                <a:solidFill>
                  <a:schemeClr val="dk2"/>
                </a:solidFill>
                <a:latin typeface="Lucida Sans" pitchFamily="34" charset="0"/>
              </a:rPr>
              <a:t>, the equation reduces to</a:t>
            </a:r>
          </a:p>
        </p:txBody>
      </p:sp>
      <p:pic>
        <p:nvPicPr>
          <p:cNvPr id="2097164" name="Picture 2097163"/>
          <p:cNvPicPr>
            <a:picLocks/>
          </p:cNvPicPr>
          <p:nvPr/>
        </p:nvPicPr>
        <p:blipFill>
          <a:blip r:embed="rId2"/>
          <a:srcRect/>
          <a:stretch>
            <a:fillRect/>
          </a:stretch>
        </p:blipFill>
        <p:spPr>
          <a:xfrm>
            <a:off x="1981200" y="2252662"/>
            <a:ext cx="4818062" cy="774700"/>
          </a:xfrm>
          <a:prstGeom prst="rect">
            <a:avLst/>
          </a:prstGeom>
          <a:noFill/>
          <a:ln>
            <a:noFill/>
          </a:ln>
        </p:spPr>
      </p:pic>
      <p:pic>
        <p:nvPicPr>
          <p:cNvPr id="2097165" name="Picture 2097164"/>
          <p:cNvPicPr>
            <a:picLocks/>
          </p:cNvPicPr>
          <p:nvPr/>
        </p:nvPicPr>
        <p:blipFill>
          <a:blip r:embed="rId3"/>
          <a:srcRect/>
          <a:stretch>
            <a:fillRect/>
          </a:stretch>
        </p:blipFill>
        <p:spPr>
          <a:xfrm>
            <a:off x="1981200" y="3821112"/>
            <a:ext cx="4767262" cy="812800"/>
          </a:xfrm>
          <a:prstGeom prst="rect">
            <a:avLst/>
          </a:prstGeom>
          <a:noFill/>
          <a:ln>
            <a:noFill/>
          </a:ln>
        </p:spPr>
      </p:pic>
      <p:pic>
        <p:nvPicPr>
          <p:cNvPr id="2097166" name="Picture 2097165"/>
          <p:cNvPicPr>
            <a:picLocks/>
          </p:cNvPicPr>
          <p:nvPr/>
        </p:nvPicPr>
        <p:blipFill>
          <a:blip r:embed="rId4"/>
          <a:srcRect/>
          <a:stretch>
            <a:fillRect/>
          </a:stretch>
        </p:blipFill>
        <p:spPr>
          <a:xfrm>
            <a:off x="1979612" y="5375275"/>
            <a:ext cx="5173662" cy="749300"/>
          </a:xfrm>
          <a:prstGeom prst="rect">
            <a:avLst/>
          </a:prstGeom>
          <a:noFill/>
          <a:ln>
            <a:noFill/>
          </a:ln>
        </p:spPr>
      </p:pic>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645" name="TextBox 1048644"/>
          <p:cNvSpPr txBox="1"/>
          <p:nvPr/>
        </p:nvSpPr>
        <p:spPr>
          <a:xfrm>
            <a:off x="0" y="228600"/>
            <a:ext cx="4876800" cy="457200"/>
          </a:xfrm>
          <a:prstGeom prst="rect">
            <a:avLst/>
          </a:prstGeom>
          <a:noFill/>
          <a:ln>
            <a:noFill/>
          </a:ln>
        </p:spPr>
        <p:txBody>
          <a:bodyPr lIns="91440" tIns="45720" rIns="91440" bIns="45720" anchor="ct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gn="ctr" eaLnBrk="1" latinLnBrk="1" hangingPunct="1"/>
            <a:r>
              <a:rPr lang="en-US" altLang="en-US" sz="2000" b="1">
                <a:solidFill>
                  <a:schemeClr val="dk2"/>
                </a:solidFill>
                <a:latin typeface="Lucida Sans" pitchFamily="34" charset="0"/>
                <a:ea typeface="ＭＳ Ｐゴシック" pitchFamily="34" charset="-128"/>
              </a:rPr>
              <a:t>Measuring Km and Vmax</a:t>
            </a:r>
          </a:p>
        </p:txBody>
      </p:sp>
      <p:grpSp>
        <p:nvGrpSpPr>
          <p:cNvPr id="86" name="Group 85"/>
          <p:cNvGrpSpPr/>
          <p:nvPr/>
        </p:nvGrpSpPr>
        <p:grpSpPr>
          <a:xfrm>
            <a:off x="-115887" y="814387"/>
            <a:ext cx="3468065" cy="2266684"/>
            <a:chOff x="-536" y="439"/>
            <a:chExt cx="4760" cy="3111"/>
          </a:xfrm>
        </p:grpSpPr>
        <p:grpSp>
          <p:nvGrpSpPr>
            <p:cNvPr id="87" name="Group 86"/>
            <p:cNvGrpSpPr/>
            <p:nvPr/>
          </p:nvGrpSpPr>
          <p:grpSpPr>
            <a:xfrm>
              <a:off x="816" y="576"/>
              <a:ext cx="3408" cy="2304"/>
              <a:chOff x="240" y="1680"/>
              <a:chExt cx="3312" cy="2112"/>
            </a:xfrm>
          </p:grpSpPr>
          <p:sp>
            <p:nvSpPr>
              <p:cNvPr id="1048646" name="Straight Connector 1048645"/>
              <p:cNvSpPr/>
              <p:nvPr/>
            </p:nvSpPr>
            <p:spPr>
              <a:xfrm>
                <a:off x="240" y="1680"/>
                <a:ext cx="0" cy="2112"/>
              </a:xfrm>
              <a:prstGeom prst="line">
                <a:avLst/>
              </a:prstGeom>
              <a:noFill/>
              <a:ln w="9525" cap="flat" cmpd="sng">
                <a:solidFill>
                  <a:srgbClr val="000000">
                    <a:alpha val="100000"/>
                  </a:srgbClr>
                </a:solidFill>
                <a:prstDash val="solid"/>
                <a:round/>
              </a:ln>
            </p:spPr>
          </p:sp>
          <p:sp>
            <p:nvSpPr>
              <p:cNvPr id="1048647" name="Straight Connector 1048646"/>
              <p:cNvSpPr/>
              <p:nvPr/>
            </p:nvSpPr>
            <p:spPr>
              <a:xfrm>
                <a:off x="240" y="3792"/>
                <a:ext cx="3312" cy="0"/>
              </a:xfrm>
              <a:prstGeom prst="line">
                <a:avLst/>
              </a:prstGeom>
              <a:noFill/>
              <a:ln w="9525" cap="flat" cmpd="sng">
                <a:solidFill>
                  <a:srgbClr val="000000">
                    <a:alpha val="100000"/>
                  </a:srgbClr>
                </a:solidFill>
                <a:prstDash val="solid"/>
                <a:round/>
              </a:ln>
            </p:spPr>
          </p:sp>
        </p:grpSp>
        <p:sp>
          <p:nvSpPr>
            <p:cNvPr id="1048648" name="Freeform: Shape 1048647"/>
            <p:cNvSpPr/>
            <p:nvPr/>
          </p:nvSpPr>
          <p:spPr bwMode="auto">
            <a:xfrm>
              <a:off x="816" y="816"/>
              <a:ext cx="3072" cy="2064"/>
            </a:xfrm>
            <a:custGeom>
              <a:avLst/>
              <a:gdLst>
                <a:gd name="l" fmla="*/ 0 w 3072"/>
                <a:gd name="t" fmla="*/ 0 h 2160"/>
                <a:gd name="r" fmla="*/ 3072 w 3072"/>
                <a:gd name="b" fmla="*/ 2160 h 2160"/>
              </a:gdLst>
              <a:ahLst/>
              <a:cxnLst/>
              <a:rect l="l" t="t" r="r" b="b"/>
              <a:pathLst>
                <a:path w="3072" h="2160">
                  <a:moveTo>
                    <a:pt x="0" y="2160"/>
                  </a:moveTo>
                  <a:cubicBezTo>
                    <a:pt x="80" y="1548"/>
                    <a:pt x="160" y="936"/>
                    <a:pt x="672" y="576"/>
                  </a:cubicBezTo>
                  <a:cubicBezTo>
                    <a:pt x="1184" y="216"/>
                    <a:pt x="2128" y="108"/>
                    <a:pt x="3072" y="0"/>
                  </a:cubicBezTo>
                </a:path>
              </a:pathLst>
            </a:custGeom>
            <a:noFill/>
            <a:ln w="9525" cap="flat" cmpd="sng">
              <a:solidFill>
                <a:srgbClr val="000000">
                  <a:alpha val="100000"/>
                </a:srgbClr>
              </a:solidFill>
              <a:prstDash val="solid"/>
              <a:round/>
            </a:ln>
          </p:spPr>
        </p:sp>
        <p:sp>
          <p:nvSpPr>
            <p:cNvPr id="1048649" name="Rectangle 1048648"/>
            <p:cNvSpPr/>
            <p:nvPr/>
          </p:nvSpPr>
          <p:spPr>
            <a:xfrm>
              <a:off x="2163" y="2936"/>
              <a:ext cx="1942" cy="614"/>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2000">
                  <a:solidFill>
                    <a:schemeClr val="dk2"/>
                  </a:solidFill>
                  <a:latin typeface="Lucida Sans" pitchFamily="34" charset="0"/>
                  <a:ea typeface="ＭＳ Ｐゴシック" pitchFamily="34" charset="-128"/>
                </a:rPr>
                <a:t>[Substrate]</a:t>
              </a:r>
            </a:p>
          </p:txBody>
        </p:sp>
        <p:sp>
          <p:nvSpPr>
            <p:cNvPr id="1048650" name="Rectangle 1048649"/>
            <p:cNvSpPr/>
            <p:nvPr/>
          </p:nvSpPr>
          <p:spPr>
            <a:xfrm>
              <a:off x="-57" y="1492"/>
              <a:ext cx="618" cy="614"/>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2000">
                  <a:solidFill>
                    <a:schemeClr val="dk2"/>
                  </a:solidFill>
                  <a:latin typeface="Lucida Sans" pitchFamily="34" charset="0"/>
                  <a:ea typeface="ＭＳ Ｐゴシック" pitchFamily="34" charset="-128"/>
                </a:rPr>
                <a:t>vo</a:t>
              </a:r>
            </a:p>
          </p:txBody>
        </p:sp>
        <p:sp>
          <p:nvSpPr>
            <p:cNvPr id="1048651" name="Straight Connector 1048650"/>
            <p:cNvSpPr/>
            <p:nvPr/>
          </p:nvSpPr>
          <p:spPr>
            <a:xfrm flipH="1">
              <a:off x="816" y="720"/>
              <a:ext cx="3168" cy="0"/>
            </a:xfrm>
            <a:prstGeom prst="line">
              <a:avLst/>
            </a:prstGeom>
            <a:noFill/>
            <a:ln w="22225" cap="flat" cmpd="sng">
              <a:solidFill>
                <a:srgbClr val="000000">
                  <a:alpha val="100000"/>
                </a:srgbClr>
              </a:solidFill>
              <a:prstDash val="sysDot"/>
              <a:round/>
            </a:ln>
          </p:spPr>
        </p:sp>
        <p:sp>
          <p:nvSpPr>
            <p:cNvPr id="1048652" name="Rectangle 1048651"/>
            <p:cNvSpPr/>
            <p:nvPr/>
          </p:nvSpPr>
          <p:spPr>
            <a:xfrm>
              <a:off x="-536" y="439"/>
              <a:ext cx="1158" cy="614"/>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2000">
                  <a:solidFill>
                    <a:schemeClr val="dk2"/>
                  </a:solidFill>
                  <a:latin typeface="Lucida Sans" pitchFamily="34" charset="0"/>
                  <a:ea typeface="ＭＳ Ｐゴシック" pitchFamily="34" charset="-128"/>
                </a:rPr>
                <a:t>Vmax</a:t>
              </a:r>
            </a:p>
          </p:txBody>
        </p:sp>
      </p:grpSp>
      <p:sp>
        <p:nvSpPr>
          <p:cNvPr id="1048653" name="Rectangle 1048652"/>
          <p:cNvSpPr/>
          <p:nvPr/>
        </p:nvSpPr>
        <p:spPr>
          <a:xfrm>
            <a:off x="152400" y="3533775"/>
            <a:ext cx="8839200" cy="3291204"/>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2000">
                <a:solidFill>
                  <a:schemeClr val="dk2"/>
                </a:solidFill>
                <a:latin typeface="Lucida Sans" pitchFamily="34" charset="0"/>
                <a:ea typeface="ＭＳ Ｐゴシック" pitchFamily="34" charset="-128"/>
              </a:rPr>
              <a:t>You can use a curve fitting algorithm to determine Km and Vmax from a V vs [S] plot (need a computer)</a:t>
            </a:r>
          </a:p>
          <a:p>
            <a:pPr lvl="0"/>
            <a:endParaRPr lang="en-US" altLang="en-US" sz="2000">
              <a:solidFill>
                <a:schemeClr val="dk2"/>
              </a:solidFill>
              <a:latin typeface="Lucida Sans" pitchFamily="34" charset="0"/>
              <a:ea typeface="ＭＳ Ｐゴシック" pitchFamily="34" charset="-128"/>
            </a:endParaRPr>
          </a:p>
          <a:p>
            <a:pPr lvl="0"/>
            <a:r>
              <a:rPr lang="en-US" altLang="en-US" sz="2000">
                <a:solidFill>
                  <a:schemeClr val="dk2"/>
                </a:solidFill>
                <a:latin typeface="Lucida Sans" pitchFamily="34" charset="0"/>
                <a:ea typeface="ＭＳ Ｐゴシック" pitchFamily="34" charset="-128"/>
              </a:rPr>
              <a:t>Reaction rates are </a:t>
            </a:r>
            <a:r>
              <a:rPr lang="en-US" altLang="en-US" sz="2000" u="sng">
                <a:solidFill>
                  <a:schemeClr val="dk2"/>
                </a:solidFill>
                <a:latin typeface="Lucida Sans" pitchFamily="34" charset="0"/>
                <a:ea typeface="ＭＳ Ｐゴシック" pitchFamily="34" charset="-128"/>
              </a:rPr>
              <a:t>initial rates</a:t>
            </a:r>
            <a:r>
              <a:rPr lang="en-US" altLang="en-US" sz="2000">
                <a:solidFill>
                  <a:schemeClr val="dk2"/>
                </a:solidFill>
                <a:latin typeface="Lucida Sans" pitchFamily="34" charset="0"/>
                <a:ea typeface="ＭＳ Ｐゴシック" pitchFamily="34" charset="-128"/>
              </a:rPr>
              <a:t> determined when the substrate is in vast excess and isn’t changing much.</a:t>
            </a:r>
          </a:p>
          <a:p>
            <a:pPr lvl="0"/>
            <a:endParaRPr lang="en-US" altLang="en-US" sz="2000">
              <a:solidFill>
                <a:schemeClr val="dk2"/>
              </a:solidFill>
              <a:latin typeface="Lucida Sans" pitchFamily="34" charset="0"/>
              <a:ea typeface="ＭＳ Ｐゴシック" pitchFamily="34" charset="-128"/>
            </a:endParaRPr>
          </a:p>
          <a:p>
            <a:pPr lvl="0"/>
            <a:r>
              <a:rPr lang="en-US" altLang="en-US" sz="2000">
                <a:solidFill>
                  <a:schemeClr val="dk2"/>
                </a:solidFill>
                <a:latin typeface="Lucida Sans" pitchFamily="34" charset="0"/>
                <a:ea typeface="ＭＳ Ｐゴシック" pitchFamily="34" charset="-128"/>
              </a:rPr>
              <a:t>Alternatively you can convert the curve to a straight line via a double reciprocal plot (1/Vmax and 1/[S])</a:t>
            </a:r>
          </a:p>
        </p:txBody>
      </p:sp>
      <p:sp>
        <p:nvSpPr>
          <p:cNvPr id="1048654" name="Straight Connector 1048653"/>
          <p:cNvSpPr/>
          <p:nvPr/>
        </p:nvSpPr>
        <p:spPr>
          <a:xfrm>
            <a:off x="5486400" y="762000"/>
            <a:ext cx="0" cy="1754187"/>
          </a:xfrm>
          <a:prstGeom prst="line">
            <a:avLst/>
          </a:prstGeom>
          <a:noFill/>
          <a:ln w="9525" cap="flat" cmpd="sng">
            <a:solidFill>
              <a:srgbClr val="000000">
                <a:alpha val="100000"/>
              </a:srgbClr>
            </a:solidFill>
            <a:prstDash val="solid"/>
            <a:round/>
          </a:ln>
        </p:spPr>
      </p:sp>
      <p:sp>
        <p:nvSpPr>
          <p:cNvPr id="1048655" name="Straight Connector 1048654"/>
          <p:cNvSpPr/>
          <p:nvPr/>
        </p:nvSpPr>
        <p:spPr>
          <a:xfrm>
            <a:off x="4645025" y="2516187"/>
            <a:ext cx="2593975" cy="0"/>
          </a:xfrm>
          <a:prstGeom prst="line">
            <a:avLst/>
          </a:prstGeom>
          <a:noFill/>
          <a:ln w="9525" cap="flat" cmpd="sng">
            <a:solidFill>
              <a:srgbClr val="000000">
                <a:alpha val="100000"/>
              </a:srgbClr>
            </a:solidFill>
            <a:prstDash val="solid"/>
            <a:round/>
          </a:ln>
        </p:spPr>
      </p:sp>
      <p:sp>
        <p:nvSpPr>
          <p:cNvPr id="1048656" name="Rectangle 1048655"/>
          <p:cNvSpPr/>
          <p:nvPr/>
        </p:nvSpPr>
        <p:spPr>
          <a:xfrm>
            <a:off x="6477000" y="2667000"/>
            <a:ext cx="703580" cy="446913"/>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2000">
                <a:solidFill>
                  <a:schemeClr val="dk2"/>
                </a:solidFill>
                <a:latin typeface="Lucida Sans" pitchFamily="34" charset="0"/>
                <a:ea typeface="ＭＳ Ｐゴシック" pitchFamily="34" charset="-128"/>
              </a:rPr>
              <a:t>1/[S]</a:t>
            </a:r>
          </a:p>
        </p:txBody>
      </p:sp>
      <p:sp>
        <p:nvSpPr>
          <p:cNvPr id="1048657" name="Rectangle 1048656"/>
          <p:cNvSpPr/>
          <p:nvPr/>
        </p:nvSpPr>
        <p:spPr>
          <a:xfrm>
            <a:off x="4556125" y="814387"/>
            <a:ext cx="690880" cy="446913"/>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2000">
                <a:solidFill>
                  <a:schemeClr val="dk2"/>
                </a:solidFill>
                <a:latin typeface="Lucida Sans" pitchFamily="34" charset="0"/>
                <a:ea typeface="ＭＳ Ｐゴシック" pitchFamily="34" charset="-128"/>
              </a:rPr>
              <a:t>1/vo</a:t>
            </a:r>
          </a:p>
        </p:txBody>
      </p:sp>
      <p:sp>
        <p:nvSpPr>
          <p:cNvPr id="1048658" name="Rectangle 1048657"/>
          <p:cNvSpPr/>
          <p:nvPr/>
        </p:nvSpPr>
        <p:spPr>
          <a:xfrm>
            <a:off x="4097337" y="1604962"/>
            <a:ext cx="1084581" cy="446913"/>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2000">
                <a:solidFill>
                  <a:schemeClr val="dk2"/>
                </a:solidFill>
                <a:latin typeface="Lucida Sans" pitchFamily="34" charset="0"/>
                <a:ea typeface="ＭＳ Ｐゴシック" pitchFamily="34" charset="-128"/>
              </a:rPr>
              <a:t>1/Vmax</a:t>
            </a:r>
          </a:p>
        </p:txBody>
      </p:sp>
      <p:sp>
        <p:nvSpPr>
          <p:cNvPr id="1048659" name="Rectangle 1048658"/>
          <p:cNvSpPr/>
          <p:nvPr/>
        </p:nvSpPr>
        <p:spPr>
          <a:xfrm>
            <a:off x="4724400" y="2705100"/>
            <a:ext cx="894080" cy="446913"/>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2000">
                <a:solidFill>
                  <a:schemeClr val="dk2"/>
                </a:solidFill>
                <a:latin typeface="Lucida Sans" pitchFamily="34" charset="0"/>
                <a:ea typeface="ＭＳ Ｐゴシック" pitchFamily="34" charset="-128"/>
              </a:rPr>
              <a:t>-1/Km</a:t>
            </a:r>
          </a:p>
        </p:txBody>
      </p:sp>
      <p:sp>
        <p:nvSpPr>
          <p:cNvPr id="1048660" name="Straight Connector 1048659"/>
          <p:cNvSpPr/>
          <p:nvPr/>
        </p:nvSpPr>
        <p:spPr>
          <a:xfrm flipV="1">
            <a:off x="4953000" y="1282700"/>
            <a:ext cx="2133600" cy="1231900"/>
          </a:xfrm>
          <a:prstGeom prst="line">
            <a:avLst/>
          </a:prstGeom>
          <a:noFill/>
          <a:ln w="9525" cap="flat" cmpd="sng">
            <a:solidFill>
              <a:srgbClr val="000000">
                <a:alpha val="100000"/>
              </a:srgbClr>
            </a:solidFill>
            <a:prstDash val="solid"/>
            <a:round/>
          </a:ln>
        </p:spPr>
      </p:sp>
      <p:sp>
        <p:nvSpPr>
          <p:cNvPr id="1048661" name="Straight Connector 1048660"/>
          <p:cNvSpPr/>
          <p:nvPr/>
        </p:nvSpPr>
        <p:spPr>
          <a:xfrm>
            <a:off x="5257800" y="1981200"/>
            <a:ext cx="228600" cy="228600"/>
          </a:xfrm>
          <a:prstGeom prst="line">
            <a:avLst/>
          </a:prstGeom>
          <a:noFill/>
          <a:ln w="9525" cap="flat" cmpd="sng">
            <a:solidFill>
              <a:srgbClr val="000000">
                <a:alpha val="100000"/>
              </a:srgbClr>
            </a:solidFill>
            <a:prstDash val="solid"/>
            <a:round/>
            <a:tailEnd type="arrow" w="med" len="med"/>
          </a:ln>
        </p:spPr>
      </p:sp>
      <p:sp>
        <p:nvSpPr>
          <p:cNvPr id="1048662" name="Straight Connector 1048661"/>
          <p:cNvSpPr/>
          <p:nvPr/>
        </p:nvSpPr>
        <p:spPr>
          <a:xfrm flipV="1">
            <a:off x="4953000" y="2590800"/>
            <a:ext cx="0" cy="152400"/>
          </a:xfrm>
          <a:prstGeom prst="line">
            <a:avLst/>
          </a:prstGeom>
          <a:noFill/>
          <a:ln w="9525" cap="flat" cmpd="sng">
            <a:solidFill>
              <a:srgbClr val="000000">
                <a:alpha val="100000"/>
              </a:srgbClr>
            </a:solidFill>
            <a:prstDash val="solid"/>
            <a:round/>
            <a:tailEnd type="arrow" w="med" len="med"/>
          </a:ln>
        </p:spPr>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668" name="TextBox 1048667"/>
          <p:cNvSpPr txBox="1"/>
          <p:nvPr/>
        </p:nvSpPr>
        <p:spPr>
          <a:xfrm>
            <a:off x="1779587" y="204787"/>
            <a:ext cx="5721350" cy="569912"/>
          </a:xfrm>
          <a:prstGeom prst="rect">
            <a:avLst/>
          </a:prstGeom>
          <a:noFill/>
          <a:ln>
            <a:noFill/>
          </a:ln>
        </p:spPr>
        <p:txBody>
          <a:bodyPr lIns="91440" tIns="45720" rIns="91440" bIns="45720" anchor="ct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gn="ctr" eaLnBrk="1" latinLnBrk="1" hangingPunct="1"/>
            <a:r>
              <a:rPr lang="en-US" altLang="en-US" sz="2800" b="1">
                <a:solidFill>
                  <a:schemeClr val="dk2"/>
                </a:solidFill>
                <a:latin typeface="Lucida Sans" pitchFamily="34" charset="0"/>
                <a:ea typeface="ＭＳ Ｐゴシック" pitchFamily="34" charset="-128"/>
              </a:rPr>
              <a:t>Significance of Km and Vmax</a:t>
            </a:r>
          </a:p>
        </p:txBody>
      </p:sp>
      <p:sp>
        <p:nvSpPr>
          <p:cNvPr id="1048669" name="Rectangle 1048668"/>
          <p:cNvSpPr/>
          <p:nvPr/>
        </p:nvSpPr>
        <p:spPr>
          <a:xfrm>
            <a:off x="292100" y="769937"/>
            <a:ext cx="8242300" cy="6169026"/>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b="1">
                <a:solidFill>
                  <a:schemeClr val="dk2"/>
                </a:solidFill>
                <a:latin typeface="Lucida Sans" pitchFamily="34" charset="0"/>
                <a:ea typeface="ＭＳ Ｐゴシック" pitchFamily="34" charset="-128"/>
              </a:rPr>
              <a:t>Km is [S] at 1/2 Vmax</a:t>
            </a:r>
          </a:p>
          <a:p>
            <a:pPr lvl="0"/>
            <a:r>
              <a:rPr lang="en-US" altLang="en-US">
                <a:solidFill>
                  <a:schemeClr val="dk2"/>
                </a:solidFill>
                <a:latin typeface="Lucida Sans" pitchFamily="34" charset="0"/>
                <a:ea typeface="ＭＳ Ｐゴシック" pitchFamily="34" charset="-128"/>
              </a:rPr>
              <a:t>It is a constant for  a given enzyme </a:t>
            </a:r>
            <a:r>
              <a:rPr lang="en-US" altLang="en-US" u="sng">
                <a:solidFill>
                  <a:schemeClr val="dk2"/>
                </a:solidFill>
                <a:latin typeface="Lucida Sans" pitchFamily="34" charset="0"/>
                <a:ea typeface="ＭＳ Ｐゴシック" pitchFamily="34" charset="-128"/>
              </a:rPr>
              <a:t>at a particular temp and pressure</a:t>
            </a:r>
          </a:p>
          <a:p>
            <a:pPr lvl="0"/>
            <a:r>
              <a:rPr lang="en-US" altLang="en-US">
                <a:solidFill>
                  <a:schemeClr val="dk2"/>
                </a:solidFill>
                <a:latin typeface="Lucida Sans" pitchFamily="34" charset="0"/>
                <a:ea typeface="ＭＳ Ｐゴシック" pitchFamily="34" charset="-128"/>
              </a:rPr>
              <a:t>It is an estimate of equilibrium constant for substrate binding to enzyme</a:t>
            </a:r>
          </a:p>
          <a:p>
            <a:pPr lvl="0"/>
            <a:r>
              <a:rPr lang="en-US" altLang="en-US">
                <a:solidFill>
                  <a:schemeClr val="dk2"/>
                </a:solidFill>
                <a:latin typeface="Lucida Sans" pitchFamily="34" charset="0"/>
                <a:ea typeface="ＭＳ Ｐゴシック" pitchFamily="34" charset="-128"/>
              </a:rPr>
              <a:t>Small Km= tight binding, large Km=weak binding</a:t>
            </a:r>
          </a:p>
          <a:p>
            <a:pPr lvl="0"/>
            <a:r>
              <a:rPr lang="en-US" altLang="en-US">
                <a:solidFill>
                  <a:schemeClr val="dk2"/>
                </a:solidFill>
                <a:latin typeface="Lucida Sans" pitchFamily="34" charset="0"/>
                <a:ea typeface="ＭＳ Ｐゴシック" pitchFamily="34" charset="-128"/>
              </a:rPr>
              <a:t>It is a measure of substrate concentration required for effective catalysis</a:t>
            </a:r>
          </a:p>
          <a:p>
            <a:pPr lvl="0"/>
            <a:endParaRPr lang="en-US" altLang="en-US">
              <a:solidFill>
                <a:schemeClr val="dk2"/>
              </a:solidFill>
              <a:latin typeface="Lucida Sans" pitchFamily="34" charset="0"/>
              <a:ea typeface="ＭＳ Ｐゴシック" pitchFamily="34" charset="-128"/>
            </a:endParaRPr>
          </a:p>
          <a:p>
            <a:pPr lvl="0"/>
            <a:r>
              <a:rPr lang="en-US" altLang="en-US" b="1">
                <a:solidFill>
                  <a:schemeClr val="dk2"/>
                </a:solidFill>
                <a:latin typeface="Lucida Sans" pitchFamily="34" charset="0"/>
                <a:ea typeface="ＭＳ Ｐゴシック" pitchFamily="34" charset="-128"/>
              </a:rPr>
              <a:t>Vmax is THEORETICAL MAXIMAL VELOCITY</a:t>
            </a:r>
          </a:p>
          <a:p>
            <a:pPr lvl="0"/>
            <a:r>
              <a:rPr lang="en-US" altLang="en-US">
                <a:solidFill>
                  <a:schemeClr val="dk2"/>
                </a:solidFill>
                <a:latin typeface="Lucida Sans" pitchFamily="34" charset="0"/>
                <a:ea typeface="ＭＳ Ｐゴシック" pitchFamily="34" charset="-128"/>
              </a:rPr>
              <a:t>Vmax is constant for  a given enzyme</a:t>
            </a:r>
          </a:p>
          <a:p>
            <a:pPr lvl="0"/>
            <a:r>
              <a:rPr lang="en-US" altLang="en-US">
                <a:solidFill>
                  <a:schemeClr val="dk2"/>
                </a:solidFill>
                <a:latin typeface="Lucida Sans" pitchFamily="34" charset="0"/>
                <a:ea typeface="ＭＳ Ｐゴシック" pitchFamily="34" charset="-128"/>
              </a:rPr>
              <a:t>To reach Vmax, ALL enzyme molecules have to be bound by substrate</a:t>
            </a:r>
          </a:p>
          <a:p>
            <a:pPr lvl="0"/>
            <a:endParaRPr lang="en-US" altLang="en-US">
              <a:solidFill>
                <a:schemeClr val="dk2"/>
              </a:solidFill>
              <a:latin typeface="Lucida Sans" pitchFamily="34" charset="0"/>
              <a:ea typeface="ＭＳ Ｐゴシック" pitchFamily="34" charset="-128"/>
            </a:endParaRPr>
          </a:p>
          <a:p>
            <a:pPr lvl="0"/>
            <a:r>
              <a:rPr lang="en-US" altLang="en-US" b="1">
                <a:solidFill>
                  <a:schemeClr val="dk2"/>
                </a:solidFill>
                <a:latin typeface="Lucida Sans" pitchFamily="34" charset="0"/>
                <a:ea typeface="ＭＳ Ｐゴシック" pitchFamily="34" charset="-128"/>
              </a:rPr>
              <a:t>Kcat</a:t>
            </a:r>
            <a:r>
              <a:rPr lang="en-US" altLang="en-US">
                <a:solidFill>
                  <a:schemeClr val="dk2"/>
                </a:solidFill>
                <a:latin typeface="Lucida Sans" pitchFamily="34" charset="0"/>
                <a:ea typeface="ＭＳ Ｐゴシック" pitchFamily="34" charset="-128"/>
              </a:rPr>
              <a:t> is a measure of catalytic activity- direct measure of </a:t>
            </a:r>
            <a:r>
              <a:rPr lang="en-US" altLang="en-US" u="sng">
                <a:solidFill>
                  <a:schemeClr val="dk2"/>
                </a:solidFill>
                <a:latin typeface="Lucida Sans" pitchFamily="34" charset="0"/>
                <a:ea typeface="ＭＳ Ｐゴシック" pitchFamily="34" charset="-128"/>
              </a:rPr>
              <a:t>production of product</a:t>
            </a:r>
            <a:r>
              <a:rPr lang="en-US" altLang="en-US">
                <a:solidFill>
                  <a:schemeClr val="dk2"/>
                </a:solidFill>
                <a:latin typeface="Lucida Sans" pitchFamily="34" charset="0"/>
                <a:ea typeface="ＭＳ Ｐゴシック" pitchFamily="34" charset="-128"/>
              </a:rPr>
              <a:t> under saturating conditions.</a:t>
            </a:r>
          </a:p>
          <a:p>
            <a:pPr lvl="0"/>
            <a:r>
              <a:rPr lang="en-US" altLang="en-US">
                <a:solidFill>
                  <a:schemeClr val="dk2"/>
                </a:solidFill>
                <a:latin typeface="Lucida Sans" pitchFamily="34" charset="0"/>
                <a:ea typeface="ＭＳ Ｐゴシック" pitchFamily="34" charset="-128"/>
              </a:rPr>
              <a:t>Kcat is turnover number- number of substrate molecules converted to product per enzyme molecule per unit time</a:t>
            </a:r>
          </a:p>
          <a:p>
            <a:pPr lvl="0"/>
            <a:endParaRPr lang="en-US" altLang="en-US" b="1">
              <a:solidFill>
                <a:schemeClr val="dk2"/>
              </a:solidFill>
              <a:latin typeface="Lucida Sans" pitchFamily="34" charset="0"/>
              <a:ea typeface="ＭＳ Ｐゴシック" pitchFamily="34" charset="-128"/>
            </a:endParaRPr>
          </a:p>
          <a:p>
            <a:pPr lvl="0"/>
            <a:r>
              <a:rPr lang="en-US" altLang="en-US" b="1">
                <a:solidFill>
                  <a:schemeClr val="dk2"/>
                </a:solidFill>
                <a:latin typeface="Lucida Sans" pitchFamily="34" charset="0"/>
                <a:ea typeface="ＭＳ Ｐゴシック" pitchFamily="34" charset="-128"/>
              </a:rPr>
              <a:t>Catalytic efficiency = kcat/km</a:t>
            </a:r>
          </a:p>
          <a:p>
            <a:pPr lvl="0"/>
            <a:r>
              <a:rPr lang="en-US" altLang="en-US">
                <a:solidFill>
                  <a:schemeClr val="dk2"/>
                </a:solidFill>
                <a:latin typeface="Lucida Sans" pitchFamily="34" charset="0"/>
                <a:ea typeface="ＭＳ Ｐゴシック" pitchFamily="34" charset="-128"/>
              </a:rPr>
              <a:t>Allows comparison of effectiveness of an enzyme for different substrates</a:t>
            </a: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2097168" name="Picture 2097167" descr="figure 6-05"/>
          <p:cNvPicPr>
            <a:picLocks/>
          </p:cNvPicPr>
          <p:nvPr/>
        </p:nvPicPr>
        <p:blipFill>
          <a:blip r:embed="rId3"/>
          <a:srcRect/>
          <a:stretch>
            <a:fillRect/>
          </a:stretch>
        </p:blipFill>
        <p:spPr>
          <a:xfrm>
            <a:off x="546100" y="165100"/>
            <a:ext cx="8050212" cy="6532562"/>
          </a:xfrm>
          <a:prstGeom prst="rect">
            <a:avLst/>
          </a:prstGeom>
          <a:noFill/>
          <a:ln>
            <a:noFill/>
          </a:ln>
        </p:spPr>
      </p:pic>
      <p:sp>
        <p:nvSpPr>
          <p:cNvPr id="1048670" name="Title 1048669"/>
          <p:cNvSpPr>
            <a:spLocks noGrp="1"/>
          </p:cNvSpPr>
          <p:nvPr>
            <p:ph type="title" idx="4294967295"/>
          </p:nvPr>
        </p:nvSpPr>
        <p:spPr>
          <a:xfrm>
            <a:off x="704850" y="1011238"/>
            <a:ext cx="8439150" cy="374650"/>
          </a:xfrm>
          <a:prstGeom prst="rect">
            <a:avLst/>
          </a:prstGeom>
          <a:noFill/>
          <a:ln>
            <a:noFill/>
          </a:ln>
        </p:spPr>
        <p:txBody>
          <a:bodyPr lIns="91440" tIns="45720" rIns="91440" bIns="45720" anchor="b" anchorCtr="1">
            <a:spAutoFit/>
          </a:bodyPr>
          <a:lstStyle>
            <a:lvl1pPr marL="0" indent="0" algn="l" rtl="0" fontAlgn="base" latinLnBrk="1">
              <a:lnSpc>
                <a:spcPct val="90000"/>
              </a:lnSpc>
              <a:spcBef>
                <a:spcPct val="0"/>
              </a:spcBef>
              <a:spcAft>
                <a:spcPct val="0"/>
              </a:spcAft>
              <a:buFontTx/>
              <a:buNone/>
              <a:defRPr sz="2800" b="1" i="0" baseline="0">
                <a:solidFill>
                  <a:schemeClr val="dk2"/>
                </a:solidFill>
                <a:latin typeface="Lucida Sans" pitchFamily="34" charset="0"/>
                <a:sym typeface="Arial" pitchFamily="34" charset="0"/>
              </a:defRPr>
            </a:lvl1pPr>
          </a:lstStyle>
          <a:p>
            <a:pPr lvl="0" eaLnBrk="1" latinLnBrk="1" hangingPunct="1"/>
            <a:r>
              <a:rPr lang="en-US" altLang="en-US" sz="1600">
                <a:latin typeface="Comic Sans MS" pitchFamily="66" charset="0"/>
              </a:rPr>
              <a:t>A Hypothetical reaction</a:t>
            </a: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2097169" name="Picture 2097168" descr="2_inducd1"/>
          <p:cNvPicPr>
            <a:picLocks/>
          </p:cNvPicPr>
          <p:nvPr/>
        </p:nvPicPr>
        <p:blipFill>
          <a:blip r:embed="rId2"/>
          <a:srcRect/>
          <a:stretch>
            <a:fillRect/>
          </a:stretch>
        </p:blipFill>
        <p:spPr>
          <a:xfrm>
            <a:off x="1752600" y="685800"/>
            <a:ext cx="5268912" cy="5410200"/>
          </a:xfrm>
          <a:prstGeom prst="rect">
            <a:avLst/>
          </a:prstGeom>
          <a:noFill/>
          <a:ln>
            <a:noFill/>
          </a:ln>
        </p:spPr>
      </p:pic>
      <p:sp>
        <p:nvSpPr>
          <p:cNvPr id="1048674" name="Title 1048673"/>
          <p:cNvSpPr>
            <a:spLocks noGrp="1"/>
          </p:cNvSpPr>
          <p:nvPr>
            <p:ph type="title" idx="4294967295"/>
          </p:nvPr>
        </p:nvSpPr>
        <p:spPr>
          <a:xfrm>
            <a:off x="704850" y="1011238"/>
            <a:ext cx="8439150" cy="374650"/>
          </a:xfrm>
          <a:prstGeom prst="rect">
            <a:avLst/>
          </a:prstGeom>
          <a:noFill/>
          <a:ln>
            <a:noFill/>
          </a:ln>
        </p:spPr>
        <p:txBody>
          <a:bodyPr lIns="91440" tIns="45720" rIns="91440" bIns="45720" anchor="b" anchorCtr="1">
            <a:spAutoFit/>
          </a:bodyPr>
          <a:lstStyle>
            <a:lvl1pPr marL="0" indent="0" algn="l" rtl="0" fontAlgn="base" latinLnBrk="1">
              <a:lnSpc>
                <a:spcPct val="90000"/>
              </a:lnSpc>
              <a:spcBef>
                <a:spcPct val="0"/>
              </a:spcBef>
              <a:spcAft>
                <a:spcPct val="0"/>
              </a:spcAft>
              <a:buFontTx/>
              <a:buNone/>
              <a:defRPr sz="2800" b="1" i="0" baseline="0">
                <a:solidFill>
                  <a:schemeClr val="dk2"/>
                </a:solidFill>
                <a:latin typeface="Lucida Sans" pitchFamily="34" charset="0"/>
                <a:sym typeface="Arial" pitchFamily="34" charset="0"/>
              </a:defRPr>
            </a:lvl1pPr>
          </a:lstStyle>
          <a:p>
            <a:pPr lvl="0" eaLnBrk="1" latinLnBrk="1" hangingPunct="1"/>
            <a:r>
              <a:rPr lang="en-US" altLang="en-US" sz="1600">
                <a:latin typeface="Comic Sans MS" pitchFamily="66" charset="0"/>
              </a:rPr>
              <a:t>Lock/Key or Induced Fit</a:t>
            </a: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688" name="TextBox 1048687"/>
          <p:cNvSpPr txBox="1"/>
          <p:nvPr/>
        </p:nvSpPr>
        <p:spPr>
          <a:xfrm>
            <a:off x="457200" y="1050925"/>
            <a:ext cx="8229600" cy="839787"/>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gn="ctr" eaLnBrk="1" latinLnBrk="1" hangingPunct="1">
              <a:lnSpc>
                <a:spcPct val="90000"/>
              </a:lnSpc>
            </a:pPr>
            <a:r>
              <a:rPr lang="en-US" altLang="en-US" sz="2800" b="1">
                <a:solidFill>
                  <a:schemeClr val="dk2"/>
                </a:solidFill>
                <a:latin typeface="Lucida Sans" pitchFamily="34" charset="0"/>
              </a:rPr>
              <a:t>Enzyme Inhibition</a:t>
            </a:r>
          </a:p>
        </p:txBody>
      </p:sp>
      <p:grpSp>
        <p:nvGrpSpPr>
          <p:cNvPr id="103" name="Group 102"/>
          <p:cNvGrpSpPr/>
          <p:nvPr/>
        </p:nvGrpSpPr>
        <p:grpSpPr>
          <a:xfrm>
            <a:off x="2209800" y="2881312"/>
            <a:ext cx="1938337" cy="2030412"/>
            <a:chOff x="1392" y="2448"/>
            <a:chExt cx="1221" cy="1279"/>
          </a:xfrm>
        </p:grpSpPr>
        <p:grpSp>
          <p:nvGrpSpPr>
            <p:cNvPr id="104" name="Group 103"/>
            <p:cNvGrpSpPr/>
            <p:nvPr/>
          </p:nvGrpSpPr>
          <p:grpSpPr>
            <a:xfrm>
              <a:off x="1968" y="2448"/>
              <a:ext cx="645" cy="749"/>
              <a:chOff x="2128" y="2304"/>
              <a:chExt cx="645" cy="749"/>
            </a:xfrm>
          </p:grpSpPr>
          <p:sp>
            <p:nvSpPr>
              <p:cNvPr id="1048689" name="Freeform: Shape 1048688"/>
              <p:cNvSpPr/>
              <p:nvPr/>
            </p:nvSpPr>
            <p:spPr bwMode="auto">
              <a:xfrm>
                <a:off x="2128" y="2676"/>
                <a:ext cx="645" cy="377"/>
              </a:xfrm>
              <a:custGeom>
                <a:avLst/>
                <a:gdLst/>
                <a:ahLst/>
                <a:cxnLst/>
                <a:rect l="0" t="0" r="0" b="0"/>
                <a:pathLst>
                  <a:path w="645" h="377">
                    <a:moveTo>
                      <a:pt x="189" y="25"/>
                    </a:moveTo>
                    <a:lnTo>
                      <a:pt x="0" y="161"/>
                    </a:lnTo>
                    <a:lnTo>
                      <a:pt x="53" y="377"/>
                    </a:lnTo>
                    <a:lnTo>
                      <a:pt x="573" y="377"/>
                    </a:lnTo>
                    <a:lnTo>
                      <a:pt x="645" y="159"/>
                    </a:lnTo>
                    <a:lnTo>
                      <a:pt x="475" y="15"/>
                    </a:lnTo>
                    <a:cubicBezTo>
                      <a:pt x="444" y="0"/>
                      <a:pt x="474" y="53"/>
                      <a:pt x="464" y="73"/>
                    </a:cubicBezTo>
                    <a:cubicBezTo>
                      <a:pt x="453" y="93"/>
                      <a:pt x="436" y="119"/>
                      <a:pt x="413" y="135"/>
                    </a:cubicBezTo>
                    <a:cubicBezTo>
                      <a:pt x="389" y="150"/>
                      <a:pt x="351" y="164"/>
                      <a:pt x="323" y="164"/>
                    </a:cubicBezTo>
                    <a:cubicBezTo>
                      <a:pt x="294" y="164"/>
                      <a:pt x="264" y="150"/>
                      <a:pt x="243" y="135"/>
                    </a:cubicBezTo>
                    <a:cubicBezTo>
                      <a:pt x="221" y="119"/>
                      <a:pt x="204" y="89"/>
                      <a:pt x="195" y="71"/>
                    </a:cubicBezTo>
                    <a:cubicBezTo>
                      <a:pt x="186" y="52"/>
                      <a:pt x="190" y="34"/>
                      <a:pt x="189" y="25"/>
                    </a:cubicBezTo>
                  </a:path>
                </a:pathLst>
              </a:custGeom>
              <a:gradFill rotWithShape="0">
                <a:gsLst>
                  <a:gs pos="0">
                    <a:schemeClr val="accent1">
                      <a:alpha val="100000"/>
                    </a:schemeClr>
                  </a:gs>
                  <a:gs pos="100000">
                    <a:srgbClr val="651421">
                      <a:alpha val="100000"/>
                    </a:srgbClr>
                  </a:gs>
                </a:gsLst>
                <a:lin ang="5400000" scaled="1"/>
              </a:gradFill>
              <a:ln w="28575" cap="flat" cmpd="sng">
                <a:solidFill>
                  <a:schemeClr val="dk1">
                    <a:alpha val="100000"/>
                  </a:schemeClr>
                </a:solidFill>
                <a:prstDash val="solid"/>
                <a:round/>
              </a:ln>
            </p:spPr>
          </p:sp>
          <p:sp>
            <p:nvSpPr>
              <p:cNvPr id="1048690" name="Freeform: Shape 1048689"/>
              <p:cNvSpPr/>
              <p:nvPr/>
            </p:nvSpPr>
            <p:spPr bwMode="auto">
              <a:xfrm>
                <a:off x="2304" y="2304"/>
                <a:ext cx="302" cy="485"/>
              </a:xfrm>
              <a:custGeom>
                <a:avLst/>
                <a:gdLst/>
                <a:ahLst/>
                <a:cxnLst/>
                <a:rect l="0" t="0" r="0" b="0"/>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path>
                </a:pathLst>
              </a:custGeom>
              <a:gradFill rotWithShape="0">
                <a:gsLst>
                  <a:gs pos="0">
                    <a:schemeClr val="accent2">
                      <a:alpha val="100000"/>
                    </a:schemeClr>
                  </a:gs>
                  <a:gs pos="100000">
                    <a:srgbClr val="2C3134">
                      <a:alpha val="100000"/>
                    </a:srgbClr>
                  </a:gs>
                </a:gsLst>
                <a:lin ang="0" scaled="1"/>
              </a:gradFill>
              <a:ln w="9525" cap="flat" cmpd="sng">
                <a:solidFill>
                  <a:schemeClr val="dk1">
                    <a:alpha val="100000"/>
                  </a:schemeClr>
                </a:solidFill>
                <a:prstDash val="solid"/>
                <a:round/>
              </a:ln>
            </p:spPr>
          </p:sp>
          <p:sp>
            <p:nvSpPr>
              <p:cNvPr id="1048691" name="TextBox 1048690"/>
              <p:cNvSpPr txBox="1"/>
              <p:nvPr/>
            </p:nvSpPr>
            <p:spPr>
              <a:xfrm>
                <a:off x="2312" y="2400"/>
                <a:ext cx="204" cy="255"/>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b="1">
                    <a:solidFill>
                      <a:schemeClr val="lt2"/>
                    </a:solidFill>
                    <a:effectLst>
                      <a:outerShdw blurRad="38100" dist="38100" dir="2700000" algn="tl">
                        <a:srgbClr val="C0C0C0"/>
                      </a:outerShdw>
                    </a:effectLst>
                    <a:latin typeface="Times" charset="0"/>
                    <a:ea typeface="ＭＳ Ｐゴシック" pitchFamily="34" charset="-128"/>
                  </a:rPr>
                  <a:t>S</a:t>
                </a:r>
              </a:p>
            </p:txBody>
          </p:sp>
        </p:grpSp>
        <p:sp>
          <p:nvSpPr>
            <p:cNvPr id="1048692" name="TextBox 1048691"/>
            <p:cNvSpPr txBox="1"/>
            <p:nvPr/>
          </p:nvSpPr>
          <p:spPr>
            <a:xfrm>
              <a:off x="2064" y="2976"/>
              <a:ext cx="196" cy="255"/>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b="1">
                  <a:solidFill>
                    <a:schemeClr val="lt2"/>
                  </a:solidFill>
                  <a:effectLst>
                    <a:outerShdw blurRad="38100" dist="38100" dir="2700000" algn="tl">
                      <a:srgbClr val="C0C0C0"/>
                    </a:outerShdw>
                  </a:effectLst>
                  <a:latin typeface="Times" charset="0"/>
                  <a:ea typeface="ＭＳ Ｐゴシック" pitchFamily="34" charset="-128"/>
                </a:rPr>
                <a:t>E</a:t>
              </a:r>
            </a:p>
          </p:txBody>
        </p:sp>
        <p:pic>
          <p:nvPicPr>
            <p:cNvPr id="2097175" name="Picture 2097174"/>
            <p:cNvPicPr>
              <a:picLocks/>
            </p:cNvPicPr>
            <p:nvPr/>
          </p:nvPicPr>
          <p:blipFill>
            <a:blip r:embed="rId2"/>
            <a:srcRect/>
            <a:stretch>
              <a:fillRect/>
            </a:stretch>
          </p:blipFill>
          <p:spPr>
            <a:xfrm>
              <a:off x="1392" y="3456"/>
              <a:ext cx="368" cy="184"/>
            </a:xfrm>
            <a:prstGeom prst="rect">
              <a:avLst/>
            </a:prstGeom>
            <a:noFill/>
            <a:ln>
              <a:noFill/>
            </a:ln>
          </p:spPr>
        </p:pic>
        <p:sp>
          <p:nvSpPr>
            <p:cNvPr id="1048693" name="Rectangle 1048692"/>
            <p:cNvSpPr/>
            <p:nvPr/>
          </p:nvSpPr>
          <p:spPr>
            <a:xfrm>
              <a:off x="2064" y="3408"/>
              <a:ext cx="340" cy="319"/>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sz="2400" b="1">
                  <a:solidFill>
                    <a:srgbClr val="000000"/>
                  </a:solidFill>
                  <a:latin typeface="Helvetica" charset="0"/>
                </a:rPr>
                <a:t>ES</a:t>
              </a:r>
            </a:p>
          </p:txBody>
        </p:sp>
      </p:grpSp>
      <p:grpSp>
        <p:nvGrpSpPr>
          <p:cNvPr id="105" name="Group 104"/>
          <p:cNvGrpSpPr/>
          <p:nvPr/>
        </p:nvGrpSpPr>
        <p:grpSpPr>
          <a:xfrm>
            <a:off x="4343400" y="2881312"/>
            <a:ext cx="1785937" cy="2030412"/>
            <a:chOff x="2736" y="2448"/>
            <a:chExt cx="1125" cy="1279"/>
          </a:xfrm>
        </p:grpSpPr>
        <p:sp>
          <p:nvSpPr>
            <p:cNvPr id="1048694" name="Freeform: Shape 1048693"/>
            <p:cNvSpPr/>
            <p:nvPr/>
          </p:nvSpPr>
          <p:spPr bwMode="auto">
            <a:xfrm>
              <a:off x="3216" y="2820"/>
              <a:ext cx="645" cy="377"/>
            </a:xfrm>
            <a:custGeom>
              <a:avLst/>
              <a:gdLst/>
              <a:ahLst/>
              <a:cxnLst/>
              <a:rect l="0" t="0" r="0" b="0"/>
              <a:pathLst>
                <a:path w="645" h="377">
                  <a:moveTo>
                    <a:pt x="189" y="25"/>
                  </a:moveTo>
                  <a:lnTo>
                    <a:pt x="0" y="161"/>
                  </a:lnTo>
                  <a:lnTo>
                    <a:pt x="53" y="377"/>
                  </a:lnTo>
                  <a:lnTo>
                    <a:pt x="573" y="377"/>
                  </a:lnTo>
                  <a:lnTo>
                    <a:pt x="645" y="159"/>
                  </a:lnTo>
                  <a:lnTo>
                    <a:pt x="475" y="15"/>
                  </a:lnTo>
                  <a:cubicBezTo>
                    <a:pt x="444" y="0"/>
                    <a:pt x="474" y="53"/>
                    <a:pt x="464" y="73"/>
                  </a:cubicBezTo>
                  <a:cubicBezTo>
                    <a:pt x="453" y="93"/>
                    <a:pt x="436" y="119"/>
                    <a:pt x="413" y="135"/>
                  </a:cubicBezTo>
                  <a:cubicBezTo>
                    <a:pt x="389" y="150"/>
                    <a:pt x="351" y="164"/>
                    <a:pt x="323" y="164"/>
                  </a:cubicBezTo>
                  <a:cubicBezTo>
                    <a:pt x="294" y="164"/>
                    <a:pt x="264" y="150"/>
                    <a:pt x="243" y="135"/>
                  </a:cubicBezTo>
                  <a:cubicBezTo>
                    <a:pt x="221" y="119"/>
                    <a:pt x="204" y="89"/>
                    <a:pt x="195" y="71"/>
                  </a:cubicBezTo>
                  <a:cubicBezTo>
                    <a:pt x="186" y="52"/>
                    <a:pt x="190" y="34"/>
                    <a:pt x="189" y="25"/>
                  </a:cubicBezTo>
                </a:path>
              </a:pathLst>
            </a:custGeom>
            <a:gradFill rotWithShape="0">
              <a:gsLst>
                <a:gs pos="0">
                  <a:schemeClr val="accent1">
                    <a:alpha val="100000"/>
                  </a:schemeClr>
                </a:gs>
                <a:gs pos="100000">
                  <a:srgbClr val="651421">
                    <a:alpha val="100000"/>
                  </a:srgbClr>
                </a:gs>
              </a:gsLst>
              <a:lin ang="5400000" scaled="1"/>
            </a:gradFill>
            <a:ln w="28575" cap="flat" cmpd="sng">
              <a:solidFill>
                <a:schemeClr val="dk1">
                  <a:alpha val="100000"/>
                </a:schemeClr>
              </a:solidFill>
              <a:prstDash val="solid"/>
              <a:round/>
            </a:ln>
          </p:spPr>
        </p:sp>
        <p:sp>
          <p:nvSpPr>
            <p:cNvPr id="1048695" name="Freeform: Shape 1048694"/>
            <p:cNvSpPr/>
            <p:nvPr/>
          </p:nvSpPr>
          <p:spPr bwMode="auto">
            <a:xfrm>
              <a:off x="3392" y="2448"/>
              <a:ext cx="302" cy="485"/>
            </a:xfrm>
            <a:custGeom>
              <a:avLst/>
              <a:gdLst>
                <a:gd name="l" fmla="*/ 0 w 302"/>
                <a:gd name="t" fmla="*/ 0 h 485"/>
                <a:gd name="r" fmla="*/ 302 w 302"/>
                <a:gd name="b" fmla="*/ 485 h 485"/>
              </a:gdLst>
              <a:ahLst/>
              <a:cxnLst/>
              <a:rect l="l" t="t" r="r" b="b"/>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path>
              </a:pathLst>
            </a:custGeom>
            <a:gradFill rotWithShape="0">
              <a:gsLst>
                <a:gs pos="0">
                  <a:srgbClr val="FF6600">
                    <a:alpha val="100000"/>
                  </a:srgbClr>
                </a:gs>
                <a:gs pos="100000">
                  <a:srgbClr val="A94400">
                    <a:alpha val="100000"/>
                  </a:srgbClr>
                </a:gs>
              </a:gsLst>
              <a:lin ang="0" scaled="1"/>
            </a:gradFill>
            <a:ln w="9525" cap="flat" cmpd="sng">
              <a:solidFill>
                <a:schemeClr val="dk1">
                  <a:alpha val="100000"/>
                </a:schemeClr>
              </a:solidFill>
              <a:prstDash val="solid"/>
              <a:round/>
            </a:ln>
          </p:spPr>
        </p:sp>
        <p:sp>
          <p:nvSpPr>
            <p:cNvPr id="1048696" name="TextBox 1048695"/>
            <p:cNvSpPr txBox="1"/>
            <p:nvPr/>
          </p:nvSpPr>
          <p:spPr>
            <a:xfrm>
              <a:off x="3400" y="2544"/>
              <a:ext cx="204" cy="255"/>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b="1">
                  <a:solidFill>
                    <a:schemeClr val="lt2"/>
                  </a:solidFill>
                  <a:effectLst>
                    <a:outerShdw blurRad="38100" dist="38100" dir="2700000" algn="tl">
                      <a:srgbClr val="C0C0C0"/>
                    </a:outerShdw>
                  </a:effectLst>
                  <a:latin typeface="Times" charset="0"/>
                  <a:ea typeface="ＭＳ Ｐゴシック" pitchFamily="34" charset="-128"/>
                </a:rPr>
                <a:t>P</a:t>
              </a:r>
            </a:p>
          </p:txBody>
        </p:sp>
        <p:sp>
          <p:nvSpPr>
            <p:cNvPr id="1048697" name="TextBox 1048696"/>
            <p:cNvSpPr txBox="1"/>
            <p:nvPr/>
          </p:nvSpPr>
          <p:spPr>
            <a:xfrm>
              <a:off x="3312" y="2976"/>
              <a:ext cx="196" cy="255"/>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b="1">
                  <a:solidFill>
                    <a:schemeClr val="lt2"/>
                  </a:solidFill>
                  <a:effectLst>
                    <a:outerShdw blurRad="38100" dist="38100" dir="2700000" algn="tl">
                      <a:srgbClr val="C0C0C0"/>
                    </a:outerShdw>
                  </a:effectLst>
                  <a:latin typeface="Times" charset="0"/>
                  <a:ea typeface="ＭＳ Ｐゴシック" pitchFamily="34" charset="-128"/>
                </a:rPr>
                <a:t>E</a:t>
              </a:r>
            </a:p>
          </p:txBody>
        </p:sp>
        <p:pic>
          <p:nvPicPr>
            <p:cNvPr id="2097176" name="Picture 2097175"/>
            <p:cNvPicPr>
              <a:picLocks/>
            </p:cNvPicPr>
            <p:nvPr/>
          </p:nvPicPr>
          <p:blipFill>
            <a:blip r:embed="rId2"/>
            <a:srcRect/>
            <a:stretch>
              <a:fillRect/>
            </a:stretch>
          </p:blipFill>
          <p:spPr>
            <a:xfrm>
              <a:off x="2736" y="3456"/>
              <a:ext cx="368" cy="184"/>
            </a:xfrm>
            <a:prstGeom prst="rect">
              <a:avLst/>
            </a:prstGeom>
            <a:noFill/>
            <a:ln>
              <a:noFill/>
            </a:ln>
          </p:spPr>
        </p:pic>
        <p:sp>
          <p:nvSpPr>
            <p:cNvPr id="1048698" name="Rectangle 1048697"/>
            <p:cNvSpPr/>
            <p:nvPr/>
          </p:nvSpPr>
          <p:spPr>
            <a:xfrm>
              <a:off x="3360" y="3408"/>
              <a:ext cx="348" cy="319"/>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sz="2400" b="1">
                  <a:solidFill>
                    <a:srgbClr val="000000"/>
                  </a:solidFill>
                  <a:latin typeface="Helvetica" charset="0"/>
                </a:rPr>
                <a:t>EP</a:t>
              </a:r>
            </a:p>
          </p:txBody>
        </p:sp>
      </p:grpSp>
      <p:grpSp>
        <p:nvGrpSpPr>
          <p:cNvPr id="106" name="Group 105"/>
          <p:cNvGrpSpPr/>
          <p:nvPr/>
        </p:nvGrpSpPr>
        <p:grpSpPr>
          <a:xfrm>
            <a:off x="6400800" y="2500312"/>
            <a:ext cx="1919287" cy="2411412"/>
            <a:chOff x="4032" y="2208"/>
            <a:chExt cx="1209" cy="1519"/>
          </a:xfrm>
        </p:grpSpPr>
        <p:pic>
          <p:nvPicPr>
            <p:cNvPr id="2097177" name="Picture 2097176"/>
            <p:cNvPicPr>
              <a:picLocks/>
            </p:cNvPicPr>
            <p:nvPr/>
          </p:nvPicPr>
          <p:blipFill>
            <a:blip r:embed="rId2"/>
            <a:srcRect/>
            <a:stretch>
              <a:fillRect/>
            </a:stretch>
          </p:blipFill>
          <p:spPr>
            <a:xfrm>
              <a:off x="4032" y="3456"/>
              <a:ext cx="368" cy="184"/>
            </a:xfrm>
            <a:prstGeom prst="rect">
              <a:avLst/>
            </a:prstGeom>
            <a:noFill/>
            <a:ln>
              <a:noFill/>
            </a:ln>
          </p:spPr>
        </p:pic>
        <p:grpSp>
          <p:nvGrpSpPr>
            <p:cNvPr id="107" name="Group 106"/>
            <p:cNvGrpSpPr/>
            <p:nvPr/>
          </p:nvGrpSpPr>
          <p:grpSpPr>
            <a:xfrm>
              <a:off x="4512" y="2208"/>
              <a:ext cx="729" cy="1519"/>
              <a:chOff x="4512" y="2208"/>
              <a:chExt cx="729" cy="1519"/>
            </a:xfrm>
          </p:grpSpPr>
          <p:sp>
            <p:nvSpPr>
              <p:cNvPr id="1048699" name="Freeform: Shape 1048698"/>
              <p:cNvSpPr/>
              <p:nvPr/>
            </p:nvSpPr>
            <p:spPr bwMode="auto">
              <a:xfrm>
                <a:off x="4512" y="2208"/>
                <a:ext cx="302" cy="485"/>
              </a:xfrm>
              <a:custGeom>
                <a:avLst/>
                <a:gdLst>
                  <a:gd name="l" fmla="*/ 0 w 302"/>
                  <a:gd name="t" fmla="*/ 0 h 485"/>
                  <a:gd name="r" fmla="*/ 302 w 302"/>
                  <a:gd name="b" fmla="*/ 485 h 485"/>
                </a:gdLst>
                <a:ahLst/>
                <a:cxnLst/>
                <a:rect l="l" t="t" r="r" b="b"/>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path>
                </a:pathLst>
              </a:custGeom>
              <a:gradFill rotWithShape="0">
                <a:gsLst>
                  <a:gs pos="0">
                    <a:srgbClr val="FF6600">
                      <a:alpha val="100000"/>
                    </a:srgbClr>
                  </a:gs>
                  <a:gs pos="100000">
                    <a:srgbClr val="A94400">
                      <a:alpha val="100000"/>
                    </a:srgbClr>
                  </a:gs>
                </a:gsLst>
                <a:lin ang="0" scaled="1"/>
              </a:gradFill>
              <a:ln w="9525" cap="flat" cmpd="sng">
                <a:solidFill>
                  <a:schemeClr val="dk1">
                    <a:alpha val="100000"/>
                  </a:schemeClr>
                </a:solidFill>
                <a:prstDash val="solid"/>
                <a:round/>
              </a:ln>
            </p:spPr>
          </p:sp>
          <p:sp>
            <p:nvSpPr>
              <p:cNvPr id="1048700" name="Freeform: Shape 1048699"/>
              <p:cNvSpPr/>
              <p:nvPr/>
            </p:nvSpPr>
            <p:spPr bwMode="auto">
              <a:xfrm>
                <a:off x="4606" y="2876"/>
                <a:ext cx="635" cy="363"/>
              </a:xfrm>
              <a:custGeom>
                <a:avLst/>
                <a:gdLst/>
                <a:ahLst/>
                <a:cxnLst/>
                <a:rect l="0" t="0" r="0" b="0"/>
                <a:pathLst>
                  <a:path w="635" h="363">
                    <a:moveTo>
                      <a:pt x="0" y="144"/>
                    </a:moveTo>
                    <a:lnTo>
                      <a:pt x="184" y="0"/>
                    </a:lnTo>
                    <a:lnTo>
                      <a:pt x="347" y="171"/>
                    </a:lnTo>
                    <a:lnTo>
                      <a:pt x="472" y="0"/>
                    </a:lnTo>
                    <a:lnTo>
                      <a:pt x="635" y="147"/>
                    </a:lnTo>
                    <a:lnTo>
                      <a:pt x="565" y="363"/>
                    </a:lnTo>
                    <a:lnTo>
                      <a:pt x="59" y="363"/>
                    </a:lnTo>
                    <a:lnTo>
                      <a:pt x="0" y="144"/>
                    </a:lnTo>
                  </a:path>
                </a:pathLst>
              </a:custGeom>
              <a:gradFill rotWithShape="0">
                <a:gsLst>
                  <a:gs pos="0">
                    <a:schemeClr val="accent1">
                      <a:alpha val="100000"/>
                    </a:schemeClr>
                  </a:gs>
                  <a:gs pos="100000">
                    <a:srgbClr val="651421">
                      <a:alpha val="100000"/>
                    </a:srgbClr>
                  </a:gs>
                </a:gsLst>
                <a:lin ang="5400000" scaled="1"/>
              </a:gradFill>
              <a:ln w="28575" cap="flat" cmpd="sng">
                <a:solidFill>
                  <a:schemeClr val="dk1">
                    <a:alpha val="100000"/>
                  </a:schemeClr>
                </a:solidFill>
                <a:prstDash val="solid"/>
                <a:round/>
              </a:ln>
            </p:spPr>
          </p:sp>
          <p:sp>
            <p:nvSpPr>
              <p:cNvPr id="1048701" name="Straight Connector 1048700"/>
              <p:cNvSpPr/>
              <p:nvPr/>
            </p:nvSpPr>
            <p:spPr>
              <a:xfrm flipH="1" flipV="1">
                <a:off x="4806" y="2640"/>
                <a:ext cx="144" cy="288"/>
              </a:xfrm>
              <a:prstGeom prst="line">
                <a:avLst/>
              </a:prstGeom>
              <a:noFill/>
              <a:ln w="38100" cap="flat" cmpd="sng">
                <a:solidFill>
                  <a:srgbClr val="FF0000">
                    <a:alpha val="100000"/>
                  </a:srgbClr>
                </a:solidFill>
                <a:prstDash val="sysDot"/>
                <a:round/>
                <a:tailEnd type="triangle" w="med" len="med"/>
              </a:ln>
            </p:spPr>
          </p:sp>
          <p:sp>
            <p:nvSpPr>
              <p:cNvPr id="1048702" name="TextBox 1048701"/>
              <p:cNvSpPr txBox="1"/>
              <p:nvPr/>
            </p:nvSpPr>
            <p:spPr>
              <a:xfrm>
                <a:off x="4566" y="2304"/>
                <a:ext cx="204" cy="255"/>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b="1">
                    <a:solidFill>
                      <a:schemeClr val="lt2"/>
                    </a:solidFill>
                    <a:effectLst>
                      <a:outerShdw blurRad="38100" dist="38100" dir="2700000" algn="tl">
                        <a:srgbClr val="C0C0C0"/>
                      </a:outerShdw>
                    </a:effectLst>
                    <a:latin typeface="Times" charset="0"/>
                    <a:ea typeface="ＭＳ Ｐゴシック" pitchFamily="34" charset="-128"/>
                  </a:rPr>
                  <a:t>P</a:t>
                </a:r>
              </a:p>
            </p:txBody>
          </p:sp>
          <p:sp>
            <p:nvSpPr>
              <p:cNvPr id="1048703" name="TextBox 1048702"/>
              <p:cNvSpPr txBox="1"/>
              <p:nvPr/>
            </p:nvSpPr>
            <p:spPr>
              <a:xfrm>
                <a:off x="4704" y="3024"/>
                <a:ext cx="196" cy="255"/>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b="1">
                    <a:solidFill>
                      <a:schemeClr val="lt2"/>
                    </a:solidFill>
                    <a:effectLst>
                      <a:outerShdw blurRad="38100" dist="38100" dir="2700000" algn="tl">
                        <a:srgbClr val="C0C0C0"/>
                      </a:outerShdw>
                    </a:effectLst>
                    <a:latin typeface="Times" charset="0"/>
                    <a:ea typeface="ＭＳ Ｐゴシック" pitchFamily="34" charset="-128"/>
                  </a:rPr>
                  <a:t>E</a:t>
                </a:r>
              </a:p>
            </p:txBody>
          </p:sp>
          <p:sp>
            <p:nvSpPr>
              <p:cNvPr id="1048704" name="Rectangle 1048703"/>
              <p:cNvSpPr/>
              <p:nvPr/>
            </p:nvSpPr>
            <p:spPr>
              <a:xfrm>
                <a:off x="4656" y="3408"/>
                <a:ext cx="556" cy="319"/>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sz="2400" b="1">
                    <a:solidFill>
                      <a:srgbClr val="000000"/>
                    </a:solidFill>
                    <a:latin typeface="Helvetica" charset="0"/>
                  </a:rPr>
                  <a:t>E + P</a:t>
                </a:r>
              </a:p>
            </p:txBody>
          </p:sp>
        </p:grpSp>
      </p:grpSp>
      <p:grpSp>
        <p:nvGrpSpPr>
          <p:cNvPr id="108" name="Group 107"/>
          <p:cNvGrpSpPr/>
          <p:nvPr/>
        </p:nvGrpSpPr>
        <p:grpSpPr>
          <a:xfrm>
            <a:off x="762000" y="2424112"/>
            <a:ext cx="1157287" cy="2487612"/>
            <a:chOff x="432" y="1200"/>
            <a:chExt cx="729" cy="1567"/>
          </a:xfrm>
        </p:grpSpPr>
        <p:sp>
          <p:nvSpPr>
            <p:cNvPr id="1048705" name="TextBox 1048704"/>
            <p:cNvSpPr txBox="1"/>
            <p:nvPr/>
          </p:nvSpPr>
          <p:spPr>
            <a:xfrm>
              <a:off x="624" y="2016"/>
              <a:ext cx="196" cy="255"/>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b="1">
                  <a:solidFill>
                    <a:schemeClr val="lt2"/>
                  </a:solidFill>
                  <a:effectLst>
                    <a:outerShdw blurRad="38100" dist="38100" dir="2700000" algn="tl">
                      <a:srgbClr val="C0C0C0"/>
                    </a:outerShdw>
                  </a:effectLst>
                  <a:latin typeface="Times" charset="0"/>
                  <a:ea typeface="ＭＳ Ｐゴシック" pitchFamily="34" charset="-128"/>
                </a:rPr>
                <a:t>E</a:t>
              </a:r>
            </a:p>
          </p:txBody>
        </p:sp>
        <p:grpSp>
          <p:nvGrpSpPr>
            <p:cNvPr id="109" name="Group 108"/>
            <p:cNvGrpSpPr/>
            <p:nvPr/>
          </p:nvGrpSpPr>
          <p:grpSpPr>
            <a:xfrm>
              <a:off x="432" y="1200"/>
              <a:ext cx="729" cy="1567"/>
              <a:chOff x="432" y="1200"/>
              <a:chExt cx="729" cy="1567"/>
            </a:xfrm>
          </p:grpSpPr>
          <p:grpSp>
            <p:nvGrpSpPr>
              <p:cNvPr id="110" name="Group 109"/>
              <p:cNvGrpSpPr/>
              <p:nvPr/>
            </p:nvGrpSpPr>
            <p:grpSpPr>
              <a:xfrm>
                <a:off x="432" y="1200"/>
                <a:ext cx="729" cy="1567"/>
                <a:chOff x="432" y="1200"/>
                <a:chExt cx="729" cy="1567"/>
              </a:xfrm>
            </p:grpSpPr>
            <p:grpSp>
              <p:nvGrpSpPr>
                <p:cNvPr id="111" name="Group 110"/>
                <p:cNvGrpSpPr/>
                <p:nvPr/>
              </p:nvGrpSpPr>
              <p:grpSpPr>
                <a:xfrm>
                  <a:off x="432" y="1200"/>
                  <a:ext cx="729" cy="1031"/>
                  <a:chOff x="1002" y="2304"/>
                  <a:chExt cx="729" cy="1031"/>
                </a:xfrm>
              </p:grpSpPr>
              <p:grpSp>
                <p:nvGrpSpPr>
                  <p:cNvPr id="112" name="Group 111"/>
                  <p:cNvGrpSpPr/>
                  <p:nvPr/>
                </p:nvGrpSpPr>
                <p:grpSpPr>
                  <a:xfrm>
                    <a:off x="1002" y="2304"/>
                    <a:ext cx="729" cy="1031"/>
                    <a:chOff x="1002" y="2304"/>
                    <a:chExt cx="729" cy="1031"/>
                  </a:xfrm>
                </p:grpSpPr>
                <p:sp>
                  <p:nvSpPr>
                    <p:cNvPr id="1048706" name="Freeform: Shape 1048705"/>
                    <p:cNvSpPr/>
                    <p:nvPr/>
                  </p:nvSpPr>
                  <p:spPr bwMode="auto">
                    <a:xfrm>
                      <a:off x="1002" y="2304"/>
                      <a:ext cx="302" cy="485"/>
                    </a:xfrm>
                    <a:custGeom>
                      <a:avLst/>
                      <a:gdLst/>
                      <a:ahLst/>
                      <a:cxnLst/>
                      <a:rect l="0" t="0" r="0" b="0"/>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path>
                      </a:pathLst>
                    </a:custGeom>
                    <a:gradFill rotWithShape="0">
                      <a:gsLst>
                        <a:gs pos="0">
                          <a:schemeClr val="accent2">
                            <a:alpha val="100000"/>
                          </a:schemeClr>
                        </a:gs>
                        <a:gs pos="100000">
                          <a:srgbClr val="2C3134">
                            <a:alpha val="100000"/>
                          </a:srgbClr>
                        </a:gs>
                      </a:gsLst>
                      <a:lin ang="0" scaled="1"/>
                    </a:gradFill>
                    <a:ln w="9525" cap="flat" cmpd="sng">
                      <a:solidFill>
                        <a:schemeClr val="dk1">
                          <a:alpha val="100000"/>
                        </a:schemeClr>
                      </a:solidFill>
                      <a:prstDash val="solid"/>
                      <a:round/>
                    </a:ln>
                  </p:spPr>
                </p:sp>
                <p:sp>
                  <p:nvSpPr>
                    <p:cNvPr id="1048707" name="Freeform: Shape 1048706"/>
                    <p:cNvSpPr/>
                    <p:nvPr/>
                  </p:nvSpPr>
                  <p:spPr bwMode="auto">
                    <a:xfrm>
                      <a:off x="1096" y="2972"/>
                      <a:ext cx="635" cy="363"/>
                    </a:xfrm>
                    <a:custGeom>
                      <a:avLst/>
                      <a:gdLst/>
                      <a:ahLst/>
                      <a:cxnLst/>
                      <a:rect l="0" t="0" r="0" b="0"/>
                      <a:pathLst>
                        <a:path w="635" h="363">
                          <a:moveTo>
                            <a:pt x="0" y="144"/>
                          </a:moveTo>
                          <a:lnTo>
                            <a:pt x="184" y="0"/>
                          </a:lnTo>
                          <a:lnTo>
                            <a:pt x="347" y="171"/>
                          </a:lnTo>
                          <a:lnTo>
                            <a:pt x="472" y="0"/>
                          </a:lnTo>
                          <a:lnTo>
                            <a:pt x="635" y="147"/>
                          </a:lnTo>
                          <a:lnTo>
                            <a:pt x="565" y="363"/>
                          </a:lnTo>
                          <a:lnTo>
                            <a:pt x="59" y="363"/>
                          </a:lnTo>
                          <a:lnTo>
                            <a:pt x="0" y="144"/>
                          </a:lnTo>
                        </a:path>
                      </a:pathLst>
                    </a:custGeom>
                    <a:gradFill rotWithShape="0">
                      <a:gsLst>
                        <a:gs pos="0">
                          <a:schemeClr val="accent1">
                            <a:alpha val="100000"/>
                          </a:schemeClr>
                        </a:gs>
                        <a:gs pos="100000">
                          <a:srgbClr val="651421">
                            <a:alpha val="100000"/>
                          </a:srgbClr>
                        </a:gs>
                      </a:gsLst>
                      <a:lin ang="5400000" scaled="1"/>
                    </a:gradFill>
                    <a:ln w="28575" cap="flat" cmpd="sng">
                      <a:solidFill>
                        <a:schemeClr val="dk1">
                          <a:alpha val="100000"/>
                        </a:schemeClr>
                      </a:solidFill>
                      <a:prstDash val="solid"/>
                      <a:round/>
                    </a:ln>
                  </p:spPr>
                </p:sp>
                <p:sp>
                  <p:nvSpPr>
                    <p:cNvPr id="1048708" name="Straight Connector 1048707"/>
                    <p:cNvSpPr/>
                    <p:nvPr/>
                  </p:nvSpPr>
                  <p:spPr>
                    <a:xfrm>
                      <a:off x="1296" y="2736"/>
                      <a:ext cx="144" cy="288"/>
                    </a:xfrm>
                    <a:prstGeom prst="line">
                      <a:avLst/>
                    </a:prstGeom>
                    <a:noFill/>
                    <a:ln w="38100" cap="flat" cmpd="sng">
                      <a:solidFill>
                        <a:srgbClr val="FF0000">
                          <a:alpha val="100000"/>
                        </a:srgbClr>
                      </a:solidFill>
                      <a:prstDash val="sysDot"/>
                      <a:round/>
                      <a:tailEnd type="triangle" w="med" len="med"/>
                    </a:ln>
                  </p:spPr>
                </p:sp>
              </p:grpSp>
              <p:sp>
                <p:nvSpPr>
                  <p:cNvPr id="1048709" name="TextBox 1048708"/>
                  <p:cNvSpPr txBox="1"/>
                  <p:nvPr/>
                </p:nvSpPr>
                <p:spPr>
                  <a:xfrm>
                    <a:off x="1056" y="2400"/>
                    <a:ext cx="204" cy="255"/>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b="1">
                        <a:solidFill>
                          <a:schemeClr val="lt2"/>
                        </a:solidFill>
                        <a:effectLst>
                          <a:outerShdw blurRad="38100" dist="38100" dir="2700000" algn="tl">
                            <a:srgbClr val="C0C0C0"/>
                          </a:outerShdw>
                        </a:effectLst>
                        <a:latin typeface="Times" charset="0"/>
                        <a:ea typeface="ＭＳ Ｐゴシック" pitchFamily="34" charset="-128"/>
                      </a:rPr>
                      <a:t>S</a:t>
                    </a:r>
                  </a:p>
                </p:txBody>
              </p:sp>
            </p:grpSp>
            <p:sp>
              <p:nvSpPr>
                <p:cNvPr id="1048710" name="Rectangle 1048709"/>
                <p:cNvSpPr/>
                <p:nvPr/>
              </p:nvSpPr>
              <p:spPr>
                <a:xfrm>
                  <a:off x="528" y="2448"/>
                  <a:ext cx="548" cy="319"/>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sz="2400" b="1">
                      <a:solidFill>
                        <a:srgbClr val="000000"/>
                      </a:solidFill>
                      <a:latin typeface="Helvetica" charset="0"/>
                    </a:rPr>
                    <a:t>E + S</a:t>
                  </a:r>
                </a:p>
              </p:txBody>
            </p:sp>
          </p:grpSp>
          <p:sp>
            <p:nvSpPr>
              <p:cNvPr id="1048711" name="Rectangle 1048710"/>
              <p:cNvSpPr/>
              <p:nvPr/>
            </p:nvSpPr>
            <p:spPr>
              <a:xfrm>
                <a:off x="576" y="1992"/>
                <a:ext cx="196" cy="255"/>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b="1">
                    <a:solidFill>
                      <a:schemeClr val="lt2"/>
                    </a:solidFill>
                    <a:effectLst>
                      <a:outerShdw blurRad="38100" dist="38100" dir="2700000" algn="tl">
                        <a:srgbClr val="C0C0C0"/>
                      </a:outerShdw>
                    </a:effectLst>
                    <a:latin typeface="Times" charset="0"/>
                  </a:rPr>
                  <a:t>E</a:t>
                </a:r>
              </a:p>
            </p:txBody>
          </p:sp>
        </p:grpSp>
      </p:gr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2097178" name="Picture 2097177"/>
          <p:cNvPicPr>
            <a:picLocks/>
          </p:cNvPicPr>
          <p:nvPr/>
        </p:nvPicPr>
        <p:blipFill>
          <a:blip r:embed="rId2"/>
          <a:srcRect/>
          <a:stretch>
            <a:fillRect/>
          </a:stretch>
        </p:blipFill>
        <p:spPr>
          <a:xfrm>
            <a:off x="4502150" y="1198562"/>
            <a:ext cx="4325937" cy="2667000"/>
          </a:xfrm>
          <a:prstGeom prst="rect">
            <a:avLst/>
          </a:prstGeom>
          <a:noFill/>
          <a:ln>
            <a:noFill/>
          </a:ln>
        </p:spPr>
      </p:pic>
      <p:sp>
        <p:nvSpPr>
          <p:cNvPr id="1048712" name="Rectangle 1048711"/>
          <p:cNvSpPr/>
          <p:nvPr/>
        </p:nvSpPr>
        <p:spPr>
          <a:xfrm>
            <a:off x="1625600" y="192087"/>
            <a:ext cx="4653281" cy="712851"/>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sz="3600">
                <a:solidFill>
                  <a:schemeClr val="dk2"/>
                </a:solidFill>
                <a:latin typeface="Lucida Sans" pitchFamily="34" charset="0"/>
              </a:rPr>
              <a:t>Competitive Inhibition</a:t>
            </a:r>
          </a:p>
        </p:txBody>
      </p:sp>
      <p:grpSp>
        <p:nvGrpSpPr>
          <p:cNvPr id="114" name="Group 113"/>
          <p:cNvGrpSpPr/>
          <p:nvPr/>
        </p:nvGrpSpPr>
        <p:grpSpPr>
          <a:xfrm>
            <a:off x="295275" y="1444625"/>
            <a:ext cx="3841750" cy="2500300"/>
            <a:chOff x="55" y="960"/>
            <a:chExt cx="3977" cy="3084"/>
          </a:xfrm>
        </p:grpSpPr>
        <p:sp>
          <p:nvSpPr>
            <p:cNvPr id="1048713" name="Straight Connector 1048712"/>
            <p:cNvSpPr/>
            <p:nvPr/>
          </p:nvSpPr>
          <p:spPr>
            <a:xfrm>
              <a:off x="624" y="960"/>
              <a:ext cx="0" cy="2304"/>
            </a:xfrm>
            <a:prstGeom prst="line">
              <a:avLst/>
            </a:prstGeom>
            <a:noFill/>
            <a:ln w="9525" cap="flat" cmpd="sng">
              <a:solidFill>
                <a:srgbClr val="000000">
                  <a:alpha val="100000"/>
                </a:srgbClr>
              </a:solidFill>
              <a:prstDash val="solid"/>
              <a:round/>
            </a:ln>
          </p:spPr>
        </p:sp>
        <p:sp>
          <p:nvSpPr>
            <p:cNvPr id="1048714" name="Straight Connector 1048713"/>
            <p:cNvSpPr/>
            <p:nvPr/>
          </p:nvSpPr>
          <p:spPr>
            <a:xfrm>
              <a:off x="624" y="3264"/>
              <a:ext cx="3408" cy="0"/>
            </a:xfrm>
            <a:prstGeom prst="line">
              <a:avLst/>
            </a:prstGeom>
            <a:noFill/>
            <a:ln w="9525" cap="flat" cmpd="sng">
              <a:solidFill>
                <a:srgbClr val="000000">
                  <a:alpha val="100000"/>
                </a:srgbClr>
              </a:solidFill>
              <a:prstDash val="solid"/>
              <a:round/>
            </a:ln>
          </p:spPr>
        </p:sp>
        <p:sp>
          <p:nvSpPr>
            <p:cNvPr id="1048715" name="Rectangle 1048714"/>
            <p:cNvSpPr/>
            <p:nvPr/>
          </p:nvSpPr>
          <p:spPr>
            <a:xfrm>
              <a:off x="1970" y="3320"/>
              <a:ext cx="1097" cy="407"/>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Times" charset="0"/>
                  <a:ea typeface="ＭＳ Ｐゴシック" pitchFamily="34" charset="-128"/>
                </a:rPr>
                <a:t>[Substrate]</a:t>
              </a:r>
            </a:p>
          </p:txBody>
        </p:sp>
        <p:sp>
          <p:nvSpPr>
            <p:cNvPr id="1048716" name="Rectangle 1048715"/>
            <p:cNvSpPr/>
            <p:nvPr/>
          </p:nvSpPr>
          <p:spPr>
            <a:xfrm>
              <a:off x="288" y="1848"/>
              <a:ext cx="387" cy="407"/>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Times" charset="0"/>
                  <a:ea typeface="ＭＳ Ｐゴシック" pitchFamily="34" charset="-128"/>
                </a:rPr>
                <a:t>vo</a:t>
              </a:r>
            </a:p>
          </p:txBody>
        </p:sp>
        <p:sp>
          <p:nvSpPr>
            <p:cNvPr id="1048717" name="Rectangle 1048716"/>
            <p:cNvSpPr/>
            <p:nvPr/>
          </p:nvSpPr>
          <p:spPr>
            <a:xfrm>
              <a:off x="128" y="1032"/>
              <a:ext cx="663" cy="407"/>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Times" charset="0"/>
                  <a:ea typeface="ＭＳ Ｐゴシック" pitchFamily="34" charset="-128"/>
                </a:rPr>
                <a:t>Vmax</a:t>
              </a:r>
            </a:p>
          </p:txBody>
        </p:sp>
        <p:sp>
          <p:nvSpPr>
            <p:cNvPr id="1048718" name="Freeform: Shape 1048717"/>
            <p:cNvSpPr/>
            <p:nvPr/>
          </p:nvSpPr>
          <p:spPr bwMode="auto">
            <a:xfrm>
              <a:off x="624" y="1088"/>
              <a:ext cx="3385" cy="2176"/>
            </a:xfrm>
            <a:custGeom>
              <a:avLst/>
              <a:gdLst>
                <a:gd name="l" fmla="*/ 0 w 4944"/>
                <a:gd name="t" fmla="*/ 0 h 2200"/>
                <a:gd name="r" fmla="*/ 4944 w 4944"/>
                <a:gd name="b" fmla="*/ 2200 h 2200"/>
              </a:gdLst>
              <a:ahLst/>
              <a:cxnLst/>
              <a:rect l="l" t="t" r="r" b="b"/>
              <a:pathLst>
                <a:path w="4944" h="2200">
                  <a:moveTo>
                    <a:pt x="0" y="2200"/>
                  </a:moveTo>
                  <a:cubicBezTo>
                    <a:pt x="296" y="1840"/>
                    <a:pt x="592" y="1480"/>
                    <a:pt x="1104" y="1144"/>
                  </a:cubicBezTo>
                  <a:cubicBezTo>
                    <a:pt x="1616" y="808"/>
                    <a:pt x="2432" y="368"/>
                    <a:pt x="3072" y="184"/>
                  </a:cubicBezTo>
                  <a:cubicBezTo>
                    <a:pt x="3712" y="0"/>
                    <a:pt x="4328" y="20"/>
                    <a:pt x="4944" y="40"/>
                  </a:cubicBezTo>
                </a:path>
              </a:pathLst>
            </a:custGeom>
            <a:noFill/>
            <a:ln w="9525" cap="flat" cmpd="sng">
              <a:solidFill>
                <a:srgbClr val="000000">
                  <a:alpha val="100000"/>
                </a:srgbClr>
              </a:solidFill>
              <a:prstDash val="solid"/>
              <a:round/>
            </a:ln>
          </p:spPr>
        </p:sp>
        <p:sp>
          <p:nvSpPr>
            <p:cNvPr id="1048719" name="Straight Connector 1048718"/>
            <p:cNvSpPr/>
            <p:nvPr/>
          </p:nvSpPr>
          <p:spPr>
            <a:xfrm flipH="1">
              <a:off x="624" y="1056"/>
              <a:ext cx="3408" cy="0"/>
            </a:xfrm>
            <a:prstGeom prst="line">
              <a:avLst/>
            </a:prstGeom>
            <a:noFill/>
            <a:ln w="22225" cap="flat" cmpd="sng">
              <a:solidFill>
                <a:srgbClr val="000000">
                  <a:alpha val="100000"/>
                </a:srgbClr>
              </a:solidFill>
              <a:prstDash val="sysDot"/>
              <a:round/>
            </a:ln>
          </p:spPr>
        </p:sp>
        <p:sp>
          <p:nvSpPr>
            <p:cNvPr id="1048720" name="Freeform: Shape 1048719"/>
            <p:cNvSpPr/>
            <p:nvPr/>
          </p:nvSpPr>
          <p:spPr bwMode="auto">
            <a:xfrm>
              <a:off x="624" y="1096"/>
              <a:ext cx="3401" cy="2168"/>
            </a:xfrm>
            <a:custGeom>
              <a:avLst/>
              <a:gdLst>
                <a:gd name="l" fmla="*/ 0 w 3408"/>
                <a:gd name="t" fmla="*/ 0 h 2168"/>
                <a:gd name="r" fmla="*/ 3408 w 3408"/>
                <a:gd name="b" fmla="*/ 2168 h 2168"/>
              </a:gdLst>
              <a:ahLst/>
              <a:cxnLst/>
              <a:rect l="l" t="t" r="r" b="b"/>
              <a:pathLst>
                <a:path w="3408" h="2168">
                  <a:moveTo>
                    <a:pt x="0" y="2168"/>
                  </a:moveTo>
                  <a:cubicBezTo>
                    <a:pt x="60" y="1720"/>
                    <a:pt x="120" y="1272"/>
                    <a:pt x="192" y="968"/>
                  </a:cubicBezTo>
                  <a:cubicBezTo>
                    <a:pt x="264" y="664"/>
                    <a:pt x="320" y="496"/>
                    <a:pt x="432" y="344"/>
                  </a:cubicBezTo>
                  <a:cubicBezTo>
                    <a:pt x="544" y="192"/>
                    <a:pt x="640" y="112"/>
                    <a:pt x="864" y="56"/>
                  </a:cubicBezTo>
                  <a:cubicBezTo>
                    <a:pt x="1088" y="0"/>
                    <a:pt x="1352" y="16"/>
                    <a:pt x="1776" y="8"/>
                  </a:cubicBezTo>
                  <a:cubicBezTo>
                    <a:pt x="2200" y="0"/>
                    <a:pt x="2804" y="4"/>
                    <a:pt x="3408" y="8"/>
                  </a:cubicBezTo>
                </a:path>
              </a:pathLst>
            </a:custGeom>
            <a:noFill/>
            <a:ln w="9525" cap="flat" cmpd="sng">
              <a:solidFill>
                <a:srgbClr val="000000">
                  <a:alpha val="100000"/>
                </a:srgbClr>
              </a:solidFill>
              <a:prstDash val="solid"/>
              <a:round/>
            </a:ln>
          </p:spPr>
        </p:sp>
        <p:sp>
          <p:nvSpPr>
            <p:cNvPr id="1048721" name="Rectangle 1048720"/>
            <p:cNvSpPr/>
            <p:nvPr/>
          </p:nvSpPr>
          <p:spPr>
            <a:xfrm>
              <a:off x="1007" y="1438"/>
              <a:ext cx="505" cy="407"/>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Times" charset="0"/>
                  <a:ea typeface="ＭＳ Ｐゴシック" pitchFamily="34" charset="-128"/>
                </a:rPr>
                <a:t>-Inh</a:t>
              </a:r>
            </a:p>
          </p:txBody>
        </p:sp>
        <p:sp>
          <p:nvSpPr>
            <p:cNvPr id="1048722" name="Rectangle 1048721"/>
            <p:cNvSpPr/>
            <p:nvPr/>
          </p:nvSpPr>
          <p:spPr>
            <a:xfrm>
              <a:off x="2011" y="1647"/>
              <a:ext cx="545" cy="407"/>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Times" charset="0"/>
                  <a:ea typeface="ＭＳ Ｐゴシック" pitchFamily="34" charset="-128"/>
                </a:rPr>
                <a:t>+inh</a:t>
              </a:r>
            </a:p>
          </p:txBody>
        </p:sp>
        <p:sp>
          <p:nvSpPr>
            <p:cNvPr id="1048723" name="Straight Connector 1048722"/>
            <p:cNvSpPr/>
            <p:nvPr/>
          </p:nvSpPr>
          <p:spPr>
            <a:xfrm>
              <a:off x="480" y="2160"/>
              <a:ext cx="144" cy="0"/>
            </a:xfrm>
            <a:prstGeom prst="line">
              <a:avLst/>
            </a:prstGeom>
            <a:noFill/>
            <a:ln w="9525" cap="flat" cmpd="sng">
              <a:solidFill>
                <a:srgbClr val="000000">
                  <a:alpha val="100000"/>
                </a:srgbClr>
              </a:solidFill>
              <a:prstDash val="solid"/>
              <a:round/>
            </a:ln>
          </p:spPr>
        </p:sp>
        <p:sp>
          <p:nvSpPr>
            <p:cNvPr id="1048724" name="Rectangle 1048723"/>
            <p:cNvSpPr/>
            <p:nvPr/>
          </p:nvSpPr>
          <p:spPr>
            <a:xfrm>
              <a:off x="55" y="2068"/>
              <a:ext cx="992" cy="407"/>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Times" charset="0"/>
                  <a:ea typeface="ＭＳ Ｐゴシック" pitchFamily="34" charset="-128"/>
                </a:rPr>
                <a:t>1/2 Vmax</a:t>
              </a:r>
            </a:p>
          </p:txBody>
        </p:sp>
        <p:sp>
          <p:nvSpPr>
            <p:cNvPr id="1048725" name="Straight Connector 1048724"/>
            <p:cNvSpPr/>
            <p:nvPr/>
          </p:nvSpPr>
          <p:spPr>
            <a:xfrm>
              <a:off x="624" y="2160"/>
              <a:ext cx="816" cy="0"/>
            </a:xfrm>
            <a:prstGeom prst="line">
              <a:avLst/>
            </a:prstGeom>
            <a:noFill/>
            <a:ln w="25400" cap="flat" cmpd="sng">
              <a:solidFill>
                <a:srgbClr val="000000">
                  <a:alpha val="100000"/>
                </a:srgbClr>
              </a:solidFill>
              <a:prstDash val="dash"/>
              <a:round/>
            </a:ln>
          </p:spPr>
        </p:sp>
        <p:sp>
          <p:nvSpPr>
            <p:cNvPr id="1048726" name="Straight Connector 1048725"/>
            <p:cNvSpPr/>
            <p:nvPr/>
          </p:nvSpPr>
          <p:spPr>
            <a:xfrm>
              <a:off x="800" y="2160"/>
              <a:ext cx="0" cy="1104"/>
            </a:xfrm>
            <a:prstGeom prst="line">
              <a:avLst/>
            </a:prstGeom>
            <a:noFill/>
            <a:ln w="22225" cap="flat" cmpd="sng">
              <a:solidFill>
                <a:srgbClr val="000000">
                  <a:alpha val="100000"/>
                </a:srgbClr>
              </a:solidFill>
              <a:prstDash val="dash"/>
              <a:round/>
            </a:ln>
          </p:spPr>
        </p:sp>
        <p:sp>
          <p:nvSpPr>
            <p:cNvPr id="1048727" name="Straight Connector 1048726"/>
            <p:cNvSpPr/>
            <p:nvPr/>
          </p:nvSpPr>
          <p:spPr>
            <a:xfrm>
              <a:off x="1440" y="2160"/>
              <a:ext cx="0" cy="1104"/>
            </a:xfrm>
            <a:prstGeom prst="line">
              <a:avLst/>
            </a:prstGeom>
            <a:noFill/>
            <a:ln w="22225" cap="flat" cmpd="sng">
              <a:solidFill>
                <a:srgbClr val="000000">
                  <a:alpha val="100000"/>
                </a:srgbClr>
              </a:solidFill>
              <a:prstDash val="dash"/>
              <a:round/>
            </a:ln>
          </p:spPr>
        </p:sp>
        <p:sp>
          <p:nvSpPr>
            <p:cNvPr id="1048728" name="Rectangle 1048727"/>
            <p:cNvSpPr/>
            <p:nvPr/>
          </p:nvSpPr>
          <p:spPr>
            <a:xfrm>
              <a:off x="624" y="3337"/>
              <a:ext cx="466" cy="407"/>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Times" charset="0"/>
                  <a:ea typeface="ＭＳ Ｐゴシック" pitchFamily="34" charset="-128"/>
                </a:rPr>
                <a:t>Km</a:t>
              </a:r>
            </a:p>
          </p:txBody>
        </p:sp>
        <p:sp>
          <p:nvSpPr>
            <p:cNvPr id="1048729" name="Rectangle 1048728"/>
            <p:cNvSpPr/>
            <p:nvPr/>
          </p:nvSpPr>
          <p:spPr>
            <a:xfrm>
              <a:off x="1201" y="3344"/>
              <a:ext cx="637" cy="700"/>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Times" charset="0"/>
                  <a:ea typeface="ＭＳ Ｐゴシック" pitchFamily="34" charset="-128"/>
                </a:rPr>
                <a:t>Km</a:t>
              </a:r>
            </a:p>
            <a:p>
              <a:pPr lvl="0"/>
              <a:r>
                <a:rPr lang="en-US" altLang="en-US" sz="1400">
                  <a:solidFill>
                    <a:srgbClr val="000000"/>
                  </a:solidFill>
                  <a:latin typeface="Times" charset="0"/>
                  <a:ea typeface="ＭＳ Ｐゴシック" pitchFamily="34" charset="-128"/>
                </a:rPr>
                <a:t>(app)</a:t>
              </a:r>
            </a:p>
          </p:txBody>
        </p:sp>
      </p:grpSp>
      <p:grpSp>
        <p:nvGrpSpPr>
          <p:cNvPr id="115" name="Group 114"/>
          <p:cNvGrpSpPr/>
          <p:nvPr/>
        </p:nvGrpSpPr>
        <p:grpSpPr>
          <a:xfrm>
            <a:off x="5511800" y="4122737"/>
            <a:ext cx="3297237" cy="2255677"/>
            <a:chOff x="2832" y="816"/>
            <a:chExt cx="2818" cy="2249"/>
          </a:xfrm>
        </p:grpSpPr>
        <p:sp>
          <p:nvSpPr>
            <p:cNvPr id="1048730" name="Straight Connector 1048729"/>
            <p:cNvSpPr/>
            <p:nvPr/>
          </p:nvSpPr>
          <p:spPr>
            <a:xfrm>
              <a:off x="3120" y="2640"/>
              <a:ext cx="2496" cy="0"/>
            </a:xfrm>
            <a:prstGeom prst="line">
              <a:avLst/>
            </a:prstGeom>
            <a:noFill/>
            <a:ln w="9525" cap="flat" cmpd="sng">
              <a:solidFill>
                <a:srgbClr val="000000">
                  <a:alpha val="100000"/>
                </a:srgbClr>
              </a:solidFill>
              <a:prstDash val="solid"/>
              <a:round/>
            </a:ln>
          </p:spPr>
        </p:sp>
        <p:sp>
          <p:nvSpPr>
            <p:cNvPr id="1048731" name="Straight Connector 1048730"/>
            <p:cNvSpPr/>
            <p:nvPr/>
          </p:nvSpPr>
          <p:spPr>
            <a:xfrm>
              <a:off x="3888" y="960"/>
              <a:ext cx="0" cy="1680"/>
            </a:xfrm>
            <a:prstGeom prst="line">
              <a:avLst/>
            </a:prstGeom>
            <a:noFill/>
            <a:ln w="9525" cap="flat" cmpd="sng">
              <a:solidFill>
                <a:srgbClr val="000000">
                  <a:alpha val="100000"/>
                </a:srgbClr>
              </a:solidFill>
              <a:prstDash val="solid"/>
              <a:round/>
            </a:ln>
          </p:spPr>
        </p:sp>
        <p:sp>
          <p:nvSpPr>
            <p:cNvPr id="1048732" name="Straight Connector 1048731"/>
            <p:cNvSpPr/>
            <p:nvPr/>
          </p:nvSpPr>
          <p:spPr>
            <a:xfrm flipV="1">
              <a:off x="3168" y="1254"/>
              <a:ext cx="2400" cy="1386"/>
            </a:xfrm>
            <a:prstGeom prst="line">
              <a:avLst/>
            </a:prstGeom>
            <a:noFill/>
            <a:ln w="9525" cap="flat" cmpd="sng">
              <a:solidFill>
                <a:srgbClr val="000000">
                  <a:alpha val="100000"/>
                </a:srgbClr>
              </a:solidFill>
              <a:prstDash val="solid"/>
              <a:round/>
            </a:ln>
          </p:spPr>
        </p:sp>
        <p:sp>
          <p:nvSpPr>
            <p:cNvPr id="1048733" name="Straight Connector 1048732"/>
            <p:cNvSpPr/>
            <p:nvPr/>
          </p:nvSpPr>
          <p:spPr>
            <a:xfrm flipV="1">
              <a:off x="3696" y="816"/>
              <a:ext cx="864" cy="1824"/>
            </a:xfrm>
            <a:prstGeom prst="line">
              <a:avLst/>
            </a:prstGeom>
            <a:noFill/>
            <a:ln w="9525" cap="flat" cmpd="sng">
              <a:solidFill>
                <a:srgbClr val="000000">
                  <a:alpha val="100000"/>
                </a:srgbClr>
              </a:solidFill>
              <a:prstDash val="solid"/>
              <a:round/>
            </a:ln>
          </p:spPr>
        </p:sp>
        <p:sp>
          <p:nvSpPr>
            <p:cNvPr id="1048734" name="Rectangle 1048733"/>
            <p:cNvSpPr/>
            <p:nvPr/>
          </p:nvSpPr>
          <p:spPr>
            <a:xfrm>
              <a:off x="4492" y="921"/>
              <a:ext cx="448" cy="307"/>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Times" charset="0"/>
                  <a:ea typeface="ＭＳ Ｐゴシック" pitchFamily="34" charset="-128"/>
                </a:rPr>
                <a:t>+Inh</a:t>
              </a:r>
            </a:p>
          </p:txBody>
        </p:sp>
        <p:sp>
          <p:nvSpPr>
            <p:cNvPr id="1048735" name="Rectangle 1048734"/>
            <p:cNvSpPr/>
            <p:nvPr/>
          </p:nvSpPr>
          <p:spPr>
            <a:xfrm>
              <a:off x="4992" y="1488"/>
              <a:ext cx="413" cy="307"/>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Times" charset="0"/>
                  <a:ea typeface="ＭＳ Ｐゴシック" pitchFamily="34" charset="-128"/>
                </a:rPr>
                <a:t>-Inh</a:t>
              </a:r>
            </a:p>
          </p:txBody>
        </p:sp>
        <p:sp>
          <p:nvSpPr>
            <p:cNvPr id="1048736" name="Rectangle 1048735"/>
            <p:cNvSpPr/>
            <p:nvPr/>
          </p:nvSpPr>
          <p:spPr>
            <a:xfrm>
              <a:off x="2832" y="2699"/>
              <a:ext cx="558" cy="307"/>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Times" charset="0"/>
                  <a:ea typeface="ＭＳ Ｐゴシック" pitchFamily="34" charset="-128"/>
                </a:rPr>
                <a:t>-1/Km</a:t>
              </a:r>
            </a:p>
          </p:txBody>
        </p:sp>
        <p:sp>
          <p:nvSpPr>
            <p:cNvPr id="1048737" name="Rectangle 1048736"/>
            <p:cNvSpPr/>
            <p:nvPr/>
          </p:nvSpPr>
          <p:spPr>
            <a:xfrm>
              <a:off x="3367" y="2736"/>
              <a:ext cx="982" cy="329"/>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Times" charset="0"/>
                  <a:ea typeface="ＭＳ Ｐゴシック" pitchFamily="34" charset="-128"/>
                </a:rPr>
                <a:t>-1/Km (app)</a:t>
              </a:r>
            </a:p>
          </p:txBody>
        </p:sp>
        <p:sp>
          <p:nvSpPr>
            <p:cNvPr id="1048738" name="Rectangle 1048737"/>
            <p:cNvSpPr/>
            <p:nvPr/>
          </p:nvSpPr>
          <p:spPr>
            <a:xfrm>
              <a:off x="3216" y="2016"/>
              <a:ext cx="700" cy="329"/>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Times" charset="0"/>
                  <a:ea typeface="ＭＳ Ｐゴシック" pitchFamily="34" charset="-128"/>
                </a:rPr>
                <a:t>1/Vmax</a:t>
              </a:r>
            </a:p>
          </p:txBody>
        </p:sp>
        <p:sp>
          <p:nvSpPr>
            <p:cNvPr id="1048739" name="Rectangle 1048738"/>
            <p:cNvSpPr/>
            <p:nvPr/>
          </p:nvSpPr>
          <p:spPr>
            <a:xfrm>
              <a:off x="3504" y="1056"/>
              <a:ext cx="385" cy="329"/>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Times" charset="0"/>
                  <a:ea typeface="ＭＳ Ｐゴシック" pitchFamily="34" charset="-128"/>
                </a:rPr>
                <a:t>1/v</a:t>
              </a:r>
            </a:p>
          </p:txBody>
        </p:sp>
        <p:sp>
          <p:nvSpPr>
            <p:cNvPr id="1048740" name="Rectangle 1048739"/>
            <p:cNvSpPr/>
            <p:nvPr/>
          </p:nvSpPr>
          <p:spPr>
            <a:xfrm>
              <a:off x="5187" y="2602"/>
              <a:ext cx="463" cy="307"/>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Times" charset="0"/>
                  <a:ea typeface="ＭＳ Ｐゴシック" pitchFamily="34" charset="-128"/>
                </a:rPr>
                <a:t>1/[S]</a:t>
              </a:r>
            </a:p>
          </p:txBody>
        </p:sp>
      </p:grpSp>
      <p:sp>
        <p:nvSpPr>
          <p:cNvPr id="1048741" name="Rectangle 1048740"/>
          <p:cNvSpPr/>
          <p:nvPr/>
        </p:nvSpPr>
        <p:spPr>
          <a:xfrm>
            <a:off x="295275" y="3836987"/>
            <a:ext cx="5408612" cy="4027488"/>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600">
                <a:solidFill>
                  <a:srgbClr val="000000"/>
                </a:solidFill>
                <a:latin typeface="Times" charset="0"/>
                <a:ea typeface="ＭＳ Ｐゴシック" pitchFamily="34" charset="-128"/>
              </a:rPr>
              <a:t>Inhibitor competes with substrates for binding to active site</a:t>
            </a:r>
          </a:p>
          <a:p>
            <a:pPr lvl="0"/>
            <a:r>
              <a:rPr lang="en-US" altLang="en-US" sz="1600">
                <a:solidFill>
                  <a:srgbClr val="000000"/>
                </a:solidFill>
                <a:latin typeface="Times" charset="0"/>
                <a:ea typeface="ＭＳ Ｐゴシック" pitchFamily="34" charset="-128"/>
              </a:rPr>
              <a:t>Inhibitor is similar in structure to substrate, binds more strongly, reacts more slowly</a:t>
            </a:r>
          </a:p>
          <a:p>
            <a:pPr lvl="0"/>
            <a:r>
              <a:rPr lang="en-US" altLang="en-US" sz="1600">
                <a:solidFill>
                  <a:srgbClr val="000000"/>
                </a:solidFill>
                <a:latin typeface="Times" charset="0"/>
                <a:ea typeface="ＭＳ Ｐゴシック" pitchFamily="34" charset="-128"/>
              </a:rPr>
              <a:t>Increasing [I] increases [EI] and reduces [E] that is available for substrate binding</a:t>
            </a:r>
          </a:p>
          <a:p>
            <a:pPr lvl="0"/>
            <a:r>
              <a:rPr lang="en-US" altLang="en-US" sz="1600">
                <a:solidFill>
                  <a:srgbClr val="000000"/>
                </a:solidFill>
                <a:latin typeface="Times" charset="0"/>
                <a:ea typeface="ＭＳ Ｐゴシック" pitchFamily="34" charset="-128"/>
              </a:rPr>
              <a:t>Need to constantly keep [I] high for effective inhibition (cannot be metabolized away in body)</a:t>
            </a:r>
          </a:p>
          <a:p>
            <a:pPr lvl="0" eaLnBrk="1" latinLnBrk="1" hangingPunct="1">
              <a:lnSpc>
                <a:spcPct val="130000"/>
              </a:lnSpc>
              <a:spcBef>
                <a:spcPct val="20000"/>
              </a:spcBef>
              <a:buClr>
                <a:srgbClr val="009999"/>
              </a:buClr>
              <a:buSzPct val="65000"/>
              <a:buFont typeface="Wingdings" pitchFamily="2" charset="2"/>
              <a:buChar char="n"/>
            </a:pPr>
            <a:r>
              <a:rPr lang="en-US" altLang="en-US" sz="1600">
                <a:solidFill>
                  <a:srgbClr val="000000"/>
                </a:solidFill>
                <a:effectLst>
                  <a:outerShdw blurRad="38100" dist="38100" dir="2700000" algn="tl">
                    <a:srgbClr val="C0C0C0"/>
                  </a:outerShdw>
                </a:effectLst>
                <a:latin typeface="Tahoma" pitchFamily="34" charset="0"/>
                <a:ea typeface="ＭＳ Ｐゴシック" pitchFamily="34" charset="-128"/>
              </a:rPr>
              <a:t>Slope is larger (multiplied by </a:t>
            </a:r>
            <a:r>
              <a:rPr lang="en-US" altLang="en-US" sz="1600">
                <a:solidFill>
                  <a:srgbClr val="000000"/>
                </a:solidFill>
                <a:effectLst>
                  <a:outerShdw blurRad="38100" dist="38100" dir="2700000" algn="tl">
                    <a:srgbClr val="C0C0C0"/>
                  </a:outerShdw>
                </a:effectLst>
                <a:latin typeface="Symbol" pitchFamily="18" charset="2"/>
                <a:ea typeface="ＭＳ Ｐゴシック" pitchFamily="34" charset="-128"/>
              </a:rPr>
              <a:t>a</a:t>
            </a:r>
            <a:r>
              <a:rPr lang="en-US" altLang="en-US" sz="1600">
                <a:solidFill>
                  <a:srgbClr val="000000"/>
                </a:solidFill>
                <a:effectLst>
                  <a:outerShdw blurRad="38100" dist="38100" dir="2700000" algn="tl">
                    <a:srgbClr val="C0C0C0"/>
                  </a:outerShdw>
                </a:effectLst>
                <a:latin typeface="Tahoma" pitchFamily="34" charset="0"/>
                <a:ea typeface="ＭＳ Ｐゴシック" pitchFamily="34" charset="-128"/>
              </a:rPr>
              <a:t>)</a:t>
            </a:r>
          </a:p>
          <a:p>
            <a:pPr lvl="0" eaLnBrk="1" latinLnBrk="1" hangingPunct="1">
              <a:lnSpc>
                <a:spcPct val="130000"/>
              </a:lnSpc>
              <a:spcBef>
                <a:spcPct val="20000"/>
              </a:spcBef>
              <a:buClr>
                <a:srgbClr val="009999"/>
              </a:buClr>
              <a:buSzPct val="65000"/>
              <a:buFont typeface="Wingdings" pitchFamily="2" charset="2"/>
              <a:buChar char="n"/>
            </a:pPr>
            <a:r>
              <a:rPr lang="en-US" altLang="en-US" sz="1600">
                <a:solidFill>
                  <a:srgbClr val="000000"/>
                </a:solidFill>
                <a:effectLst>
                  <a:outerShdw blurRad="38100" dist="38100" dir="2700000" algn="tl">
                    <a:srgbClr val="C0C0C0"/>
                  </a:outerShdw>
                </a:effectLst>
                <a:latin typeface="Tahoma" pitchFamily="34" charset="0"/>
                <a:ea typeface="ＭＳ Ｐゴシック" pitchFamily="34" charset="-128"/>
              </a:rPr>
              <a:t>Intercept does not change   (V</a:t>
            </a:r>
            <a:r>
              <a:rPr lang="en-US" altLang="en-US" sz="1600" baseline="-25000">
                <a:solidFill>
                  <a:srgbClr val="000000"/>
                </a:solidFill>
                <a:effectLst>
                  <a:outerShdw blurRad="38100" dist="38100" dir="2700000" algn="tl">
                    <a:srgbClr val="C0C0C0"/>
                  </a:outerShdw>
                </a:effectLst>
                <a:latin typeface="Tahoma" pitchFamily="34" charset="0"/>
                <a:ea typeface="ＭＳ Ｐゴシック" pitchFamily="34" charset="-128"/>
              </a:rPr>
              <a:t>max</a:t>
            </a:r>
            <a:r>
              <a:rPr lang="en-US" altLang="en-US" sz="1600">
                <a:solidFill>
                  <a:srgbClr val="000000"/>
                </a:solidFill>
                <a:effectLst>
                  <a:outerShdw blurRad="38100" dist="38100" dir="2700000" algn="tl">
                    <a:srgbClr val="C0C0C0"/>
                  </a:outerShdw>
                </a:effectLst>
                <a:latin typeface="Tahoma" pitchFamily="34" charset="0"/>
                <a:ea typeface="ＭＳ Ｐゴシック" pitchFamily="34" charset="-128"/>
              </a:rPr>
              <a:t> is the same)</a:t>
            </a:r>
          </a:p>
          <a:p>
            <a:pPr lvl="0" eaLnBrk="1" latinLnBrk="1" hangingPunct="1">
              <a:lnSpc>
                <a:spcPct val="130000"/>
              </a:lnSpc>
              <a:spcBef>
                <a:spcPct val="20000"/>
              </a:spcBef>
              <a:buClr>
                <a:srgbClr val="009999"/>
              </a:buClr>
              <a:buSzPct val="65000"/>
              <a:buFont typeface="Wingdings" pitchFamily="2" charset="2"/>
              <a:buChar char="n"/>
            </a:pPr>
            <a:r>
              <a:rPr lang="en-US" altLang="en-US" sz="1600">
                <a:solidFill>
                  <a:srgbClr val="000000"/>
                </a:solidFill>
                <a:effectLst>
                  <a:outerShdw blurRad="38100" dist="38100" dir="2700000" algn="tl">
                    <a:srgbClr val="C0C0C0"/>
                  </a:outerShdw>
                </a:effectLst>
                <a:latin typeface="Tahoma" pitchFamily="34" charset="0"/>
                <a:ea typeface="ＭＳ Ｐゴシック" pitchFamily="34" charset="-128"/>
              </a:rPr>
              <a:t>K</a:t>
            </a:r>
            <a:r>
              <a:rPr lang="en-US" altLang="en-US" sz="1600" baseline="-25000">
                <a:solidFill>
                  <a:srgbClr val="000000"/>
                </a:solidFill>
                <a:effectLst>
                  <a:outerShdw blurRad="38100" dist="38100" dir="2700000" algn="tl">
                    <a:srgbClr val="C0C0C0"/>
                  </a:outerShdw>
                </a:effectLst>
                <a:latin typeface="Tahoma" pitchFamily="34" charset="0"/>
                <a:ea typeface="ＭＳ Ｐゴシック" pitchFamily="34" charset="-128"/>
              </a:rPr>
              <a:t>M</a:t>
            </a:r>
            <a:r>
              <a:rPr lang="en-US" altLang="en-US" sz="1600">
                <a:solidFill>
                  <a:srgbClr val="000000"/>
                </a:solidFill>
                <a:effectLst>
                  <a:outerShdw blurRad="38100" dist="38100" dir="2700000" algn="tl">
                    <a:srgbClr val="C0C0C0"/>
                  </a:outerShdw>
                </a:effectLst>
                <a:latin typeface="Tahoma" pitchFamily="34" charset="0"/>
                <a:ea typeface="ＭＳ Ｐゴシック" pitchFamily="34" charset="-128"/>
              </a:rPr>
              <a:t> is larger (multiplied by </a:t>
            </a:r>
            <a:r>
              <a:rPr lang="en-US" altLang="en-US" sz="1600">
                <a:solidFill>
                  <a:srgbClr val="000000"/>
                </a:solidFill>
                <a:effectLst>
                  <a:outerShdw blurRad="38100" dist="38100" dir="2700000" algn="tl">
                    <a:srgbClr val="C0C0C0"/>
                  </a:outerShdw>
                </a:effectLst>
                <a:latin typeface="Symbol" pitchFamily="18" charset="2"/>
                <a:ea typeface="ＭＳ Ｐゴシック" pitchFamily="34" charset="-128"/>
              </a:rPr>
              <a:t>a</a:t>
            </a:r>
            <a:r>
              <a:rPr lang="en-US" altLang="en-US" sz="1600">
                <a:solidFill>
                  <a:srgbClr val="000000"/>
                </a:solidFill>
                <a:effectLst>
                  <a:outerShdw blurRad="38100" dist="38100" dir="2700000" algn="tl">
                    <a:srgbClr val="C0C0C0"/>
                  </a:outerShdw>
                </a:effectLst>
                <a:latin typeface="Tahoma" pitchFamily="34" charset="0"/>
                <a:ea typeface="ＭＳ Ｐゴシック" pitchFamily="34" charset="-128"/>
              </a:rPr>
              <a:t>)</a:t>
            </a: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742" name="TextBox 1048741"/>
          <p:cNvSpPr txBox="1"/>
          <p:nvPr/>
        </p:nvSpPr>
        <p:spPr>
          <a:xfrm>
            <a:off x="457200" y="1295400"/>
            <a:ext cx="8229600" cy="4830762"/>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marL="165100" lvl="0" indent="-165100">
              <a:spcBef>
                <a:spcPct val="25000"/>
              </a:spcBef>
              <a:buClr>
                <a:srgbClr val="C60C30"/>
              </a:buClr>
              <a:buChar char="•"/>
            </a:pPr>
            <a:r>
              <a:rPr lang="en-US" altLang="zh-CN" sz="2400" b="1">
                <a:solidFill>
                  <a:schemeClr val="dk2"/>
                </a:solidFill>
                <a:latin typeface="Times New Roman" pitchFamily="18" charset="0"/>
              </a:rPr>
              <a:t>Unimolecular </a:t>
            </a:r>
          </a:p>
          <a:p>
            <a:pPr marL="165100" lvl="0" indent="-165100">
              <a:spcBef>
                <a:spcPct val="25000"/>
              </a:spcBef>
              <a:buClr>
                <a:srgbClr val="C60C30"/>
              </a:buClr>
              <a:buFontTx/>
              <a:buNone/>
            </a:pPr>
            <a:r>
              <a:rPr lang="en-US" altLang="zh-CN" sz="2400" b="1">
                <a:solidFill>
                  <a:schemeClr val="dk2"/>
                </a:solidFill>
                <a:latin typeface="Times New Roman" pitchFamily="18" charset="0"/>
              </a:rPr>
              <a:t>    Reaction</a:t>
            </a:r>
          </a:p>
          <a:p>
            <a:pPr marL="165100" lvl="0" indent="-165100">
              <a:spcBef>
                <a:spcPct val="25000"/>
              </a:spcBef>
              <a:buClr>
                <a:srgbClr val="C60C30"/>
              </a:buClr>
              <a:buChar char="•"/>
            </a:pPr>
            <a:endParaRPr lang="en-US" altLang="zh-CN" sz="2400" b="1">
              <a:solidFill>
                <a:schemeClr val="dk2"/>
              </a:solidFill>
              <a:latin typeface="Times New Roman" pitchFamily="18" charset="0"/>
            </a:endParaRPr>
          </a:p>
          <a:p>
            <a:pPr marL="165100" lvl="0" indent="-165100">
              <a:spcBef>
                <a:spcPct val="25000"/>
              </a:spcBef>
              <a:buClr>
                <a:srgbClr val="C60C30"/>
              </a:buClr>
              <a:buChar char="•"/>
            </a:pPr>
            <a:endParaRPr lang="en-US" altLang="zh-CN" sz="2400" b="1">
              <a:solidFill>
                <a:schemeClr val="dk2"/>
              </a:solidFill>
              <a:latin typeface="Times New Roman" pitchFamily="18" charset="0"/>
            </a:endParaRPr>
          </a:p>
          <a:p>
            <a:pPr marL="165100" lvl="0" indent="-165100">
              <a:spcBef>
                <a:spcPct val="25000"/>
              </a:spcBef>
              <a:buClr>
                <a:srgbClr val="C60C30"/>
              </a:buClr>
              <a:buChar char="•"/>
            </a:pPr>
            <a:endParaRPr lang="en-US" altLang="zh-CN" sz="2400" b="1">
              <a:solidFill>
                <a:schemeClr val="dk2"/>
              </a:solidFill>
              <a:latin typeface="Times New Roman" pitchFamily="18" charset="0"/>
            </a:endParaRPr>
          </a:p>
          <a:p>
            <a:pPr marL="165100" lvl="0" indent="-165100">
              <a:spcBef>
                <a:spcPct val="25000"/>
              </a:spcBef>
              <a:buClr>
                <a:srgbClr val="C60C30"/>
              </a:buClr>
              <a:buChar char="•"/>
            </a:pPr>
            <a:endParaRPr lang="en-US" altLang="zh-CN" sz="2400" b="1">
              <a:solidFill>
                <a:schemeClr val="dk2"/>
              </a:solidFill>
              <a:latin typeface="Times New Roman" pitchFamily="18" charset="0"/>
            </a:endParaRPr>
          </a:p>
          <a:p>
            <a:pPr marL="165100" lvl="0" indent="-165100">
              <a:spcBef>
                <a:spcPct val="25000"/>
              </a:spcBef>
              <a:buClr>
                <a:srgbClr val="C60C30"/>
              </a:buClr>
              <a:buChar char="•"/>
            </a:pPr>
            <a:endParaRPr lang="en-US" altLang="zh-CN" sz="2400" b="1">
              <a:solidFill>
                <a:schemeClr val="dk2"/>
              </a:solidFill>
              <a:latin typeface="Times New Roman" pitchFamily="18" charset="0"/>
            </a:endParaRPr>
          </a:p>
          <a:p>
            <a:pPr marL="165100" lvl="0" indent="-165100">
              <a:spcBef>
                <a:spcPct val="25000"/>
              </a:spcBef>
              <a:buClr>
                <a:srgbClr val="C60C30"/>
              </a:buClr>
              <a:buChar char="•"/>
            </a:pPr>
            <a:endParaRPr lang="en-US" altLang="zh-CN" sz="2400" b="1">
              <a:solidFill>
                <a:schemeClr val="dk2"/>
              </a:solidFill>
              <a:latin typeface="Times New Roman" pitchFamily="18" charset="0"/>
            </a:endParaRPr>
          </a:p>
          <a:p>
            <a:pPr marL="165100" lvl="0" indent="-165100">
              <a:spcBef>
                <a:spcPct val="25000"/>
              </a:spcBef>
              <a:buClr>
                <a:srgbClr val="C60C30"/>
              </a:buClr>
              <a:buChar char="•"/>
            </a:pPr>
            <a:r>
              <a:rPr lang="en-US" altLang="zh-CN" sz="2400" b="1">
                <a:solidFill>
                  <a:schemeClr val="dk2"/>
                </a:solidFill>
                <a:latin typeface="Times New Roman" pitchFamily="18" charset="0"/>
              </a:rPr>
              <a:t>Bimolecular </a:t>
            </a:r>
          </a:p>
          <a:p>
            <a:pPr marL="165100" lvl="0" indent="-165100">
              <a:spcBef>
                <a:spcPct val="25000"/>
              </a:spcBef>
              <a:buClr>
                <a:srgbClr val="C60C30"/>
              </a:buClr>
              <a:buFontTx/>
              <a:buNone/>
            </a:pPr>
            <a:r>
              <a:rPr lang="en-US" altLang="zh-CN" sz="2400" b="1">
                <a:solidFill>
                  <a:schemeClr val="dk2"/>
                </a:solidFill>
                <a:latin typeface="Times New Roman" pitchFamily="18" charset="0"/>
              </a:rPr>
              <a:t>    Reaction</a:t>
            </a:r>
          </a:p>
          <a:p>
            <a:pPr marL="165100" lvl="0" indent="-165100">
              <a:spcBef>
                <a:spcPct val="25000"/>
              </a:spcBef>
              <a:buClr>
                <a:srgbClr val="C60C30"/>
              </a:buClr>
              <a:buFontTx/>
              <a:buNone/>
            </a:pPr>
            <a:endParaRPr lang="en-US" altLang="zh-CN" sz="2400" b="1">
              <a:solidFill>
                <a:schemeClr val="dk2"/>
              </a:solidFill>
              <a:latin typeface="Times New Roman" pitchFamily="18" charset="0"/>
            </a:endParaRPr>
          </a:p>
        </p:txBody>
      </p:sp>
      <p:pic>
        <p:nvPicPr>
          <p:cNvPr id="2097179" name="Picture 2097178"/>
          <p:cNvPicPr>
            <a:picLocks/>
          </p:cNvPicPr>
          <p:nvPr/>
        </p:nvPicPr>
        <p:blipFill>
          <a:blip r:embed="rId2"/>
          <a:srcRect/>
          <a:stretch>
            <a:fillRect/>
          </a:stretch>
        </p:blipFill>
        <p:spPr>
          <a:xfrm>
            <a:off x="2819400" y="633412"/>
            <a:ext cx="5741987" cy="5943600"/>
          </a:xfrm>
          <a:prstGeom prst="rect">
            <a:avLst/>
          </a:prstGeom>
          <a:noFill/>
          <a:ln>
            <a:noFill/>
          </a:ln>
        </p:spPr>
      </p:pic>
      <p:sp>
        <p:nvSpPr>
          <p:cNvPr id="1048743" name="TextBox 1048742"/>
          <p:cNvSpPr txBox="1"/>
          <p:nvPr/>
        </p:nvSpPr>
        <p:spPr>
          <a:xfrm>
            <a:off x="212725" y="211137"/>
            <a:ext cx="8229600" cy="715962"/>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nSpc>
                <a:spcPct val="90000"/>
              </a:lnSpc>
            </a:pPr>
            <a:r>
              <a:rPr lang="en-US" altLang="zh-CN" sz="2000" b="1">
                <a:solidFill>
                  <a:schemeClr val="dk2"/>
                </a:solidFill>
                <a:latin typeface="Times New Roman" pitchFamily="18" charset="0"/>
              </a:rPr>
              <a:t>Competitive Inhibition</a:t>
            </a: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584" name="TextBox 1048583"/>
          <p:cNvSpPr txBox="1"/>
          <p:nvPr/>
        </p:nvSpPr>
        <p:spPr>
          <a:xfrm>
            <a:off x="685800" y="609600"/>
            <a:ext cx="7772400" cy="1143000"/>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gn="ctr">
              <a:lnSpc>
                <a:spcPct val="90000"/>
              </a:lnSpc>
            </a:pPr>
            <a:r>
              <a:rPr lang="en-US" altLang="en-US" sz="2800" b="1">
                <a:solidFill>
                  <a:schemeClr val="dk2"/>
                </a:solidFill>
                <a:latin typeface="Lucida Sans" pitchFamily="34" charset="0"/>
              </a:rPr>
              <a:t>Enzyme Kinetics Equation</a:t>
            </a:r>
          </a:p>
        </p:txBody>
      </p:sp>
      <p:pic>
        <p:nvPicPr>
          <p:cNvPr id="2097152" name="Picture 2097151"/>
          <p:cNvPicPr>
            <a:picLocks/>
          </p:cNvPicPr>
          <p:nvPr/>
        </p:nvPicPr>
        <p:blipFill>
          <a:blip r:embed="rId2"/>
          <a:srcRect/>
          <a:stretch>
            <a:fillRect/>
          </a:stretch>
        </p:blipFill>
        <p:spPr>
          <a:xfrm>
            <a:off x="685800" y="4343400"/>
            <a:ext cx="7696200" cy="2209800"/>
          </a:xfrm>
          <a:prstGeom prst="rect">
            <a:avLst/>
          </a:prstGeom>
          <a:noFill/>
          <a:ln>
            <a:noFill/>
          </a:ln>
        </p:spPr>
      </p:pic>
      <p:pic>
        <p:nvPicPr>
          <p:cNvPr id="2097153" name="Picture 2097152"/>
          <p:cNvPicPr>
            <a:picLocks/>
          </p:cNvPicPr>
          <p:nvPr/>
        </p:nvPicPr>
        <p:blipFill>
          <a:blip r:embed="rId3"/>
          <a:srcRect/>
          <a:stretch>
            <a:fillRect/>
          </a:stretch>
        </p:blipFill>
        <p:spPr>
          <a:xfrm>
            <a:off x="685800" y="2014537"/>
            <a:ext cx="7696200" cy="2176462"/>
          </a:xfrm>
          <a:prstGeom prst="rect">
            <a:avLst/>
          </a:prstGeom>
          <a:noFill/>
          <a:ln>
            <a:noFill/>
          </a:ln>
        </p:spPr>
      </p:pic>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2097180" name="Picture 2097179" descr="figure 6-15b"/>
          <p:cNvPicPr>
            <a:picLocks/>
          </p:cNvPicPr>
          <p:nvPr/>
        </p:nvPicPr>
        <p:blipFill>
          <a:blip r:embed="rId2"/>
          <a:srcRect/>
          <a:stretch>
            <a:fillRect/>
          </a:stretch>
        </p:blipFill>
        <p:spPr>
          <a:xfrm>
            <a:off x="4732337" y="992187"/>
            <a:ext cx="4022725" cy="2652712"/>
          </a:xfrm>
          <a:prstGeom prst="rect">
            <a:avLst/>
          </a:prstGeom>
          <a:noFill/>
          <a:ln>
            <a:noFill/>
          </a:ln>
        </p:spPr>
      </p:pic>
      <p:sp>
        <p:nvSpPr>
          <p:cNvPr id="1048744" name="TextBox 1048743"/>
          <p:cNvSpPr txBox="1"/>
          <p:nvPr/>
        </p:nvSpPr>
        <p:spPr>
          <a:xfrm>
            <a:off x="2095500" y="381000"/>
            <a:ext cx="4876800" cy="457200"/>
          </a:xfrm>
          <a:prstGeom prst="rect">
            <a:avLst/>
          </a:prstGeom>
          <a:noFill/>
          <a:ln>
            <a:noFill/>
          </a:ln>
        </p:spPr>
        <p:txBody>
          <a:bodyPr lIns="91440" tIns="45720" rIns="91440" bIns="45720" anchor="ct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gn="ctr" eaLnBrk="1" latinLnBrk="1" hangingPunct="1"/>
            <a:r>
              <a:rPr lang="en-US" altLang="en-US" sz="2800" b="1">
                <a:solidFill>
                  <a:schemeClr val="dk2"/>
                </a:solidFill>
                <a:latin typeface="Lucida Sans" pitchFamily="34" charset="0"/>
                <a:ea typeface="ＭＳ Ｐゴシック" pitchFamily="34" charset="-128"/>
              </a:rPr>
              <a:t>Uncompetitive Inhibition</a:t>
            </a:r>
          </a:p>
        </p:txBody>
      </p:sp>
      <p:sp>
        <p:nvSpPr>
          <p:cNvPr id="1048745" name="Rectangle 1048744"/>
          <p:cNvSpPr/>
          <p:nvPr/>
        </p:nvSpPr>
        <p:spPr>
          <a:xfrm>
            <a:off x="219075" y="1162050"/>
            <a:ext cx="4191000" cy="4248785"/>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600">
                <a:solidFill>
                  <a:srgbClr val="000000"/>
                </a:solidFill>
                <a:latin typeface="Times" charset="0"/>
                <a:ea typeface="ＭＳ Ｐゴシック" pitchFamily="34" charset="-128"/>
              </a:rPr>
              <a:t>Binds only to ES complex but not free enzyme</a:t>
            </a:r>
          </a:p>
          <a:p>
            <a:pPr lvl="0"/>
            <a:r>
              <a:rPr lang="en-US" altLang="en-US" sz="1600">
                <a:solidFill>
                  <a:srgbClr val="000000"/>
                </a:solidFill>
                <a:latin typeface="Times" charset="0"/>
                <a:ea typeface="ＭＳ Ｐゴシック" pitchFamily="34" charset="-128"/>
              </a:rPr>
              <a:t> </a:t>
            </a:r>
          </a:p>
          <a:p>
            <a:pPr lvl="0"/>
            <a:r>
              <a:rPr lang="en-US" altLang="en-US" sz="1600">
                <a:solidFill>
                  <a:srgbClr val="000000"/>
                </a:solidFill>
                <a:latin typeface="Times" charset="0"/>
                <a:ea typeface="ＭＳ Ｐゴシック" pitchFamily="34" charset="-128"/>
              </a:rPr>
              <a:t>Binds at location other than active site</a:t>
            </a:r>
          </a:p>
          <a:p>
            <a:pPr lvl="0"/>
            <a:endParaRPr lang="en-US" altLang="en-US" sz="1600">
              <a:solidFill>
                <a:srgbClr val="000000"/>
              </a:solidFill>
              <a:latin typeface="Times" charset="0"/>
              <a:ea typeface="ＭＳ Ｐゴシック" pitchFamily="34" charset="-128"/>
            </a:endParaRPr>
          </a:p>
          <a:p>
            <a:pPr lvl="0"/>
            <a:r>
              <a:rPr lang="en-US" altLang="en-US" sz="1600">
                <a:solidFill>
                  <a:srgbClr val="000000"/>
                </a:solidFill>
                <a:latin typeface="Times" charset="0"/>
                <a:ea typeface="ＭＳ Ｐゴシック" pitchFamily="34" charset="-128"/>
              </a:rPr>
              <a:t>Does not look like substrate. Binding of inhibitor distorts active site thus preventing substrate binding and catalysis</a:t>
            </a:r>
          </a:p>
          <a:p>
            <a:pPr lvl="0"/>
            <a:endParaRPr lang="en-US" altLang="en-US" sz="1600">
              <a:solidFill>
                <a:srgbClr val="000000"/>
              </a:solidFill>
              <a:latin typeface="Times" charset="0"/>
              <a:ea typeface="ＭＳ Ｐゴシック" pitchFamily="34" charset="-128"/>
            </a:endParaRPr>
          </a:p>
          <a:p>
            <a:pPr lvl="0"/>
            <a:r>
              <a:rPr lang="en-US" altLang="en-US" sz="1600">
                <a:solidFill>
                  <a:srgbClr val="000000"/>
                </a:solidFill>
                <a:latin typeface="Times" charset="0"/>
                <a:ea typeface="ＭＳ Ｐゴシック" pitchFamily="34" charset="-128"/>
              </a:rPr>
              <a:t>Cannot be competed away by increasing conc of substrate (Vmax is affected by [I])</a:t>
            </a:r>
          </a:p>
          <a:p>
            <a:pPr lvl="0"/>
            <a:endParaRPr lang="en-US" altLang="en-US" sz="1600">
              <a:solidFill>
                <a:srgbClr val="000000"/>
              </a:solidFill>
              <a:latin typeface="Times" charset="0"/>
              <a:ea typeface="ＭＳ Ｐゴシック" pitchFamily="34" charset="-128"/>
            </a:endParaRPr>
          </a:p>
          <a:p>
            <a:pPr lvl="0"/>
            <a:r>
              <a:rPr lang="en-US" altLang="en-US" sz="1600">
                <a:solidFill>
                  <a:srgbClr val="000000"/>
                </a:solidFill>
                <a:latin typeface="Times" charset="0"/>
                <a:ea typeface="ＭＳ Ｐゴシック" pitchFamily="34" charset="-128"/>
              </a:rPr>
              <a:t>Increasing [I] lowers Vmax and lowers Km. </a:t>
            </a:r>
          </a:p>
        </p:txBody>
      </p:sp>
      <p:pic>
        <p:nvPicPr>
          <p:cNvPr id="2097181" name="Picture 2097180" descr="box 6-02 figure 2"/>
          <p:cNvPicPr>
            <a:picLocks/>
          </p:cNvPicPr>
          <p:nvPr/>
        </p:nvPicPr>
        <p:blipFill>
          <a:blip r:embed="rId3"/>
          <a:srcRect/>
          <a:stretch>
            <a:fillRect/>
          </a:stretch>
        </p:blipFill>
        <p:spPr>
          <a:xfrm>
            <a:off x="4662487" y="3410585"/>
            <a:ext cx="3903662" cy="2817581"/>
          </a:xfrm>
          <a:prstGeom prst="rect">
            <a:avLst/>
          </a:prstGeom>
          <a:noFill/>
          <a:ln>
            <a:noFill/>
          </a:ln>
        </p:spPr>
      </p:pic>
      <p:sp>
        <p:nvSpPr>
          <p:cNvPr id="1048746" name="Rectangle 1048745"/>
          <p:cNvSpPr/>
          <p:nvPr/>
        </p:nvSpPr>
        <p:spPr>
          <a:xfrm>
            <a:off x="-33337" y="4232275"/>
            <a:ext cx="4257675" cy="2036712"/>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lnSpc>
                <a:spcPct val="110000"/>
              </a:lnSpc>
              <a:spcBef>
                <a:spcPct val="20000"/>
              </a:spcBef>
              <a:buClr>
                <a:schemeClr val="hlink"/>
              </a:buClr>
              <a:buSzPct val="65000"/>
              <a:buFont typeface="Wingdings" pitchFamily="2" charset="2"/>
              <a:buChar char="n"/>
            </a:pPr>
            <a:r>
              <a:rPr lang="en-US" altLang="en-US">
                <a:solidFill>
                  <a:schemeClr val="dk2"/>
                </a:solidFill>
                <a:latin typeface="Tahoma" pitchFamily="34" charset="0"/>
              </a:rPr>
              <a:t>Increasing [I]</a:t>
            </a:r>
          </a:p>
          <a:p>
            <a:pPr lvl="1" eaLnBrk="1" latinLnBrk="1" hangingPunct="1">
              <a:lnSpc>
                <a:spcPct val="110000"/>
              </a:lnSpc>
              <a:spcBef>
                <a:spcPct val="20000"/>
              </a:spcBef>
              <a:buClr>
                <a:schemeClr val="folHlink"/>
              </a:buClr>
              <a:buSzPct val="65000"/>
              <a:buFont typeface="Wingdings" pitchFamily="2" charset="2"/>
              <a:buChar char="n"/>
            </a:pPr>
            <a:r>
              <a:rPr lang="en-US" altLang="en-US">
                <a:solidFill>
                  <a:schemeClr val="dk2"/>
                </a:solidFill>
                <a:latin typeface="Tahoma" pitchFamily="34" charset="0"/>
              </a:rPr>
              <a:t>Lowers V</a:t>
            </a:r>
            <a:r>
              <a:rPr lang="en-US" altLang="en-US" baseline="-25000">
                <a:solidFill>
                  <a:schemeClr val="dk2"/>
                </a:solidFill>
                <a:latin typeface="Tahoma" pitchFamily="34" charset="0"/>
              </a:rPr>
              <a:t>max</a:t>
            </a:r>
            <a:r>
              <a:rPr lang="en-US" altLang="en-US">
                <a:solidFill>
                  <a:schemeClr val="dk2"/>
                </a:solidFill>
                <a:latin typeface="Tahoma" pitchFamily="34" charset="0"/>
              </a:rPr>
              <a:t> (y-intercept increases)</a:t>
            </a:r>
          </a:p>
          <a:p>
            <a:pPr lvl="1" eaLnBrk="1" latinLnBrk="1" hangingPunct="1">
              <a:lnSpc>
                <a:spcPct val="110000"/>
              </a:lnSpc>
              <a:spcBef>
                <a:spcPct val="20000"/>
              </a:spcBef>
              <a:buClr>
                <a:schemeClr val="folHlink"/>
              </a:buClr>
              <a:buSzPct val="65000"/>
              <a:buFont typeface="Wingdings" pitchFamily="2" charset="2"/>
              <a:buChar char="n"/>
            </a:pPr>
            <a:r>
              <a:rPr lang="en-US" altLang="en-US">
                <a:solidFill>
                  <a:schemeClr val="dk2"/>
                </a:solidFill>
                <a:latin typeface="Tahoma" pitchFamily="34" charset="0"/>
              </a:rPr>
              <a:t>Lowers K</a:t>
            </a:r>
            <a:r>
              <a:rPr lang="en-US" altLang="en-US" baseline="-25000">
                <a:solidFill>
                  <a:schemeClr val="dk2"/>
                </a:solidFill>
                <a:latin typeface="Tahoma" pitchFamily="34" charset="0"/>
              </a:rPr>
              <a:t>M</a:t>
            </a:r>
            <a:r>
              <a:rPr lang="en-US" altLang="en-US">
                <a:solidFill>
                  <a:schemeClr val="dk2"/>
                </a:solidFill>
                <a:latin typeface="Tahoma" pitchFamily="34" charset="0"/>
              </a:rPr>
              <a:t> (x-intercept decreases)</a:t>
            </a:r>
          </a:p>
          <a:p>
            <a:pPr lvl="1" eaLnBrk="1" latinLnBrk="1" hangingPunct="1">
              <a:lnSpc>
                <a:spcPct val="110000"/>
              </a:lnSpc>
              <a:spcBef>
                <a:spcPct val="20000"/>
              </a:spcBef>
              <a:buClr>
                <a:schemeClr val="folHlink"/>
              </a:buClr>
              <a:buSzPct val="65000"/>
              <a:buFont typeface="Wingdings" pitchFamily="2" charset="2"/>
              <a:buChar char="n"/>
            </a:pPr>
            <a:r>
              <a:rPr lang="en-US" altLang="en-US">
                <a:solidFill>
                  <a:schemeClr val="dk2"/>
                </a:solidFill>
                <a:latin typeface="Tahoma" pitchFamily="34" charset="0"/>
              </a:rPr>
              <a:t>Ratio of K</a:t>
            </a:r>
            <a:r>
              <a:rPr lang="en-US" altLang="en-US" baseline="-25000">
                <a:solidFill>
                  <a:schemeClr val="dk2"/>
                </a:solidFill>
                <a:latin typeface="Tahoma" pitchFamily="34" charset="0"/>
              </a:rPr>
              <a:t>M</a:t>
            </a:r>
            <a:r>
              <a:rPr lang="en-US" altLang="en-US">
                <a:solidFill>
                  <a:schemeClr val="dk2"/>
                </a:solidFill>
                <a:latin typeface="Tahoma" pitchFamily="34" charset="0"/>
              </a:rPr>
              <a:t>/V</a:t>
            </a:r>
            <a:r>
              <a:rPr lang="en-US" altLang="en-US" baseline="-25000">
                <a:solidFill>
                  <a:schemeClr val="dk2"/>
                </a:solidFill>
                <a:latin typeface="Tahoma" pitchFamily="34" charset="0"/>
              </a:rPr>
              <a:t>max</a:t>
            </a:r>
            <a:r>
              <a:rPr lang="en-US" altLang="en-US">
                <a:solidFill>
                  <a:schemeClr val="dk2"/>
                </a:solidFill>
                <a:latin typeface="Tahoma" pitchFamily="34" charset="0"/>
              </a:rPr>
              <a:t> is the same (slope)</a:t>
            </a:r>
          </a:p>
          <a:p>
            <a:pPr lvl="0" eaLnBrk="1" latinLnBrk="1" hangingPunct="1"/>
            <a:endParaRPr lang="en-US" altLang="en-US">
              <a:solidFill>
                <a:schemeClr val="dk2"/>
              </a:solidFill>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2097182" name="Picture 2097181"/>
          <p:cNvPicPr>
            <a:picLocks/>
          </p:cNvPicPr>
          <p:nvPr/>
        </p:nvPicPr>
        <p:blipFill>
          <a:blip r:embed="rId2"/>
          <a:srcRect/>
          <a:stretch>
            <a:fillRect/>
          </a:stretch>
        </p:blipFill>
        <p:spPr>
          <a:xfrm>
            <a:off x="422275" y="1687512"/>
            <a:ext cx="8382000" cy="3867150"/>
          </a:xfrm>
          <a:prstGeom prst="rect">
            <a:avLst/>
          </a:prstGeom>
          <a:noFill/>
          <a:ln>
            <a:noFill/>
          </a:ln>
        </p:spPr>
      </p:pic>
      <p:sp>
        <p:nvSpPr>
          <p:cNvPr id="1048747" name="TextBox 1048746"/>
          <p:cNvSpPr txBox="1"/>
          <p:nvPr/>
        </p:nvSpPr>
        <p:spPr>
          <a:xfrm>
            <a:off x="457200" y="152400"/>
            <a:ext cx="8229600" cy="1143000"/>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nSpc>
                <a:spcPct val="90000"/>
              </a:lnSpc>
            </a:pPr>
            <a:r>
              <a:rPr lang="en-US" altLang="zh-CN" sz="4000" b="1">
                <a:solidFill>
                  <a:schemeClr val="dk2"/>
                </a:solidFill>
                <a:latin typeface="Times New Roman" pitchFamily="18" charset="0"/>
              </a:rPr>
              <a:t>Uncompetitive Inhibition</a:t>
            </a: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748" name="TextBox 1048747"/>
          <p:cNvSpPr txBox="1"/>
          <p:nvPr/>
        </p:nvSpPr>
        <p:spPr bwMode="black">
          <a:xfrm>
            <a:off x="700087" y="188799"/>
            <a:ext cx="7216775" cy="576376"/>
          </a:xfrm>
          <a:prstGeom prst="rect">
            <a:avLst/>
          </a:prstGeom>
          <a:noFill/>
          <a:ln>
            <a:noFill/>
          </a:ln>
        </p:spPr>
        <p:txBody>
          <a:bodyPr lIns="91440" tIns="45720" rIns="91440" bIns="45720" anchor="b" anchorCtr="1">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lnSpc>
                <a:spcPct val="90000"/>
              </a:lnSpc>
            </a:pPr>
            <a:r>
              <a:rPr lang="en-US" altLang="en-US" sz="2800" b="1">
                <a:solidFill>
                  <a:schemeClr val="dk2"/>
                </a:solidFill>
                <a:latin typeface="Lucida Sans" pitchFamily="34" charset="0"/>
              </a:rPr>
              <a:t>Mixed or Non Competitive Inhibition</a:t>
            </a:r>
          </a:p>
        </p:txBody>
      </p:sp>
      <p:sp>
        <p:nvSpPr>
          <p:cNvPr id="1048749" name="Rectangle 1048748"/>
          <p:cNvSpPr/>
          <p:nvPr/>
        </p:nvSpPr>
        <p:spPr>
          <a:xfrm>
            <a:off x="657225" y="1152525"/>
            <a:ext cx="184150" cy="374650"/>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endParaRPr lang="en-US" altLang="en-US"/>
          </a:p>
        </p:txBody>
      </p:sp>
      <p:pic>
        <p:nvPicPr>
          <p:cNvPr id="2097183" name="Picture 2097182"/>
          <p:cNvPicPr>
            <a:picLocks/>
          </p:cNvPicPr>
          <p:nvPr/>
        </p:nvPicPr>
        <p:blipFill>
          <a:blip r:embed="rId2"/>
          <a:srcRect/>
          <a:stretch>
            <a:fillRect/>
          </a:stretch>
        </p:blipFill>
        <p:spPr>
          <a:xfrm>
            <a:off x="4657725" y="933450"/>
            <a:ext cx="4057650" cy="2919412"/>
          </a:xfrm>
          <a:prstGeom prst="rect">
            <a:avLst/>
          </a:prstGeom>
          <a:noFill/>
          <a:ln>
            <a:noFill/>
          </a:ln>
        </p:spPr>
      </p:pic>
      <p:sp>
        <p:nvSpPr>
          <p:cNvPr id="1048750" name="Rectangle 1048749"/>
          <p:cNvSpPr/>
          <p:nvPr/>
        </p:nvSpPr>
        <p:spPr>
          <a:xfrm>
            <a:off x="269875" y="976312"/>
            <a:ext cx="4038600" cy="2695715"/>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eaLnBrk="1" latinLnBrk="1" hangingPunct="1"/>
            <a:r>
              <a:rPr lang="en-US" altLang="en-US">
                <a:solidFill>
                  <a:schemeClr val="dk2"/>
                </a:solidFill>
              </a:rPr>
              <a:t>Inhibitor binds E or ES</a:t>
            </a:r>
          </a:p>
          <a:p>
            <a:pPr lvl="0" eaLnBrk="1" latinLnBrk="1" hangingPunct="1">
              <a:lnSpc>
                <a:spcPct val="110000"/>
              </a:lnSpc>
              <a:spcBef>
                <a:spcPct val="20000"/>
              </a:spcBef>
              <a:buClr>
                <a:schemeClr val="hlink"/>
              </a:buClr>
              <a:buSzPct val="65000"/>
              <a:buFont typeface="Wingdings" pitchFamily="2" charset="2"/>
              <a:buChar char="n"/>
            </a:pPr>
            <a:r>
              <a:rPr lang="en-US" altLang="en-US">
                <a:solidFill>
                  <a:schemeClr val="dk2"/>
                </a:solidFill>
                <a:latin typeface="Tahoma" pitchFamily="34" charset="0"/>
              </a:rPr>
              <a:t>Increasing [I]</a:t>
            </a:r>
          </a:p>
          <a:p>
            <a:pPr lvl="1" eaLnBrk="1" latinLnBrk="1" hangingPunct="1">
              <a:lnSpc>
                <a:spcPct val="110000"/>
              </a:lnSpc>
              <a:spcBef>
                <a:spcPct val="20000"/>
              </a:spcBef>
              <a:buClr>
                <a:schemeClr val="folHlink"/>
              </a:buClr>
              <a:buSzPct val="65000"/>
              <a:buFont typeface="Wingdings" pitchFamily="2" charset="2"/>
              <a:buChar char="n"/>
            </a:pPr>
            <a:r>
              <a:rPr lang="en-US" altLang="en-US">
                <a:solidFill>
                  <a:schemeClr val="dk2"/>
                </a:solidFill>
                <a:latin typeface="Tahoma" pitchFamily="34" charset="0"/>
              </a:rPr>
              <a:t>Lowers V</a:t>
            </a:r>
            <a:r>
              <a:rPr lang="en-US" altLang="en-US" baseline="-25000">
                <a:solidFill>
                  <a:schemeClr val="dk2"/>
                </a:solidFill>
                <a:latin typeface="Tahoma" pitchFamily="34" charset="0"/>
              </a:rPr>
              <a:t>max</a:t>
            </a:r>
            <a:r>
              <a:rPr lang="en-US" altLang="en-US">
                <a:solidFill>
                  <a:schemeClr val="dk2"/>
                </a:solidFill>
                <a:latin typeface="Tahoma" pitchFamily="34" charset="0"/>
              </a:rPr>
              <a:t> (y-intercept increases)</a:t>
            </a:r>
          </a:p>
          <a:p>
            <a:pPr lvl="1" eaLnBrk="1" latinLnBrk="1" hangingPunct="1">
              <a:lnSpc>
                <a:spcPct val="110000"/>
              </a:lnSpc>
              <a:spcBef>
                <a:spcPct val="20000"/>
              </a:spcBef>
              <a:buClr>
                <a:schemeClr val="folHlink"/>
              </a:buClr>
              <a:buSzPct val="65000"/>
              <a:buFont typeface="Wingdings" pitchFamily="2" charset="2"/>
              <a:buChar char="n"/>
            </a:pPr>
            <a:r>
              <a:rPr lang="en-US" altLang="en-US">
                <a:solidFill>
                  <a:schemeClr val="dk2"/>
                </a:solidFill>
                <a:latin typeface="Tahoma" pitchFamily="34" charset="0"/>
              </a:rPr>
              <a:t>Raises K</a:t>
            </a:r>
            <a:r>
              <a:rPr lang="en-US" altLang="en-US" baseline="-25000">
                <a:solidFill>
                  <a:schemeClr val="dk2"/>
                </a:solidFill>
                <a:latin typeface="Tahoma" pitchFamily="34" charset="0"/>
              </a:rPr>
              <a:t>M</a:t>
            </a:r>
            <a:r>
              <a:rPr lang="en-US" altLang="en-US">
                <a:solidFill>
                  <a:schemeClr val="dk2"/>
                </a:solidFill>
                <a:latin typeface="Tahoma" pitchFamily="34" charset="0"/>
              </a:rPr>
              <a:t> (x-intercept increases)</a:t>
            </a:r>
          </a:p>
          <a:p>
            <a:pPr lvl="1" eaLnBrk="1" latinLnBrk="1" hangingPunct="1">
              <a:lnSpc>
                <a:spcPct val="110000"/>
              </a:lnSpc>
              <a:spcBef>
                <a:spcPct val="20000"/>
              </a:spcBef>
              <a:buClr>
                <a:schemeClr val="folHlink"/>
              </a:buClr>
              <a:buSzPct val="65000"/>
              <a:buFont typeface="Wingdings" pitchFamily="2" charset="2"/>
              <a:buChar char="n"/>
            </a:pPr>
            <a:r>
              <a:rPr lang="en-US" altLang="en-US">
                <a:solidFill>
                  <a:schemeClr val="dk2"/>
                </a:solidFill>
                <a:latin typeface="Tahoma" pitchFamily="34" charset="0"/>
              </a:rPr>
              <a:t>Ratio of K</a:t>
            </a:r>
            <a:r>
              <a:rPr lang="en-US" altLang="en-US" baseline="-25000">
                <a:solidFill>
                  <a:schemeClr val="dk2"/>
                </a:solidFill>
                <a:latin typeface="Tahoma" pitchFamily="34" charset="0"/>
              </a:rPr>
              <a:t>M</a:t>
            </a:r>
            <a:r>
              <a:rPr lang="en-US" altLang="en-US">
                <a:solidFill>
                  <a:schemeClr val="dk2"/>
                </a:solidFill>
                <a:latin typeface="Tahoma" pitchFamily="34" charset="0"/>
              </a:rPr>
              <a:t>/V</a:t>
            </a:r>
            <a:r>
              <a:rPr lang="en-US" altLang="en-US" baseline="-25000">
                <a:solidFill>
                  <a:schemeClr val="dk2"/>
                </a:solidFill>
                <a:latin typeface="Tahoma" pitchFamily="34" charset="0"/>
              </a:rPr>
              <a:t>max</a:t>
            </a:r>
            <a:r>
              <a:rPr lang="en-US" altLang="en-US">
                <a:solidFill>
                  <a:schemeClr val="dk2"/>
                </a:solidFill>
                <a:latin typeface="Tahoma" pitchFamily="34" charset="0"/>
              </a:rPr>
              <a:t> is not the same (slope changes)</a:t>
            </a:r>
          </a:p>
        </p:txBody>
      </p:sp>
      <p:pic>
        <p:nvPicPr>
          <p:cNvPr id="2097184" name="Picture 2097183"/>
          <p:cNvPicPr>
            <a:picLocks/>
          </p:cNvPicPr>
          <p:nvPr/>
        </p:nvPicPr>
        <p:blipFill>
          <a:blip r:embed="rId3"/>
          <a:srcRect t="13499"/>
          <a:stretch>
            <a:fillRect/>
          </a:stretch>
        </p:blipFill>
        <p:spPr>
          <a:xfrm>
            <a:off x="269875" y="3670300"/>
            <a:ext cx="4114800" cy="3014662"/>
          </a:xfrm>
          <a:prstGeom prst="rect">
            <a:avLst/>
          </a:prstGeom>
          <a:noFill/>
          <a:ln>
            <a:noFill/>
          </a:ln>
        </p:spPr>
      </p:pic>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751" name="TextBox 1048750"/>
          <p:cNvSpPr txBox="1"/>
          <p:nvPr/>
        </p:nvSpPr>
        <p:spPr>
          <a:xfrm>
            <a:off x="228600" y="228600"/>
            <a:ext cx="8261350" cy="457200"/>
          </a:xfrm>
          <a:prstGeom prst="rect">
            <a:avLst/>
          </a:prstGeom>
          <a:noFill/>
          <a:ln>
            <a:noFill/>
          </a:ln>
        </p:spPr>
        <p:txBody>
          <a:bodyPr lIns="91440" tIns="45720" rIns="91440" bIns="45720" anchor="ct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gn="ctr" eaLnBrk="1" latinLnBrk="1" hangingPunct="1"/>
            <a:r>
              <a:rPr lang="en-US" altLang="en-US" sz="2800" b="1">
                <a:solidFill>
                  <a:schemeClr val="dk2"/>
                </a:solidFill>
                <a:latin typeface="Lucida Sans" pitchFamily="34" charset="0"/>
                <a:ea typeface="ＭＳ Ｐゴシック" pitchFamily="34" charset="-128"/>
              </a:rPr>
              <a:t>Reversible Inhibition (non-competitive) </a:t>
            </a:r>
          </a:p>
        </p:txBody>
      </p:sp>
      <p:sp>
        <p:nvSpPr>
          <p:cNvPr id="1048752" name="Rectangle 1048751"/>
          <p:cNvSpPr/>
          <p:nvPr/>
        </p:nvSpPr>
        <p:spPr>
          <a:xfrm>
            <a:off x="165100" y="833437"/>
            <a:ext cx="8597900" cy="104775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600">
                <a:solidFill>
                  <a:srgbClr val="000000"/>
                </a:solidFill>
                <a:latin typeface="Lucida Sans" pitchFamily="34" charset="0"/>
                <a:ea typeface="ＭＳ Ｐゴシック" pitchFamily="34" charset="-128"/>
              </a:rPr>
              <a:t>A inhibitor binds the enzyme but not in its active site. It affects the Kcat because substrate can still bind the active site.</a:t>
            </a:r>
          </a:p>
          <a:p>
            <a:pPr lvl="0"/>
            <a:r>
              <a:rPr lang="en-US" altLang="en-US" sz="1600">
                <a:solidFill>
                  <a:srgbClr val="000000"/>
                </a:solidFill>
                <a:latin typeface="Lucida Sans" pitchFamily="34" charset="0"/>
                <a:ea typeface="ＭＳ Ｐゴシック" pitchFamily="34" charset="-128"/>
              </a:rPr>
              <a:t>Rate of catalysis is affected</a:t>
            </a:r>
          </a:p>
        </p:txBody>
      </p:sp>
      <p:sp>
        <p:nvSpPr>
          <p:cNvPr id="1048753" name="Straight Connector 1048752"/>
          <p:cNvSpPr/>
          <p:nvPr/>
        </p:nvSpPr>
        <p:spPr>
          <a:xfrm>
            <a:off x="1011237" y="2667000"/>
            <a:ext cx="0" cy="2554287"/>
          </a:xfrm>
          <a:prstGeom prst="line">
            <a:avLst/>
          </a:prstGeom>
          <a:noFill/>
          <a:ln w="9525" cap="flat" cmpd="sng">
            <a:solidFill>
              <a:srgbClr val="000000">
                <a:alpha val="100000"/>
              </a:srgbClr>
            </a:solidFill>
            <a:prstDash val="solid"/>
            <a:round/>
          </a:ln>
        </p:spPr>
      </p:sp>
      <p:sp>
        <p:nvSpPr>
          <p:cNvPr id="1048754" name="Straight Connector 1048753"/>
          <p:cNvSpPr/>
          <p:nvPr/>
        </p:nvSpPr>
        <p:spPr>
          <a:xfrm>
            <a:off x="1011237" y="5221287"/>
            <a:ext cx="3778250" cy="0"/>
          </a:xfrm>
          <a:prstGeom prst="line">
            <a:avLst/>
          </a:prstGeom>
          <a:noFill/>
          <a:ln w="9525" cap="flat" cmpd="sng">
            <a:solidFill>
              <a:srgbClr val="000000">
                <a:alpha val="100000"/>
              </a:srgbClr>
            </a:solidFill>
            <a:prstDash val="solid"/>
            <a:round/>
          </a:ln>
        </p:spPr>
      </p:sp>
      <p:sp>
        <p:nvSpPr>
          <p:cNvPr id="1048755" name="Rectangle 1048754"/>
          <p:cNvSpPr/>
          <p:nvPr/>
        </p:nvSpPr>
        <p:spPr>
          <a:xfrm>
            <a:off x="2503487" y="5283200"/>
            <a:ext cx="1059180" cy="329311"/>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Lucida Sans" pitchFamily="34" charset="0"/>
                <a:ea typeface="ＭＳ Ｐゴシック" pitchFamily="34" charset="-128"/>
              </a:rPr>
              <a:t>[Substrate]</a:t>
            </a:r>
          </a:p>
        </p:txBody>
      </p:sp>
      <p:sp>
        <p:nvSpPr>
          <p:cNvPr id="1048756" name="Rectangle 1048755"/>
          <p:cNvSpPr/>
          <p:nvPr/>
        </p:nvSpPr>
        <p:spPr>
          <a:xfrm>
            <a:off x="639762" y="3651250"/>
            <a:ext cx="388937" cy="307975"/>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Lucida Sans" pitchFamily="34" charset="0"/>
                <a:ea typeface="ＭＳ Ｐゴシック" pitchFamily="34" charset="-128"/>
              </a:rPr>
              <a:t>vo</a:t>
            </a:r>
          </a:p>
        </p:txBody>
      </p:sp>
      <p:sp>
        <p:nvSpPr>
          <p:cNvPr id="1048757" name="Rectangle 1048756"/>
          <p:cNvSpPr/>
          <p:nvPr/>
        </p:nvSpPr>
        <p:spPr>
          <a:xfrm>
            <a:off x="461962" y="2590800"/>
            <a:ext cx="640080" cy="329311"/>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Lucida Sans" pitchFamily="34" charset="0"/>
                <a:ea typeface="ＭＳ Ｐゴシック" pitchFamily="34" charset="-128"/>
              </a:rPr>
              <a:t>Vmax</a:t>
            </a:r>
          </a:p>
        </p:txBody>
      </p:sp>
      <p:sp>
        <p:nvSpPr>
          <p:cNvPr id="1048758" name="Straight Connector 1048757"/>
          <p:cNvSpPr/>
          <p:nvPr/>
        </p:nvSpPr>
        <p:spPr>
          <a:xfrm flipH="1">
            <a:off x="1011237" y="2773362"/>
            <a:ext cx="3778250" cy="0"/>
          </a:xfrm>
          <a:prstGeom prst="line">
            <a:avLst/>
          </a:prstGeom>
          <a:noFill/>
          <a:ln w="22225" cap="flat" cmpd="sng">
            <a:solidFill>
              <a:srgbClr val="000000">
                <a:alpha val="100000"/>
              </a:srgbClr>
            </a:solidFill>
            <a:prstDash val="sysDot"/>
            <a:round/>
          </a:ln>
        </p:spPr>
      </p:sp>
      <p:sp>
        <p:nvSpPr>
          <p:cNvPr id="1048759" name="Freeform: Shape 1048758"/>
          <p:cNvSpPr/>
          <p:nvPr/>
        </p:nvSpPr>
        <p:spPr bwMode="auto">
          <a:xfrm>
            <a:off x="1011237" y="2817812"/>
            <a:ext cx="3770312" cy="2403475"/>
          </a:xfrm>
          <a:custGeom>
            <a:avLst/>
            <a:gdLst>
              <a:gd name="l" fmla="*/ 0 w 3408"/>
              <a:gd name="t" fmla="*/ 0 h 2168"/>
              <a:gd name="r" fmla="*/ 3408 w 3408"/>
              <a:gd name="b" fmla="*/ 2168 h 2168"/>
            </a:gdLst>
            <a:ahLst/>
            <a:cxnLst/>
            <a:rect l="l" t="t" r="r" b="b"/>
            <a:pathLst>
              <a:path w="3408" h="2168">
                <a:moveTo>
                  <a:pt x="0" y="2168"/>
                </a:moveTo>
                <a:cubicBezTo>
                  <a:pt x="60" y="1720"/>
                  <a:pt x="120" y="1272"/>
                  <a:pt x="192" y="968"/>
                </a:cubicBezTo>
                <a:cubicBezTo>
                  <a:pt x="264" y="664"/>
                  <a:pt x="320" y="496"/>
                  <a:pt x="432" y="344"/>
                </a:cubicBezTo>
                <a:cubicBezTo>
                  <a:pt x="544" y="192"/>
                  <a:pt x="640" y="112"/>
                  <a:pt x="864" y="56"/>
                </a:cubicBezTo>
                <a:cubicBezTo>
                  <a:pt x="1088" y="0"/>
                  <a:pt x="1352" y="16"/>
                  <a:pt x="1776" y="8"/>
                </a:cubicBezTo>
                <a:cubicBezTo>
                  <a:pt x="2200" y="0"/>
                  <a:pt x="2804" y="4"/>
                  <a:pt x="3408" y="8"/>
                </a:cubicBezTo>
              </a:path>
            </a:pathLst>
          </a:custGeom>
          <a:noFill/>
          <a:ln w="9525" cap="flat" cmpd="sng">
            <a:solidFill>
              <a:srgbClr val="000000">
                <a:alpha val="100000"/>
              </a:srgbClr>
            </a:solidFill>
            <a:prstDash val="solid"/>
            <a:round/>
          </a:ln>
        </p:spPr>
      </p:sp>
      <p:sp>
        <p:nvSpPr>
          <p:cNvPr id="1048760" name="Rectangle 1048759"/>
          <p:cNvSpPr/>
          <p:nvPr/>
        </p:nvSpPr>
        <p:spPr>
          <a:xfrm>
            <a:off x="1806575" y="2819400"/>
            <a:ext cx="487681" cy="329311"/>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Lucida Sans" pitchFamily="34" charset="0"/>
                <a:ea typeface="ＭＳ Ｐゴシック" pitchFamily="34" charset="-128"/>
              </a:rPr>
              <a:t>-Inh</a:t>
            </a:r>
          </a:p>
        </p:txBody>
      </p:sp>
      <p:sp>
        <p:nvSpPr>
          <p:cNvPr id="1048761" name="Rectangle 1048760"/>
          <p:cNvSpPr/>
          <p:nvPr/>
        </p:nvSpPr>
        <p:spPr>
          <a:xfrm>
            <a:off x="2549525" y="3429000"/>
            <a:ext cx="525780" cy="329311"/>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Lucida Sans" pitchFamily="34" charset="0"/>
                <a:ea typeface="ＭＳ Ｐゴシック" pitchFamily="34" charset="-128"/>
              </a:rPr>
              <a:t>+inh</a:t>
            </a:r>
          </a:p>
        </p:txBody>
      </p:sp>
      <p:sp>
        <p:nvSpPr>
          <p:cNvPr id="1048762" name="Straight Connector 1048761"/>
          <p:cNvSpPr/>
          <p:nvPr/>
        </p:nvSpPr>
        <p:spPr>
          <a:xfrm>
            <a:off x="852487" y="3997325"/>
            <a:ext cx="158750" cy="0"/>
          </a:xfrm>
          <a:prstGeom prst="line">
            <a:avLst/>
          </a:prstGeom>
          <a:noFill/>
          <a:ln w="9525" cap="flat" cmpd="sng">
            <a:solidFill>
              <a:srgbClr val="000000">
                <a:alpha val="100000"/>
              </a:srgbClr>
            </a:solidFill>
            <a:prstDash val="solid"/>
            <a:round/>
          </a:ln>
        </p:spPr>
      </p:sp>
      <p:sp>
        <p:nvSpPr>
          <p:cNvPr id="1048763" name="Rectangle 1048762"/>
          <p:cNvSpPr/>
          <p:nvPr/>
        </p:nvSpPr>
        <p:spPr>
          <a:xfrm>
            <a:off x="0" y="3810000"/>
            <a:ext cx="957580" cy="329311"/>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Lucida Sans" pitchFamily="34" charset="0"/>
                <a:ea typeface="ＭＳ Ｐゴシック" pitchFamily="34" charset="-128"/>
              </a:rPr>
              <a:t>1/2 Vmax</a:t>
            </a:r>
          </a:p>
        </p:txBody>
      </p:sp>
      <p:sp>
        <p:nvSpPr>
          <p:cNvPr id="1048764" name="Straight Connector 1048763"/>
          <p:cNvSpPr/>
          <p:nvPr/>
        </p:nvSpPr>
        <p:spPr>
          <a:xfrm>
            <a:off x="1206500" y="3997325"/>
            <a:ext cx="0" cy="1223962"/>
          </a:xfrm>
          <a:prstGeom prst="line">
            <a:avLst/>
          </a:prstGeom>
          <a:noFill/>
          <a:ln w="22225" cap="flat" cmpd="sng">
            <a:solidFill>
              <a:srgbClr val="000000">
                <a:alpha val="100000"/>
              </a:srgbClr>
            </a:solidFill>
            <a:prstDash val="dash"/>
            <a:round/>
          </a:ln>
        </p:spPr>
      </p:sp>
      <p:sp>
        <p:nvSpPr>
          <p:cNvPr id="1048765" name="Rectangle 1048764"/>
          <p:cNvSpPr/>
          <p:nvPr/>
        </p:nvSpPr>
        <p:spPr>
          <a:xfrm>
            <a:off x="1011237" y="5302250"/>
            <a:ext cx="469900" cy="307975"/>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Lucida Sans" pitchFamily="34" charset="0"/>
                <a:ea typeface="ＭＳ Ｐゴシック" pitchFamily="34" charset="-128"/>
              </a:rPr>
              <a:t>Km</a:t>
            </a:r>
          </a:p>
        </p:txBody>
      </p:sp>
      <p:sp>
        <p:nvSpPr>
          <p:cNvPr id="1048766" name="Rectangle 1048765"/>
          <p:cNvSpPr/>
          <p:nvPr/>
        </p:nvSpPr>
        <p:spPr>
          <a:xfrm>
            <a:off x="1651000" y="5310187"/>
            <a:ext cx="614681" cy="567182"/>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Lucida Sans" pitchFamily="34" charset="0"/>
                <a:ea typeface="ＭＳ Ｐゴシック" pitchFamily="34" charset="-128"/>
              </a:rPr>
              <a:t>Km</a:t>
            </a:r>
          </a:p>
          <a:p>
            <a:pPr lvl="0"/>
            <a:r>
              <a:rPr lang="en-US" altLang="en-US" sz="1400">
                <a:solidFill>
                  <a:srgbClr val="000000"/>
                </a:solidFill>
                <a:latin typeface="Lucida Sans" pitchFamily="34" charset="0"/>
                <a:ea typeface="ＭＳ Ｐゴシック" pitchFamily="34" charset="-128"/>
              </a:rPr>
              <a:t>(app)</a:t>
            </a:r>
          </a:p>
        </p:txBody>
      </p:sp>
      <p:sp>
        <p:nvSpPr>
          <p:cNvPr id="1048767" name="Freeform: Shape 1048766"/>
          <p:cNvSpPr/>
          <p:nvPr/>
        </p:nvSpPr>
        <p:spPr bwMode="auto">
          <a:xfrm>
            <a:off x="990600" y="3352800"/>
            <a:ext cx="3770312" cy="1870075"/>
          </a:xfrm>
          <a:custGeom>
            <a:avLst/>
            <a:gdLst>
              <a:gd name="l" fmla="*/ 0 w 3408"/>
              <a:gd name="t" fmla="*/ 0 h 2168"/>
              <a:gd name="r" fmla="*/ 3408 w 3408"/>
              <a:gd name="b" fmla="*/ 2168 h 2168"/>
            </a:gdLst>
            <a:ahLst/>
            <a:cxnLst/>
            <a:rect l="l" t="t" r="r" b="b"/>
            <a:pathLst>
              <a:path w="3408" h="2168">
                <a:moveTo>
                  <a:pt x="0" y="2168"/>
                </a:moveTo>
                <a:cubicBezTo>
                  <a:pt x="60" y="1720"/>
                  <a:pt x="120" y="1272"/>
                  <a:pt x="192" y="968"/>
                </a:cubicBezTo>
                <a:cubicBezTo>
                  <a:pt x="264" y="664"/>
                  <a:pt x="320" y="496"/>
                  <a:pt x="432" y="344"/>
                </a:cubicBezTo>
                <a:cubicBezTo>
                  <a:pt x="544" y="192"/>
                  <a:pt x="640" y="112"/>
                  <a:pt x="864" y="56"/>
                </a:cubicBezTo>
                <a:cubicBezTo>
                  <a:pt x="1088" y="0"/>
                  <a:pt x="1352" y="16"/>
                  <a:pt x="1776" y="8"/>
                </a:cubicBezTo>
                <a:cubicBezTo>
                  <a:pt x="2200" y="0"/>
                  <a:pt x="2804" y="4"/>
                  <a:pt x="3408" y="8"/>
                </a:cubicBezTo>
              </a:path>
            </a:pathLst>
          </a:custGeom>
          <a:noFill/>
          <a:ln w="9525" cap="flat" cmpd="sng">
            <a:solidFill>
              <a:srgbClr val="000000">
                <a:alpha val="100000"/>
              </a:srgbClr>
            </a:solidFill>
            <a:prstDash val="solid"/>
            <a:round/>
          </a:ln>
        </p:spPr>
      </p:sp>
      <p:sp>
        <p:nvSpPr>
          <p:cNvPr id="1048768" name="Straight Connector 1048767"/>
          <p:cNvSpPr/>
          <p:nvPr/>
        </p:nvSpPr>
        <p:spPr>
          <a:xfrm>
            <a:off x="838200" y="4264025"/>
            <a:ext cx="158750" cy="0"/>
          </a:xfrm>
          <a:prstGeom prst="line">
            <a:avLst/>
          </a:prstGeom>
          <a:noFill/>
          <a:ln w="9525" cap="flat" cmpd="sng">
            <a:solidFill>
              <a:srgbClr val="000000">
                <a:alpha val="100000"/>
              </a:srgbClr>
            </a:solidFill>
            <a:prstDash val="solid"/>
            <a:round/>
          </a:ln>
        </p:spPr>
      </p:sp>
      <p:sp>
        <p:nvSpPr>
          <p:cNvPr id="1048769" name="Rectangle 1048768"/>
          <p:cNvSpPr/>
          <p:nvPr/>
        </p:nvSpPr>
        <p:spPr>
          <a:xfrm>
            <a:off x="-76200" y="4054475"/>
            <a:ext cx="957580" cy="567182"/>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Lucida Sans" pitchFamily="34" charset="0"/>
                <a:ea typeface="ＭＳ Ｐゴシック" pitchFamily="34" charset="-128"/>
              </a:rPr>
              <a:t>1/2 Vmax</a:t>
            </a:r>
          </a:p>
          <a:p>
            <a:pPr lvl="0"/>
            <a:r>
              <a:rPr lang="en-US" altLang="en-US" sz="1400">
                <a:solidFill>
                  <a:srgbClr val="000000"/>
                </a:solidFill>
                <a:latin typeface="Lucida Sans" pitchFamily="34" charset="0"/>
                <a:ea typeface="ＭＳ Ｐゴシック" pitchFamily="34" charset="-128"/>
              </a:rPr>
              <a:t>(app)</a:t>
            </a:r>
          </a:p>
        </p:txBody>
      </p:sp>
      <p:sp>
        <p:nvSpPr>
          <p:cNvPr id="1048770" name="Straight Connector 1048769"/>
          <p:cNvSpPr/>
          <p:nvPr/>
        </p:nvSpPr>
        <p:spPr>
          <a:xfrm>
            <a:off x="990600" y="4013200"/>
            <a:ext cx="228600" cy="0"/>
          </a:xfrm>
          <a:prstGeom prst="line">
            <a:avLst/>
          </a:prstGeom>
          <a:noFill/>
          <a:ln w="9525" cap="flat" cmpd="sng">
            <a:solidFill>
              <a:srgbClr val="000000">
                <a:alpha val="100000"/>
              </a:srgbClr>
            </a:solidFill>
            <a:prstDash val="solid"/>
            <a:round/>
          </a:ln>
        </p:spPr>
      </p:sp>
      <p:sp>
        <p:nvSpPr>
          <p:cNvPr id="1048771" name="Straight Connector 1048770"/>
          <p:cNvSpPr/>
          <p:nvPr/>
        </p:nvSpPr>
        <p:spPr>
          <a:xfrm>
            <a:off x="990600" y="4254500"/>
            <a:ext cx="228600" cy="0"/>
          </a:xfrm>
          <a:prstGeom prst="line">
            <a:avLst/>
          </a:prstGeom>
          <a:noFill/>
          <a:ln w="9525" cap="flat" cmpd="sng">
            <a:solidFill>
              <a:srgbClr val="000000">
                <a:alpha val="100000"/>
              </a:srgbClr>
            </a:solidFill>
            <a:prstDash val="solid"/>
            <a:round/>
          </a:ln>
        </p:spPr>
      </p:sp>
      <p:sp>
        <p:nvSpPr>
          <p:cNvPr id="1048772" name="Straight Connector 1048771"/>
          <p:cNvSpPr/>
          <p:nvPr/>
        </p:nvSpPr>
        <p:spPr>
          <a:xfrm flipH="1">
            <a:off x="1066800" y="3276600"/>
            <a:ext cx="3778250" cy="0"/>
          </a:xfrm>
          <a:prstGeom prst="line">
            <a:avLst/>
          </a:prstGeom>
          <a:noFill/>
          <a:ln w="22225" cap="flat" cmpd="sng">
            <a:solidFill>
              <a:srgbClr val="000000">
                <a:alpha val="100000"/>
              </a:srgbClr>
            </a:solidFill>
            <a:prstDash val="sysDot"/>
            <a:round/>
          </a:ln>
        </p:spPr>
      </p:sp>
      <p:sp>
        <p:nvSpPr>
          <p:cNvPr id="1048773" name="Rectangle 1048772"/>
          <p:cNvSpPr/>
          <p:nvPr/>
        </p:nvSpPr>
        <p:spPr>
          <a:xfrm>
            <a:off x="457200" y="3124200"/>
            <a:ext cx="690880" cy="567182"/>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rgbClr val="000000"/>
                </a:solidFill>
                <a:latin typeface="Lucida Sans" pitchFamily="34" charset="0"/>
                <a:ea typeface="ＭＳ Ｐゴシック" pitchFamily="34" charset="-128"/>
              </a:rPr>
              <a:t>Vmax</a:t>
            </a:r>
          </a:p>
          <a:p>
            <a:pPr lvl="0"/>
            <a:r>
              <a:rPr lang="en-US" altLang="en-US" sz="1400">
                <a:solidFill>
                  <a:srgbClr val="000000"/>
                </a:solidFill>
                <a:latin typeface="Lucida Sans" pitchFamily="34" charset="0"/>
                <a:ea typeface="ＭＳ Ｐゴシック" pitchFamily="34" charset="-128"/>
              </a:rPr>
              <a:t>(app)_</a:t>
            </a:r>
          </a:p>
        </p:txBody>
      </p:sp>
      <p:sp>
        <p:nvSpPr>
          <p:cNvPr id="1048774" name="Straight Connector 1048773"/>
          <p:cNvSpPr/>
          <p:nvPr/>
        </p:nvSpPr>
        <p:spPr>
          <a:xfrm>
            <a:off x="4953000" y="4800600"/>
            <a:ext cx="3962400" cy="0"/>
          </a:xfrm>
          <a:prstGeom prst="line">
            <a:avLst/>
          </a:prstGeom>
          <a:noFill/>
          <a:ln w="9525" cap="flat" cmpd="sng">
            <a:solidFill>
              <a:srgbClr val="000000">
                <a:alpha val="100000"/>
              </a:srgbClr>
            </a:solidFill>
            <a:prstDash val="solid"/>
            <a:round/>
          </a:ln>
        </p:spPr>
      </p:sp>
      <p:sp>
        <p:nvSpPr>
          <p:cNvPr id="1048775" name="Straight Connector 1048774"/>
          <p:cNvSpPr/>
          <p:nvPr/>
        </p:nvSpPr>
        <p:spPr>
          <a:xfrm>
            <a:off x="6172200" y="2133600"/>
            <a:ext cx="0" cy="2667000"/>
          </a:xfrm>
          <a:prstGeom prst="line">
            <a:avLst/>
          </a:prstGeom>
          <a:noFill/>
          <a:ln w="9525" cap="flat" cmpd="sng">
            <a:solidFill>
              <a:srgbClr val="000000">
                <a:alpha val="100000"/>
              </a:srgbClr>
            </a:solidFill>
            <a:prstDash val="solid"/>
            <a:round/>
          </a:ln>
        </p:spPr>
      </p:sp>
      <p:sp>
        <p:nvSpPr>
          <p:cNvPr id="1048776" name="Straight Connector 1048775"/>
          <p:cNvSpPr/>
          <p:nvPr/>
        </p:nvSpPr>
        <p:spPr>
          <a:xfrm flipV="1">
            <a:off x="5029200" y="2600325"/>
            <a:ext cx="3810000" cy="2200275"/>
          </a:xfrm>
          <a:prstGeom prst="line">
            <a:avLst/>
          </a:prstGeom>
          <a:noFill/>
          <a:ln w="9525" cap="flat" cmpd="sng">
            <a:solidFill>
              <a:srgbClr val="000000">
                <a:alpha val="100000"/>
              </a:srgbClr>
            </a:solidFill>
            <a:prstDash val="solid"/>
            <a:round/>
          </a:ln>
        </p:spPr>
      </p:sp>
      <p:sp>
        <p:nvSpPr>
          <p:cNvPr id="1048777" name="Straight Connector 1048776"/>
          <p:cNvSpPr/>
          <p:nvPr/>
        </p:nvSpPr>
        <p:spPr>
          <a:xfrm flipV="1">
            <a:off x="5029200" y="1905000"/>
            <a:ext cx="2286000" cy="2895600"/>
          </a:xfrm>
          <a:prstGeom prst="line">
            <a:avLst/>
          </a:prstGeom>
          <a:noFill/>
          <a:ln w="9525" cap="flat" cmpd="sng">
            <a:solidFill>
              <a:srgbClr val="000000">
                <a:alpha val="100000"/>
              </a:srgbClr>
            </a:solidFill>
            <a:prstDash val="solid"/>
            <a:round/>
          </a:ln>
        </p:spPr>
      </p:sp>
      <p:sp>
        <p:nvSpPr>
          <p:cNvPr id="1048778" name="Rectangle 1048777"/>
          <p:cNvSpPr/>
          <p:nvPr/>
        </p:nvSpPr>
        <p:spPr>
          <a:xfrm>
            <a:off x="7131050" y="2071687"/>
            <a:ext cx="576581" cy="372744"/>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600">
                <a:solidFill>
                  <a:srgbClr val="000000"/>
                </a:solidFill>
                <a:latin typeface="Lucida Sans" pitchFamily="34" charset="0"/>
                <a:ea typeface="ＭＳ Ｐゴシック" pitchFamily="34" charset="-128"/>
              </a:rPr>
              <a:t>+Inh</a:t>
            </a:r>
          </a:p>
        </p:txBody>
      </p:sp>
      <p:sp>
        <p:nvSpPr>
          <p:cNvPr id="1048779" name="Rectangle 1048778"/>
          <p:cNvSpPr/>
          <p:nvPr/>
        </p:nvSpPr>
        <p:spPr>
          <a:xfrm>
            <a:off x="7924800" y="2971800"/>
            <a:ext cx="513081" cy="372744"/>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600">
                <a:solidFill>
                  <a:srgbClr val="000000"/>
                </a:solidFill>
                <a:latin typeface="Lucida Sans" pitchFamily="34" charset="0"/>
                <a:ea typeface="ＭＳ Ｐゴシック" pitchFamily="34" charset="-128"/>
              </a:rPr>
              <a:t>-Inh</a:t>
            </a:r>
          </a:p>
        </p:txBody>
      </p:sp>
      <p:sp>
        <p:nvSpPr>
          <p:cNvPr id="1048780" name="Rectangle 1048779"/>
          <p:cNvSpPr/>
          <p:nvPr/>
        </p:nvSpPr>
        <p:spPr>
          <a:xfrm>
            <a:off x="4765675" y="4767262"/>
            <a:ext cx="741680" cy="372745"/>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600">
                <a:solidFill>
                  <a:srgbClr val="000000"/>
                </a:solidFill>
                <a:latin typeface="Lucida Sans" pitchFamily="34" charset="0"/>
                <a:ea typeface="ＭＳ Ｐゴシック" pitchFamily="34" charset="-128"/>
              </a:rPr>
              <a:t>-1/Km</a:t>
            </a:r>
          </a:p>
        </p:txBody>
      </p:sp>
      <p:sp>
        <p:nvSpPr>
          <p:cNvPr id="1048781" name="Rectangle 1048780"/>
          <p:cNvSpPr/>
          <p:nvPr/>
        </p:nvSpPr>
        <p:spPr>
          <a:xfrm>
            <a:off x="6096000" y="4038600"/>
            <a:ext cx="906781" cy="372744"/>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600">
                <a:solidFill>
                  <a:srgbClr val="000000"/>
                </a:solidFill>
                <a:latin typeface="Lucida Sans" pitchFamily="34" charset="0"/>
                <a:ea typeface="ＭＳ Ｐゴシック" pitchFamily="34" charset="-128"/>
              </a:rPr>
              <a:t>1/Vmax</a:t>
            </a:r>
          </a:p>
        </p:txBody>
      </p:sp>
      <p:sp>
        <p:nvSpPr>
          <p:cNvPr id="1048782" name="Rectangle 1048781"/>
          <p:cNvSpPr/>
          <p:nvPr/>
        </p:nvSpPr>
        <p:spPr>
          <a:xfrm>
            <a:off x="5726112" y="2481262"/>
            <a:ext cx="487681" cy="372744"/>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600">
                <a:solidFill>
                  <a:srgbClr val="000000"/>
                </a:solidFill>
                <a:latin typeface="Lucida Sans" pitchFamily="34" charset="0"/>
                <a:ea typeface="ＭＳ Ｐゴシック" pitchFamily="34" charset="-128"/>
              </a:rPr>
              <a:t>1/v</a:t>
            </a:r>
          </a:p>
        </p:txBody>
      </p:sp>
      <p:sp>
        <p:nvSpPr>
          <p:cNvPr id="1048783" name="Rectangle 1048782"/>
          <p:cNvSpPr/>
          <p:nvPr/>
        </p:nvSpPr>
        <p:spPr>
          <a:xfrm>
            <a:off x="7467600" y="4843462"/>
            <a:ext cx="614680" cy="372745"/>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600">
                <a:solidFill>
                  <a:srgbClr val="000000"/>
                </a:solidFill>
                <a:latin typeface="Lucida Sans" pitchFamily="34" charset="0"/>
                <a:ea typeface="ＭＳ Ｐゴシック" pitchFamily="34" charset="-128"/>
              </a:rPr>
              <a:t>1/[S]</a:t>
            </a:r>
          </a:p>
        </p:txBody>
      </p:sp>
      <p:sp>
        <p:nvSpPr>
          <p:cNvPr id="1048784" name="Rectangle 1048783"/>
          <p:cNvSpPr/>
          <p:nvPr/>
        </p:nvSpPr>
        <p:spPr>
          <a:xfrm>
            <a:off x="5321300" y="3048000"/>
            <a:ext cx="906780" cy="654050"/>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600">
                <a:solidFill>
                  <a:srgbClr val="000000"/>
                </a:solidFill>
                <a:latin typeface="Lucida Sans" pitchFamily="34" charset="0"/>
                <a:ea typeface="ＭＳ Ｐゴシック" pitchFamily="34" charset="-128"/>
              </a:rPr>
              <a:t>1/Vmax</a:t>
            </a:r>
          </a:p>
          <a:p>
            <a:pPr lvl="0"/>
            <a:r>
              <a:rPr lang="en-US" altLang="en-US" sz="1600">
                <a:solidFill>
                  <a:srgbClr val="000000"/>
                </a:solidFill>
                <a:latin typeface="Lucida Sans" pitchFamily="34" charset="0"/>
                <a:ea typeface="ＭＳ Ｐゴシック" pitchFamily="34" charset="-128"/>
              </a:rPr>
              <a:t>(app)</a:t>
            </a:r>
          </a:p>
        </p:txBody>
      </p:sp>
      <p:sp>
        <p:nvSpPr>
          <p:cNvPr id="1048785" name="Rectangle 1048784"/>
          <p:cNvSpPr/>
          <p:nvPr/>
        </p:nvSpPr>
        <p:spPr>
          <a:xfrm>
            <a:off x="171450" y="6215062"/>
            <a:ext cx="4551681" cy="372744"/>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600">
                <a:solidFill>
                  <a:srgbClr val="000000"/>
                </a:solidFill>
                <a:latin typeface="Lucida Sans" pitchFamily="34" charset="0"/>
                <a:ea typeface="ＭＳ Ｐゴシック" pitchFamily="34" charset="-128"/>
              </a:rPr>
              <a:t>Vmax is decreased proportional to inhibitor conc</a:t>
            </a: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786" name="TextBox 1048785"/>
          <p:cNvSpPr txBox="1"/>
          <p:nvPr/>
        </p:nvSpPr>
        <p:spPr>
          <a:xfrm>
            <a:off x="457200" y="85725"/>
            <a:ext cx="8229600" cy="1143000"/>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gn="ctr">
              <a:lnSpc>
                <a:spcPct val="90000"/>
              </a:lnSpc>
            </a:pPr>
            <a:r>
              <a:rPr lang="en-US" altLang="zh-CN" sz="4000" b="1">
                <a:solidFill>
                  <a:schemeClr val="dk2"/>
                </a:solidFill>
                <a:latin typeface="Times New Roman" pitchFamily="18" charset="0"/>
              </a:rPr>
              <a:t>Mixed Inhibition</a:t>
            </a:r>
          </a:p>
        </p:txBody>
      </p:sp>
      <p:pic>
        <p:nvPicPr>
          <p:cNvPr id="2097185" name="Picture 2097184"/>
          <p:cNvPicPr>
            <a:picLocks/>
          </p:cNvPicPr>
          <p:nvPr/>
        </p:nvPicPr>
        <p:blipFill>
          <a:blip r:embed="rId2">
            <a:lum contrast="12000"/>
          </a:blip>
          <a:srcRect/>
          <a:stretch>
            <a:fillRect/>
          </a:stretch>
        </p:blipFill>
        <p:spPr>
          <a:xfrm>
            <a:off x="1074737" y="1173162"/>
            <a:ext cx="7086600" cy="5043487"/>
          </a:xfrm>
          <a:prstGeom prst="rect">
            <a:avLst/>
          </a:prstGeom>
          <a:noFill/>
          <a:ln>
            <a:noFill/>
          </a:ln>
        </p:spPr>
      </p:pic>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243DC30-A0B5-A342-BBD9-0C3631149DB2}"/>
              </a:ext>
            </a:extLst>
          </p:cNvPr>
          <p:cNvSpPr txBox="1"/>
          <p:nvPr/>
        </p:nvSpPr>
        <p:spPr>
          <a:xfrm>
            <a:off x="2743200" y="2514600"/>
            <a:ext cx="1828800" cy="1828800"/>
          </a:xfrm>
          <a:prstGeom prst="rect">
            <a:avLst/>
          </a:prstGeom>
          <a:noFill/>
        </p:spPr>
        <p:txBody>
          <a:bodyPr wrap="square" rtlCol="0">
            <a:spAutoFit/>
          </a:bodyPr>
          <a:lstStyle/>
          <a:p>
            <a:pPr algn="l"/>
            <a:endParaRPr lang="en-US"/>
          </a:p>
        </p:txBody>
      </p:sp>
      <p:sp>
        <p:nvSpPr>
          <p:cNvPr id="3" name="TextBox 2">
            <a:extLst>
              <a:ext uri="{FF2B5EF4-FFF2-40B4-BE49-F238E27FC236}">
                <a16:creationId xmlns="" xmlns:a16="http://schemas.microsoft.com/office/drawing/2014/main" id="{B77868D1-E77D-A943-A82C-F0FACFED1FAC}"/>
              </a:ext>
            </a:extLst>
          </p:cNvPr>
          <p:cNvSpPr txBox="1"/>
          <p:nvPr/>
        </p:nvSpPr>
        <p:spPr>
          <a:xfrm>
            <a:off x="2280557" y="2830129"/>
            <a:ext cx="5351690" cy="923330"/>
          </a:xfrm>
          <a:prstGeom prst="rect">
            <a:avLst/>
          </a:prstGeom>
          <a:noFill/>
        </p:spPr>
        <p:txBody>
          <a:bodyPr wrap="square" rtlCol="0">
            <a:spAutoFit/>
          </a:bodyPr>
          <a:lstStyle/>
          <a:p>
            <a:pPr algn="l"/>
            <a:r>
              <a:rPr lang="en-GB" sz="5400" b="1">
                <a:solidFill>
                  <a:srgbClr val="C00000"/>
                </a:solidFill>
              </a:rPr>
              <a:t>THANKYOU</a:t>
            </a:r>
            <a:endParaRPr lang="en-US" sz="5400" b="1">
              <a:solidFill>
                <a:srgbClr val="C00000"/>
              </a:solidFill>
            </a:endParaRPr>
          </a:p>
        </p:txBody>
      </p:sp>
      <p:sp>
        <p:nvSpPr>
          <p:cNvPr id="4" name="TextBox 3">
            <a:extLst>
              <a:ext uri="{FF2B5EF4-FFF2-40B4-BE49-F238E27FC236}">
                <a16:creationId xmlns="" xmlns:a16="http://schemas.microsoft.com/office/drawing/2014/main" id="{0D1E973F-0084-8648-93DA-7E3E83DB3756}"/>
              </a:ext>
            </a:extLst>
          </p:cNvPr>
          <p:cNvSpPr txBox="1"/>
          <p:nvPr/>
        </p:nvSpPr>
        <p:spPr>
          <a:xfrm>
            <a:off x="5181600" y="2514600"/>
            <a:ext cx="1828800" cy="1828800"/>
          </a:xfrm>
          <a:prstGeom prst="rect">
            <a:avLst/>
          </a:prstGeom>
          <a:noFill/>
        </p:spPr>
        <p:txBody>
          <a:bodyPr wrap="square" rtlCol="0">
            <a:spAutoFit/>
          </a:bodyPr>
          <a:lstStyle/>
          <a:p>
            <a:pPr algn="l"/>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585" name="TextBox 1048584"/>
          <p:cNvSpPr txBox="1"/>
          <p:nvPr/>
        </p:nvSpPr>
        <p:spPr>
          <a:xfrm>
            <a:off x="685800" y="609600"/>
            <a:ext cx="7772400" cy="1143000"/>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gn="ctr">
              <a:lnSpc>
                <a:spcPct val="90000"/>
              </a:lnSpc>
            </a:pPr>
            <a:r>
              <a:rPr lang="en-US" altLang="en-US" sz="2800" b="1">
                <a:solidFill>
                  <a:schemeClr val="dk2"/>
                </a:solidFill>
                <a:latin typeface="Lucida Sans" pitchFamily="34" charset="0"/>
              </a:rPr>
              <a:t>Michaelis-Menten Equation</a:t>
            </a:r>
          </a:p>
        </p:txBody>
      </p:sp>
      <p:pic>
        <p:nvPicPr>
          <p:cNvPr id="2097154" name="Picture 2097153"/>
          <p:cNvPicPr>
            <a:picLocks/>
          </p:cNvPicPr>
          <p:nvPr/>
        </p:nvPicPr>
        <p:blipFill>
          <a:blip r:embed="rId2"/>
          <a:srcRect/>
          <a:stretch>
            <a:fillRect/>
          </a:stretch>
        </p:blipFill>
        <p:spPr>
          <a:xfrm>
            <a:off x="533400" y="4154487"/>
            <a:ext cx="8077200" cy="1789112"/>
          </a:xfrm>
          <a:prstGeom prst="rect">
            <a:avLst/>
          </a:prstGeom>
          <a:noFill/>
          <a:ln>
            <a:noFill/>
          </a:ln>
        </p:spPr>
      </p:pic>
      <p:pic>
        <p:nvPicPr>
          <p:cNvPr id="2097155" name="Picture 2097154"/>
          <p:cNvPicPr>
            <a:picLocks/>
          </p:cNvPicPr>
          <p:nvPr/>
        </p:nvPicPr>
        <p:blipFill>
          <a:blip r:embed="rId3"/>
          <a:srcRect/>
          <a:stretch>
            <a:fillRect/>
          </a:stretch>
        </p:blipFill>
        <p:spPr>
          <a:xfrm>
            <a:off x="304800" y="1905000"/>
            <a:ext cx="8382000" cy="1789112"/>
          </a:xfrm>
          <a:prstGeom prst="rect">
            <a:avLst/>
          </a:prstGeom>
          <a:noFill/>
          <a:ln>
            <a:noFill/>
          </a:ln>
        </p:spPr>
      </p:pic>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587" name="TextBox 1048586"/>
          <p:cNvSpPr txBox="1"/>
          <p:nvPr/>
        </p:nvSpPr>
        <p:spPr>
          <a:xfrm>
            <a:off x="685800" y="520700"/>
            <a:ext cx="7772400" cy="1143000"/>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gn="ctr">
              <a:lnSpc>
                <a:spcPct val="90000"/>
              </a:lnSpc>
            </a:pPr>
            <a:r>
              <a:rPr lang="en-US" altLang="en-US" sz="2800" b="1">
                <a:solidFill>
                  <a:schemeClr val="dk2"/>
                </a:solidFill>
                <a:latin typeface="Helv"/>
              </a:rPr>
              <a:t>Initial Velocity  (v</a:t>
            </a:r>
            <a:r>
              <a:rPr lang="en-US" altLang="en-US" sz="2800" b="1" baseline="-25000">
                <a:solidFill>
                  <a:schemeClr val="dk2"/>
                </a:solidFill>
                <a:latin typeface="Helv"/>
              </a:rPr>
              <a:t>o</a:t>
            </a:r>
            <a:r>
              <a:rPr lang="en-US" altLang="en-US" sz="2800" b="1">
                <a:solidFill>
                  <a:schemeClr val="dk2"/>
                </a:solidFill>
                <a:latin typeface="Helv"/>
              </a:rPr>
              <a:t>) and [S]</a:t>
            </a:r>
            <a:r>
              <a:rPr lang="en-US" altLang="en-US" sz="2800" b="1">
                <a:latin typeface="Helv"/>
              </a:rPr>
              <a:t> </a:t>
            </a:r>
          </a:p>
        </p:txBody>
      </p:sp>
      <p:sp>
        <p:nvSpPr>
          <p:cNvPr id="1048588" name="TextBox 1048587"/>
          <p:cNvSpPr txBox="1"/>
          <p:nvPr/>
        </p:nvSpPr>
        <p:spPr>
          <a:xfrm>
            <a:off x="0" y="1765300"/>
            <a:ext cx="9144000" cy="4114800"/>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marL="165100" lvl="0" indent="-165100">
              <a:lnSpc>
                <a:spcPct val="90000"/>
              </a:lnSpc>
              <a:spcBef>
                <a:spcPct val="25000"/>
              </a:spcBef>
              <a:buClr>
                <a:srgbClr val="C60C30"/>
              </a:buClr>
              <a:buChar char="•"/>
            </a:pPr>
            <a:r>
              <a:rPr lang="en-US" altLang="en-US" sz="2600">
                <a:solidFill>
                  <a:schemeClr val="dk2"/>
                </a:solidFill>
                <a:latin typeface="Lucida Sans" pitchFamily="34" charset="0"/>
              </a:rPr>
              <a:t>The concentration of substrate [S] present will greatly influence the rate of product formation, termed the velocity (v) of a reaction.  Studying the effects of [S] on the velocity of a reaction is complicated by the reversibility of enzyme reactions, e.g. conversion of product back to substrate.  </a:t>
            </a:r>
          </a:p>
          <a:p>
            <a:pPr marL="165100" lvl="0" indent="-165100">
              <a:lnSpc>
                <a:spcPct val="90000"/>
              </a:lnSpc>
              <a:spcBef>
                <a:spcPct val="25000"/>
              </a:spcBef>
              <a:buClr>
                <a:srgbClr val="C60C30"/>
              </a:buClr>
              <a:buChar char="•"/>
            </a:pPr>
            <a:r>
              <a:rPr lang="en-US" altLang="en-US" sz="2600">
                <a:solidFill>
                  <a:schemeClr val="dk2"/>
                </a:solidFill>
                <a:latin typeface="Lucida Sans" pitchFamily="34" charset="0"/>
              </a:rPr>
              <a:t>To overcome this problem, the use of </a:t>
            </a:r>
            <a:r>
              <a:rPr lang="en-US" altLang="en-US" sz="2600" b="1">
                <a:solidFill>
                  <a:schemeClr val="folHlink"/>
                </a:solidFill>
                <a:latin typeface="Lucida Sans" pitchFamily="34" charset="0"/>
              </a:rPr>
              <a:t>initial velocity</a:t>
            </a:r>
            <a:r>
              <a:rPr lang="en-US" altLang="en-US" sz="2600">
                <a:solidFill>
                  <a:schemeClr val="folHlink"/>
                </a:solidFill>
                <a:latin typeface="Lucida Sans" pitchFamily="34" charset="0"/>
              </a:rPr>
              <a:t> (v</a:t>
            </a:r>
            <a:r>
              <a:rPr lang="en-US" altLang="en-US" sz="2600" baseline="-25000">
                <a:solidFill>
                  <a:schemeClr val="folHlink"/>
                </a:solidFill>
                <a:latin typeface="Lucida Sans" pitchFamily="34" charset="0"/>
              </a:rPr>
              <a:t>o</a:t>
            </a:r>
            <a:r>
              <a:rPr lang="en-US" altLang="en-US" sz="2600">
                <a:solidFill>
                  <a:schemeClr val="folHlink"/>
                </a:solidFill>
                <a:latin typeface="Lucida Sans" pitchFamily="34" charset="0"/>
              </a:rPr>
              <a:t>) </a:t>
            </a:r>
            <a:r>
              <a:rPr lang="en-US" altLang="en-US" sz="2600">
                <a:solidFill>
                  <a:schemeClr val="dk2"/>
                </a:solidFill>
                <a:latin typeface="Lucida Sans" pitchFamily="34" charset="0"/>
              </a:rPr>
              <a:t>measurements are used.  At the start of a reaction, [S] is in large excess of [P], thus the initial velocity of the reaction will be dependent on substrate concentration</a:t>
            </a: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663" name="TextBox 1048662"/>
          <p:cNvSpPr txBox="1"/>
          <p:nvPr/>
        </p:nvSpPr>
        <p:spPr>
          <a:xfrm>
            <a:off x="665162" y="241300"/>
            <a:ext cx="7802562" cy="487362"/>
          </a:xfrm>
          <a:prstGeom prst="rect">
            <a:avLst/>
          </a:prstGeom>
          <a:noFill/>
          <a:ln>
            <a:noFill/>
          </a:ln>
        </p:spPr>
        <p:txBody>
          <a:bodyPr lIns="91440" tIns="45720" rIns="91440" bIns="45720" anchor="ctr" anchorCtr="1"/>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gn="ctr" eaLnBrk="1" latinLnBrk="1" hangingPunct="1"/>
            <a:r>
              <a:rPr lang="en-US" altLang="zh-CN" sz="1600" b="1">
                <a:solidFill>
                  <a:schemeClr val="dk2"/>
                </a:solidFill>
                <a:latin typeface="Lucida Sans" pitchFamily="34" charset="0"/>
                <a:ea typeface="ＭＳ Ｐゴシック" pitchFamily="34" charset="-128"/>
              </a:rPr>
              <a:t>Lineweaver – Burk Double Reciprocal Plots</a:t>
            </a:r>
          </a:p>
        </p:txBody>
      </p:sp>
      <p:sp>
        <p:nvSpPr>
          <p:cNvPr id="1048664" name="TextBox 1048663"/>
          <p:cNvSpPr txBox="1"/>
          <p:nvPr/>
        </p:nvSpPr>
        <p:spPr>
          <a:xfrm>
            <a:off x="609600" y="914400"/>
            <a:ext cx="8305800" cy="510413"/>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2000">
                <a:solidFill>
                  <a:schemeClr val="dk2"/>
                </a:solidFill>
                <a:effectLst>
                  <a:outerShdw blurRad="38100" dist="38100" dir="2700000" algn="tl">
                    <a:srgbClr val="C0C0C0"/>
                  </a:outerShdw>
                </a:effectLst>
                <a:latin typeface="Lucida Sans" pitchFamily="34" charset="0"/>
                <a:ea typeface="ＭＳ Ｐゴシック" pitchFamily="34" charset="-128"/>
              </a:rPr>
              <a:t>The Michaelis-Menten equation can be recast into a linear form</a:t>
            </a:r>
          </a:p>
        </p:txBody>
      </p:sp>
      <p:sp>
        <p:nvSpPr>
          <p:cNvPr id="1048665" name="TextBox 1048664"/>
          <p:cNvSpPr txBox="1"/>
          <p:nvPr/>
        </p:nvSpPr>
        <p:spPr>
          <a:xfrm>
            <a:off x="128587" y="4808537"/>
            <a:ext cx="8766175" cy="599313"/>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2000">
                <a:solidFill>
                  <a:schemeClr val="dk2"/>
                </a:solidFill>
                <a:latin typeface="Lucida Sans" pitchFamily="34" charset="0"/>
                <a:ea typeface="ＭＳ Ｐゴシック" pitchFamily="34" charset="-128"/>
              </a:rPr>
              <a:t>The y-intercept gives the V</a:t>
            </a:r>
            <a:r>
              <a:rPr lang="en-US" altLang="en-US" sz="2000" baseline="-25000">
                <a:solidFill>
                  <a:schemeClr val="dk2"/>
                </a:solidFill>
                <a:latin typeface="Lucida Sans" pitchFamily="34" charset="0"/>
                <a:ea typeface="ＭＳ Ｐゴシック" pitchFamily="34" charset="-128"/>
              </a:rPr>
              <a:t>max </a:t>
            </a:r>
            <a:r>
              <a:rPr lang="en-US" altLang="en-US" sz="2000">
                <a:solidFill>
                  <a:schemeClr val="dk2"/>
                </a:solidFill>
                <a:latin typeface="Lucida Sans" pitchFamily="34" charset="0"/>
                <a:ea typeface="ＭＳ Ｐゴシック" pitchFamily="34" charset="-128"/>
              </a:rPr>
              <a:t>value and the slope gives K</a:t>
            </a:r>
            <a:r>
              <a:rPr lang="en-US" altLang="en-US" sz="2000" baseline="-25000">
                <a:solidFill>
                  <a:schemeClr val="dk2"/>
                </a:solidFill>
                <a:latin typeface="Lucida Sans" pitchFamily="34" charset="0"/>
                <a:ea typeface="ＭＳ Ｐゴシック" pitchFamily="34" charset="-128"/>
              </a:rPr>
              <a:t>m</a:t>
            </a:r>
            <a:r>
              <a:rPr lang="en-US" altLang="en-US" sz="2000">
                <a:solidFill>
                  <a:schemeClr val="dk2"/>
                </a:solidFill>
                <a:latin typeface="Lucida Sans" pitchFamily="34" charset="0"/>
                <a:ea typeface="ＭＳ Ｐゴシック" pitchFamily="34" charset="-128"/>
              </a:rPr>
              <a:t>/V</a:t>
            </a:r>
            <a:r>
              <a:rPr lang="en-US" altLang="en-US" sz="2000" baseline="-25000">
                <a:solidFill>
                  <a:schemeClr val="dk2"/>
                </a:solidFill>
                <a:latin typeface="Lucida Sans" pitchFamily="34" charset="0"/>
                <a:ea typeface="ＭＳ Ｐゴシック" pitchFamily="34" charset="-128"/>
              </a:rPr>
              <a:t>max</a:t>
            </a:r>
          </a:p>
        </p:txBody>
      </p:sp>
      <p:pic>
        <p:nvPicPr>
          <p:cNvPr id="2097167" name="Picture 2097166" descr="File:Lineweaver-Burke plot.svg">
            <a:hlinkClick r:id="rId2"/>
          </p:cNvPr>
          <p:cNvPicPr>
            <a:picLocks/>
          </p:cNvPicPr>
          <p:nvPr/>
        </p:nvPicPr>
        <p:blipFill>
          <a:blip r:embed="rId3"/>
          <a:srcRect/>
          <a:stretch>
            <a:fillRect/>
          </a:stretch>
        </p:blipFill>
        <p:spPr>
          <a:xfrm>
            <a:off x="4419600" y="1554162"/>
            <a:ext cx="3905250" cy="3124200"/>
          </a:xfrm>
          <a:prstGeom prst="rect">
            <a:avLst/>
          </a:prstGeom>
          <a:solidFill>
            <a:srgbClr val="FFFFFF"/>
          </a:solidFill>
          <a:ln>
            <a:noFill/>
          </a:ln>
        </p:spPr>
      </p:pic>
      <p:sp>
        <p:nvSpPr>
          <p:cNvPr id="1048666" name="Rectangle 1048665"/>
          <p:cNvSpPr/>
          <p:nvPr/>
        </p:nvSpPr>
        <p:spPr>
          <a:xfrm>
            <a:off x="304800" y="2249487"/>
            <a:ext cx="3421381" cy="2214245"/>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a:solidFill>
                  <a:schemeClr val="dk2"/>
                </a:solidFill>
                <a:latin typeface="Lucida Sans" pitchFamily="34" charset="0"/>
                <a:ea typeface="ＭＳ Ｐゴシック" pitchFamily="34" charset="-128"/>
              </a:rPr>
              <a:t>To obtain parameters of interest</a:t>
            </a:r>
          </a:p>
          <a:p>
            <a:pPr lvl="0"/>
            <a:r>
              <a:rPr lang="en-US" altLang="en-US">
                <a:solidFill>
                  <a:schemeClr val="dk2"/>
                </a:solidFill>
                <a:latin typeface="Lucida Sans" pitchFamily="34" charset="0"/>
                <a:ea typeface="ＭＳ Ｐゴシック" pitchFamily="34" charset="-128"/>
              </a:rPr>
              <a:t>Reciprocal form of equation</a:t>
            </a:r>
          </a:p>
          <a:p>
            <a:pPr lvl="0"/>
            <a:endParaRPr lang="en-US" altLang="en-US">
              <a:solidFill>
                <a:schemeClr val="dk2"/>
              </a:solidFill>
              <a:latin typeface="Lucida Sans" pitchFamily="34" charset="0"/>
              <a:ea typeface="ＭＳ Ｐゴシック" pitchFamily="34" charset="-128"/>
            </a:endParaRPr>
          </a:p>
          <a:p>
            <a:pPr lvl="0"/>
            <a:r>
              <a:rPr lang="en-US" altLang="en-US" u="sng">
                <a:solidFill>
                  <a:schemeClr val="dk2"/>
                </a:solidFill>
                <a:latin typeface="Lucida Sans" pitchFamily="34" charset="0"/>
                <a:ea typeface="ＭＳ Ｐゴシック" pitchFamily="34" charset="-128"/>
              </a:rPr>
              <a:t>1</a:t>
            </a:r>
            <a:r>
              <a:rPr lang="en-US" altLang="en-US">
                <a:solidFill>
                  <a:schemeClr val="dk2"/>
                </a:solidFill>
                <a:latin typeface="Lucida Sans" pitchFamily="34" charset="0"/>
                <a:ea typeface="ＭＳ Ｐゴシック" pitchFamily="34" charset="-128"/>
              </a:rPr>
              <a:t> = </a:t>
            </a:r>
            <a:r>
              <a:rPr lang="en-US" altLang="en-US" u="sng">
                <a:solidFill>
                  <a:schemeClr val="dk2"/>
                </a:solidFill>
                <a:latin typeface="Lucida Sans" pitchFamily="34" charset="0"/>
                <a:ea typeface="ＭＳ Ｐゴシック" pitchFamily="34" charset="-128"/>
              </a:rPr>
              <a:t>Km</a:t>
            </a:r>
            <a:r>
              <a:rPr lang="en-US" altLang="en-US">
                <a:solidFill>
                  <a:schemeClr val="dk2"/>
                </a:solidFill>
                <a:latin typeface="Lucida Sans" pitchFamily="34" charset="0"/>
                <a:ea typeface="ＭＳ Ｐゴシック" pitchFamily="34" charset="-128"/>
              </a:rPr>
              <a:t>    </a:t>
            </a:r>
            <a:r>
              <a:rPr lang="en-US" altLang="en-US" u="sng">
                <a:solidFill>
                  <a:schemeClr val="dk2"/>
                </a:solidFill>
                <a:latin typeface="Lucida Sans" pitchFamily="34" charset="0"/>
                <a:ea typeface="ＭＳ Ｐゴシック" pitchFamily="34" charset="-128"/>
              </a:rPr>
              <a:t> 1  </a:t>
            </a:r>
            <a:r>
              <a:rPr lang="en-US" altLang="en-US">
                <a:solidFill>
                  <a:schemeClr val="dk2"/>
                </a:solidFill>
                <a:latin typeface="Lucida Sans" pitchFamily="34" charset="0"/>
                <a:ea typeface="ＭＳ Ｐゴシック" pitchFamily="34" charset="-128"/>
              </a:rPr>
              <a:t>    +  </a:t>
            </a:r>
            <a:r>
              <a:rPr lang="en-US" altLang="en-US" u="sng">
                <a:solidFill>
                  <a:schemeClr val="dk2"/>
                </a:solidFill>
                <a:latin typeface="Lucida Sans" pitchFamily="34" charset="0"/>
                <a:ea typeface="ＭＳ Ｐゴシック" pitchFamily="34" charset="-128"/>
              </a:rPr>
              <a:t> 1</a:t>
            </a:r>
          </a:p>
          <a:p>
            <a:pPr lvl="0"/>
            <a:r>
              <a:rPr lang="en-US" altLang="en-US">
                <a:solidFill>
                  <a:schemeClr val="dk2"/>
                </a:solidFill>
                <a:latin typeface="Lucida Sans" pitchFamily="34" charset="0"/>
                <a:ea typeface="ＭＳ Ｐゴシック" pitchFamily="34" charset="-128"/>
              </a:rPr>
              <a:t>V   V</a:t>
            </a:r>
            <a:r>
              <a:rPr lang="en-US" altLang="en-US" baseline="-25000">
                <a:solidFill>
                  <a:schemeClr val="dk2"/>
                </a:solidFill>
                <a:latin typeface="Lucida Sans" pitchFamily="34" charset="0"/>
                <a:ea typeface="ＭＳ Ｐゴシック" pitchFamily="34" charset="-128"/>
              </a:rPr>
              <a:t>max      </a:t>
            </a:r>
            <a:r>
              <a:rPr lang="en-US" altLang="en-US">
                <a:solidFill>
                  <a:schemeClr val="dk2"/>
                </a:solidFill>
                <a:latin typeface="Lucida Sans" pitchFamily="34" charset="0"/>
                <a:ea typeface="ＭＳ Ｐゴシック" pitchFamily="34" charset="-128"/>
              </a:rPr>
              <a:t> S         V</a:t>
            </a:r>
            <a:r>
              <a:rPr lang="en-US" altLang="en-US" baseline="-25000">
                <a:solidFill>
                  <a:schemeClr val="dk2"/>
                </a:solidFill>
                <a:latin typeface="Lucida Sans" pitchFamily="34" charset="0"/>
                <a:ea typeface="ＭＳ Ｐゴシック" pitchFamily="34" charset="-128"/>
              </a:rPr>
              <a:t>max</a:t>
            </a:r>
          </a:p>
          <a:p>
            <a:pPr lvl="0"/>
            <a:endParaRPr lang="en-US" altLang="en-US" baseline="-25000">
              <a:solidFill>
                <a:schemeClr val="dk2"/>
              </a:solidFill>
              <a:latin typeface="Lucida Sans" pitchFamily="34" charset="0"/>
              <a:ea typeface="ＭＳ Ｐゴシック" pitchFamily="34" charset="-128"/>
            </a:endParaRPr>
          </a:p>
          <a:p>
            <a:pPr lvl="0"/>
            <a:r>
              <a:rPr lang="en-US" altLang="en-US">
                <a:solidFill>
                  <a:schemeClr val="dk2"/>
                </a:solidFill>
                <a:latin typeface="Lucida Sans" pitchFamily="34" charset="0"/>
                <a:ea typeface="ＭＳ Ｐゴシック" pitchFamily="34" charset="-128"/>
              </a:rPr>
              <a:t>Y=  m        x    +     b</a:t>
            </a:r>
          </a:p>
        </p:txBody>
      </p:sp>
      <p:sp>
        <p:nvSpPr>
          <p:cNvPr id="1048667" name="TextBox 1048666"/>
          <p:cNvSpPr txBox="1"/>
          <p:nvPr/>
        </p:nvSpPr>
        <p:spPr>
          <a:xfrm>
            <a:off x="217487" y="5387975"/>
            <a:ext cx="7663180" cy="567181"/>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r>
              <a:rPr lang="en-US" altLang="en-US" sz="1400">
                <a:solidFill>
                  <a:schemeClr val="dk2"/>
                </a:solidFill>
                <a:latin typeface="Lucida Sans" pitchFamily="34" charset="0"/>
                <a:ea typeface="ＭＳ Ｐゴシック" pitchFamily="34" charset="-128"/>
              </a:rPr>
              <a:t>Vmax is determined by the point where the line crosses the 1/Vi = 0 axis (so the [S] is infinite).</a:t>
            </a:r>
          </a:p>
          <a:p>
            <a:pPr lvl="0"/>
            <a:r>
              <a:rPr lang="en-US" altLang="en-US" sz="1400" b="1">
                <a:solidFill>
                  <a:schemeClr val="dk2"/>
                </a:solidFill>
                <a:latin typeface="Lucida Sans" pitchFamily="34" charset="0"/>
                <a:ea typeface="ＭＳ Ｐゴシック" pitchFamily="34" charset="-128"/>
              </a:rPr>
              <a:t>K</a:t>
            </a:r>
            <a:r>
              <a:rPr lang="en-US" altLang="en-US" sz="1400" b="1" baseline="-25000">
                <a:solidFill>
                  <a:schemeClr val="dk2"/>
                </a:solidFill>
                <a:latin typeface="Lucida Sans" pitchFamily="34" charset="0"/>
                <a:ea typeface="ＭＳ Ｐゴシック" pitchFamily="34" charset="-128"/>
              </a:rPr>
              <a:t>m</a:t>
            </a:r>
            <a:r>
              <a:rPr lang="en-US" altLang="en-US" sz="1400">
                <a:solidFill>
                  <a:schemeClr val="dk2"/>
                </a:solidFill>
                <a:latin typeface="Lucida Sans" pitchFamily="34" charset="0"/>
                <a:ea typeface="ＭＳ Ｐゴシック" pitchFamily="34" charset="-128"/>
              </a:rPr>
              <a:t> equals </a:t>
            </a:r>
            <a:r>
              <a:rPr lang="en-US" altLang="en-US" sz="1400" b="1">
                <a:solidFill>
                  <a:schemeClr val="dk2"/>
                </a:solidFill>
                <a:latin typeface="Lucida Sans" pitchFamily="34" charset="0"/>
                <a:ea typeface="ＭＳ Ｐゴシック" pitchFamily="34" charset="-128"/>
              </a:rPr>
              <a:t>V</a:t>
            </a:r>
            <a:r>
              <a:rPr lang="en-US" altLang="en-US" sz="1400" b="1" baseline="-25000">
                <a:solidFill>
                  <a:schemeClr val="dk2"/>
                </a:solidFill>
                <a:latin typeface="Lucida Sans" pitchFamily="34" charset="0"/>
                <a:ea typeface="ＭＳ Ｐゴシック" pitchFamily="34" charset="-128"/>
              </a:rPr>
              <a:t>max</a:t>
            </a:r>
            <a:r>
              <a:rPr lang="en-US" altLang="en-US" sz="1400">
                <a:solidFill>
                  <a:schemeClr val="dk2"/>
                </a:solidFill>
                <a:latin typeface="Lucida Sans" pitchFamily="34" charset="0"/>
                <a:ea typeface="ＭＳ Ｐゴシック" pitchFamily="34" charset="-128"/>
              </a:rPr>
              <a:t> times the slope of line. This is easily determined from the intercept on the X axis. </a:t>
            </a:r>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593" name="TextBox 1048592"/>
          <p:cNvSpPr txBox="1"/>
          <p:nvPr/>
        </p:nvSpPr>
        <p:spPr>
          <a:xfrm>
            <a:off x="685800" y="228600"/>
            <a:ext cx="7772400" cy="1143000"/>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gn="ctr">
              <a:lnSpc>
                <a:spcPct val="90000"/>
              </a:lnSpc>
            </a:pPr>
            <a:r>
              <a:rPr lang="en-US" altLang="en-US" sz="2800" b="1">
                <a:solidFill>
                  <a:schemeClr val="dk2"/>
                </a:solidFill>
                <a:latin typeface="Lucida Sans" pitchFamily="34" charset="0"/>
              </a:rPr>
              <a:t>Michaelis-Menten Curve</a:t>
            </a:r>
          </a:p>
        </p:txBody>
      </p:sp>
      <p:pic>
        <p:nvPicPr>
          <p:cNvPr id="2097157" name="Picture 2097156"/>
          <p:cNvPicPr>
            <a:picLocks/>
          </p:cNvPicPr>
          <p:nvPr/>
        </p:nvPicPr>
        <p:blipFill>
          <a:blip r:embed="rId2"/>
          <a:srcRect/>
          <a:stretch>
            <a:fillRect/>
          </a:stretch>
        </p:blipFill>
        <p:spPr>
          <a:xfrm>
            <a:off x="533400" y="1219200"/>
            <a:ext cx="8153400" cy="5334000"/>
          </a:xfrm>
          <a:prstGeom prst="rect">
            <a:avLst/>
          </a:prstGeom>
          <a:noFill/>
          <a:ln>
            <a:noFill/>
          </a:ln>
        </p:spPr>
      </p:pic>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626" name="TextBox 1048625"/>
          <p:cNvSpPr txBox="1"/>
          <p:nvPr/>
        </p:nvSpPr>
        <p:spPr>
          <a:xfrm>
            <a:off x="381000" y="584200"/>
            <a:ext cx="8534400" cy="1143000"/>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gn="ctr">
              <a:lnSpc>
                <a:spcPct val="90000"/>
              </a:lnSpc>
            </a:pPr>
            <a:r>
              <a:rPr lang="en-US" altLang="en-US" sz="2800" b="1">
                <a:solidFill>
                  <a:schemeClr val="lt1"/>
                </a:solidFill>
                <a:latin typeface="Lucida Sans" pitchFamily="34" charset="0"/>
              </a:rPr>
              <a:t>Substrate Saturation of an Enzyme</a:t>
            </a:r>
          </a:p>
        </p:txBody>
      </p:sp>
      <p:sp>
        <p:nvSpPr>
          <p:cNvPr id="1048627" name="TextBox 1048626"/>
          <p:cNvSpPr txBox="1"/>
          <p:nvPr/>
        </p:nvSpPr>
        <p:spPr>
          <a:xfrm>
            <a:off x="-76200" y="5668962"/>
            <a:ext cx="9220200" cy="658342"/>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gn="ctr" eaLnBrk="1" latinLnBrk="1" hangingPunct="1"/>
            <a:r>
              <a:rPr lang="en-US" altLang="en-US" sz="2800">
                <a:solidFill>
                  <a:schemeClr val="lt1"/>
                </a:solidFill>
              </a:rPr>
              <a:t>A. Low [S]    B. 50% [S] or K</a:t>
            </a:r>
            <a:r>
              <a:rPr lang="en-US" altLang="en-US" sz="2800" baseline="-25000">
                <a:solidFill>
                  <a:schemeClr val="lt1"/>
                </a:solidFill>
              </a:rPr>
              <a:t>m  </a:t>
            </a:r>
            <a:r>
              <a:rPr lang="en-US" altLang="en-US" sz="2800">
                <a:solidFill>
                  <a:schemeClr val="lt1"/>
                </a:solidFill>
              </a:rPr>
              <a:t> C. High, saturating [S]</a:t>
            </a:r>
            <a:r>
              <a:rPr lang="en-US" altLang="en-US" sz="2800" baseline="-25000">
                <a:solidFill>
                  <a:schemeClr val="lt1"/>
                </a:solidFill>
              </a:rPr>
              <a:t>     </a:t>
            </a:r>
          </a:p>
        </p:txBody>
      </p:sp>
      <p:pic>
        <p:nvPicPr>
          <p:cNvPr id="2097161" name="Picture 2097160"/>
          <p:cNvPicPr>
            <a:picLocks/>
          </p:cNvPicPr>
          <p:nvPr/>
        </p:nvPicPr>
        <p:blipFill>
          <a:blip r:embed="rId2"/>
          <a:srcRect/>
          <a:stretch>
            <a:fillRect/>
          </a:stretch>
        </p:blipFill>
        <p:spPr>
          <a:xfrm>
            <a:off x="76200" y="1371600"/>
            <a:ext cx="8839200" cy="4267200"/>
          </a:xfrm>
          <a:prstGeom prst="rect">
            <a:avLst/>
          </a:prstGeom>
          <a:noFill/>
          <a:ln>
            <a:noFill/>
          </a:ln>
        </p:spPr>
      </p:pic>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628" name="TextBox 1048627"/>
          <p:cNvSpPr txBox="1"/>
          <p:nvPr/>
        </p:nvSpPr>
        <p:spPr>
          <a:xfrm>
            <a:off x="685800" y="800100"/>
            <a:ext cx="7772400" cy="1143000"/>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gn="ctr">
              <a:lnSpc>
                <a:spcPct val="90000"/>
              </a:lnSpc>
            </a:pPr>
            <a:r>
              <a:rPr lang="en-US" altLang="en-US" sz="2800" b="1">
                <a:solidFill>
                  <a:schemeClr val="dk2"/>
                </a:solidFill>
                <a:latin typeface="Lucida Sans" pitchFamily="34" charset="0"/>
              </a:rPr>
              <a:t>Steady State Assumption</a:t>
            </a:r>
          </a:p>
        </p:txBody>
      </p:sp>
      <p:sp>
        <p:nvSpPr>
          <p:cNvPr id="1048629" name="TextBox 1048628"/>
          <p:cNvSpPr txBox="1"/>
          <p:nvPr/>
        </p:nvSpPr>
        <p:spPr>
          <a:xfrm>
            <a:off x="0" y="1714500"/>
            <a:ext cx="9144000" cy="4114800"/>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marL="165100" lvl="0" indent="-165100">
              <a:spcBef>
                <a:spcPct val="25000"/>
              </a:spcBef>
              <a:buClr>
                <a:srgbClr val="C60C30"/>
              </a:buClr>
              <a:buChar char="•"/>
            </a:pPr>
            <a:r>
              <a:rPr lang="en-US" altLang="en-US" sz="2600">
                <a:solidFill>
                  <a:schemeClr val="dk2"/>
                </a:solidFill>
                <a:latin typeface="Lucida Sans" pitchFamily="34" charset="0"/>
              </a:rPr>
              <a:t>The M-M equation was derived in part by making several assumptions.  An important one was: </a:t>
            </a:r>
            <a:r>
              <a:rPr lang="en-US" altLang="en-US" sz="2600" b="1">
                <a:solidFill>
                  <a:schemeClr val="dk2"/>
                </a:solidFill>
                <a:latin typeface="Lucida Sans" pitchFamily="34" charset="0"/>
              </a:rPr>
              <a:t> </a:t>
            </a:r>
            <a:r>
              <a:rPr lang="en-US" altLang="en-US" sz="2600" b="1">
                <a:solidFill>
                  <a:schemeClr val="folHlink"/>
                </a:solidFill>
                <a:latin typeface="Lucida Sans" pitchFamily="34" charset="0"/>
              </a:rPr>
              <a:t>the concentration of substrate must be much greater than the enzyme concentration.</a:t>
            </a:r>
            <a:r>
              <a:rPr lang="en-US" altLang="en-US" sz="2600" b="1">
                <a:solidFill>
                  <a:schemeClr val="dk2"/>
                </a:solidFill>
                <a:latin typeface="Lucida Sans" pitchFamily="34" charset="0"/>
              </a:rPr>
              <a:t>  </a:t>
            </a:r>
          </a:p>
          <a:p>
            <a:pPr marL="165100" lvl="0" indent="-165100">
              <a:spcBef>
                <a:spcPct val="25000"/>
              </a:spcBef>
              <a:buClr>
                <a:srgbClr val="C60C30"/>
              </a:buClr>
              <a:buChar char="•"/>
            </a:pPr>
            <a:r>
              <a:rPr lang="en-US" altLang="en-US" sz="2600" b="1">
                <a:solidFill>
                  <a:schemeClr val="dk2"/>
                </a:solidFill>
                <a:latin typeface="Lucida Sans" pitchFamily="34" charset="0"/>
              </a:rPr>
              <a:t>I</a:t>
            </a:r>
            <a:r>
              <a:rPr lang="en-US" altLang="en-US" sz="2600">
                <a:solidFill>
                  <a:schemeClr val="dk2"/>
                </a:solidFill>
                <a:latin typeface="Lucida Sans" pitchFamily="34" charset="0"/>
              </a:rPr>
              <a:t>n the situation where [S] &gt;&gt; [E] and at initial velocity rates, it is assumed that the changes in the concentration of the intermediate ES complex are very small over time (v</a:t>
            </a:r>
            <a:r>
              <a:rPr lang="en-US" altLang="en-US" sz="2600" baseline="-25000">
                <a:solidFill>
                  <a:schemeClr val="dk2"/>
                </a:solidFill>
                <a:latin typeface="Lucida Sans" pitchFamily="34" charset="0"/>
              </a:rPr>
              <a:t>o</a:t>
            </a:r>
            <a:r>
              <a:rPr lang="en-US" altLang="en-US" sz="2600">
                <a:solidFill>
                  <a:schemeClr val="dk2"/>
                </a:solidFill>
                <a:latin typeface="Lucida Sans" pitchFamily="34" charset="0"/>
              </a:rPr>
              <a:t>).  This condition is termed a </a:t>
            </a:r>
            <a:r>
              <a:rPr lang="en-US" altLang="en-US" sz="2600" b="1">
                <a:solidFill>
                  <a:schemeClr val="dk2"/>
                </a:solidFill>
                <a:latin typeface="Lucida Sans" pitchFamily="34" charset="0"/>
              </a:rPr>
              <a:t>steady-state rate, </a:t>
            </a:r>
            <a:r>
              <a:rPr lang="en-US" altLang="en-US" sz="2600">
                <a:solidFill>
                  <a:schemeClr val="dk2"/>
                </a:solidFill>
                <a:latin typeface="Lucida Sans" pitchFamily="34" charset="0"/>
              </a:rPr>
              <a:t>and is referred to as</a:t>
            </a:r>
            <a:r>
              <a:rPr lang="en-US" altLang="en-US" sz="2600" b="1">
                <a:solidFill>
                  <a:schemeClr val="dk2"/>
                </a:solidFill>
                <a:latin typeface="Lucida Sans" pitchFamily="34" charset="0"/>
              </a:rPr>
              <a:t> steady-state kinetics.  </a:t>
            </a:r>
            <a:r>
              <a:rPr lang="en-US" altLang="en-US" sz="2600" b="1">
                <a:solidFill>
                  <a:schemeClr val="folHlink"/>
                </a:solidFill>
                <a:latin typeface="Lucida Sans" pitchFamily="34" charset="0"/>
              </a:rPr>
              <a:t>Therefore, it follows that</a:t>
            </a:r>
            <a:r>
              <a:rPr lang="en-US" altLang="en-US" sz="2600" b="1">
                <a:solidFill>
                  <a:schemeClr val="dk2"/>
                </a:solidFill>
                <a:latin typeface="Lucida Sans" pitchFamily="34" charset="0"/>
              </a:rPr>
              <a:t> </a:t>
            </a:r>
            <a:r>
              <a:rPr lang="en-US" altLang="en-US" sz="2600" b="1">
                <a:solidFill>
                  <a:schemeClr val="folHlink"/>
                </a:solidFill>
                <a:latin typeface="Lucida Sans" pitchFamily="34" charset="0"/>
              </a:rPr>
              <a:t>the rate of ES formation will be equal to the rate ES breakdown.</a:t>
            </a:r>
          </a:p>
          <a:p>
            <a:pPr marL="165100" lvl="0" indent="-165100">
              <a:spcBef>
                <a:spcPct val="25000"/>
              </a:spcBef>
              <a:buClr>
                <a:srgbClr val="C60C30"/>
              </a:buClr>
              <a:buChar char="•"/>
            </a:pPr>
            <a:endParaRPr lang="en-US" altLang="en-US" sz="2600">
              <a:solidFill>
                <a:schemeClr val="dk2"/>
              </a:solidFill>
              <a:latin typeface="Lucida Sans" pitchFamily="34" charset="0"/>
            </a:endParaRP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8630" name="TextBox 1048629"/>
          <p:cNvSpPr txBox="1"/>
          <p:nvPr/>
        </p:nvSpPr>
        <p:spPr>
          <a:xfrm>
            <a:off x="685800" y="538162"/>
            <a:ext cx="7772400" cy="1143000"/>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lvl="0" algn="ctr">
              <a:lnSpc>
                <a:spcPct val="90000"/>
              </a:lnSpc>
            </a:pPr>
            <a:r>
              <a:rPr lang="en-US" altLang="en-US" sz="2800" b="1">
                <a:solidFill>
                  <a:schemeClr val="dk2"/>
                </a:solidFill>
                <a:latin typeface="Lucida Sans" pitchFamily="34" charset="0"/>
              </a:rPr>
              <a:t>Michaelis-Menten Equation Derivation</a:t>
            </a:r>
          </a:p>
        </p:txBody>
      </p:sp>
      <p:sp>
        <p:nvSpPr>
          <p:cNvPr id="1048631" name="TextBox 1048630"/>
          <p:cNvSpPr txBox="1"/>
          <p:nvPr/>
        </p:nvSpPr>
        <p:spPr>
          <a:xfrm>
            <a:off x="228600" y="3657600"/>
            <a:ext cx="8229600" cy="2819400"/>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Arial" pitchFamily="34" charset="0"/>
                <a:sym typeface="Arial" pitchFamily="34" charset="0"/>
              </a:defRPr>
            </a:lvl5pPr>
          </a:lstStyle>
          <a:p>
            <a:pPr marL="165100" lvl="0" indent="-165100">
              <a:spcBef>
                <a:spcPct val="25000"/>
              </a:spcBef>
              <a:buClr>
                <a:srgbClr val="C60C30"/>
              </a:buClr>
              <a:buChar char="•"/>
            </a:pPr>
            <a:r>
              <a:rPr lang="en-US" altLang="en-US" sz="2600" b="1">
                <a:solidFill>
                  <a:schemeClr val="dk2"/>
                </a:solidFill>
                <a:latin typeface="Helv"/>
              </a:rPr>
              <a:t>Rate of ES formation = k</a:t>
            </a:r>
            <a:r>
              <a:rPr lang="en-US" altLang="en-US" sz="2600" b="1" baseline="-25000">
                <a:solidFill>
                  <a:schemeClr val="dk2"/>
                </a:solidFill>
                <a:latin typeface="Helv"/>
              </a:rPr>
              <a:t>1</a:t>
            </a:r>
            <a:r>
              <a:rPr lang="en-US" altLang="en-US" sz="2600" b="1">
                <a:solidFill>
                  <a:schemeClr val="dk2"/>
                </a:solidFill>
                <a:latin typeface="Helv"/>
              </a:rPr>
              <a:t>([E</a:t>
            </a:r>
            <a:r>
              <a:rPr lang="en-US" altLang="en-US" sz="2600" b="1" baseline="-25000">
                <a:solidFill>
                  <a:schemeClr val="dk2"/>
                </a:solidFill>
                <a:latin typeface="Helv"/>
              </a:rPr>
              <a:t>T</a:t>
            </a:r>
            <a:r>
              <a:rPr lang="en-US" altLang="en-US" sz="2600" b="1">
                <a:solidFill>
                  <a:schemeClr val="dk2"/>
                </a:solidFill>
                <a:latin typeface="Helv"/>
              </a:rPr>
              <a:t>] - [ES])[S] </a:t>
            </a:r>
            <a:r>
              <a:rPr lang="en-US" altLang="en-US" sz="2600">
                <a:solidFill>
                  <a:schemeClr val="dk2"/>
                </a:solidFill>
                <a:latin typeface="Helv"/>
              </a:rPr>
              <a:t>(where [E</a:t>
            </a:r>
            <a:r>
              <a:rPr lang="en-US" altLang="en-US" sz="2600" baseline="-25000">
                <a:solidFill>
                  <a:schemeClr val="dk2"/>
                </a:solidFill>
                <a:latin typeface="Helv"/>
              </a:rPr>
              <a:t>T</a:t>
            </a:r>
            <a:r>
              <a:rPr lang="en-US" altLang="en-US" sz="2600">
                <a:solidFill>
                  <a:schemeClr val="dk2"/>
                </a:solidFill>
                <a:latin typeface="Helv"/>
              </a:rPr>
              <a:t>] is total concentration of enzyme E and k</a:t>
            </a:r>
            <a:r>
              <a:rPr lang="en-US" altLang="en-US" sz="2600" baseline="-25000">
                <a:solidFill>
                  <a:schemeClr val="dk2"/>
                </a:solidFill>
                <a:latin typeface="Helv"/>
              </a:rPr>
              <a:t>-2</a:t>
            </a:r>
            <a:r>
              <a:rPr lang="en-US" altLang="en-US" sz="2600">
                <a:solidFill>
                  <a:schemeClr val="dk2"/>
                </a:solidFill>
                <a:latin typeface="Helv"/>
              </a:rPr>
              <a:t> is considered neglible)</a:t>
            </a:r>
          </a:p>
          <a:p>
            <a:pPr marL="165100" lvl="0" indent="-165100">
              <a:spcBef>
                <a:spcPct val="25000"/>
              </a:spcBef>
              <a:buClr>
                <a:srgbClr val="C60C30"/>
              </a:buClr>
              <a:buChar char="•"/>
            </a:pPr>
            <a:r>
              <a:rPr lang="en-US" altLang="en-US" sz="2600" b="1">
                <a:solidFill>
                  <a:schemeClr val="dk2"/>
                </a:solidFill>
                <a:latin typeface="Helv"/>
              </a:rPr>
              <a:t>Rate of ES breakdown to product = k</a:t>
            </a:r>
            <a:r>
              <a:rPr lang="en-US" altLang="en-US" sz="2600" b="1" baseline="-25000">
                <a:solidFill>
                  <a:schemeClr val="dk2"/>
                </a:solidFill>
                <a:latin typeface="Helv"/>
              </a:rPr>
              <a:t>-1</a:t>
            </a:r>
            <a:r>
              <a:rPr lang="en-US" altLang="en-US" sz="2600" b="1">
                <a:solidFill>
                  <a:schemeClr val="dk2"/>
                </a:solidFill>
                <a:latin typeface="Helv"/>
              </a:rPr>
              <a:t>[ES] + k</a:t>
            </a:r>
            <a:r>
              <a:rPr lang="en-US" altLang="en-US" sz="2600" b="1" baseline="-25000">
                <a:solidFill>
                  <a:schemeClr val="dk2"/>
                </a:solidFill>
                <a:latin typeface="Helv"/>
              </a:rPr>
              <a:t>2</a:t>
            </a:r>
            <a:r>
              <a:rPr lang="en-US" altLang="en-US" sz="2600" b="1">
                <a:solidFill>
                  <a:schemeClr val="dk2"/>
                </a:solidFill>
                <a:latin typeface="Helv"/>
              </a:rPr>
              <a:t>[ES]</a:t>
            </a:r>
          </a:p>
        </p:txBody>
      </p:sp>
      <p:pic>
        <p:nvPicPr>
          <p:cNvPr id="2097162" name="Picture 2097161"/>
          <p:cNvPicPr>
            <a:picLocks/>
          </p:cNvPicPr>
          <p:nvPr/>
        </p:nvPicPr>
        <p:blipFill>
          <a:blip r:embed="rId2"/>
          <a:srcRect/>
          <a:stretch>
            <a:fillRect/>
          </a:stretch>
        </p:blipFill>
        <p:spPr>
          <a:xfrm>
            <a:off x="533400" y="1524000"/>
            <a:ext cx="8061325" cy="2024062"/>
          </a:xfrm>
          <a:prstGeom prst="rect">
            <a:avLst/>
          </a:prstGeom>
          <a:noFill/>
          <a:ln>
            <a:noFill/>
          </a:ln>
        </p:spPr>
      </p:pic>
    </p:spTree>
  </p:cSld>
  <p:clrMapOvr>
    <a:masterClrMapping/>
  </p:clrMapOvr>
  <p:transition>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000000"/>
      </a:accent5>
      <a:accent6>
        <a:srgbClr val="000000"/>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1460</Words>
  <Application>Microsoft Office PowerPoint</Application>
  <PresentationFormat>On-screen Show (4:3)</PresentationFormat>
  <Paragraphs>187</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Celestial</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Hypothetical reaction</vt:lpstr>
      <vt:lpstr>Lock/Key or Induced Fit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dell</cp:lastModifiedBy>
  <cp:revision>7</cp:revision>
  <dcterms:created xsi:type="dcterms:W3CDTF">2001-10-04T14:38:10Z</dcterms:created>
  <dcterms:modified xsi:type="dcterms:W3CDTF">2019-10-30T07:56:43Z</dcterms:modified>
</cp:coreProperties>
</file>