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ndows User" initials="WU" lastIdx="0" clrIdx="0">
    <p:extLst>
      <p:ext uri="{19B8F6BF-5375-455C-9EA6-DF929625EA0E}">
        <p15:presenceInfo xmlns="" xmlns:p15="http://schemas.microsoft.com/office/powerpoint/2012/main" userId="Windows 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64" d="100"/>
          <a:sy n="64" d="100"/>
        </p:scale>
        <p:origin x="-876"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D2FB5DD-95DA-44FE-94EA-C47A1D5E8E25}" type="datetimeFigureOut">
              <a:rPr lang="en-US" smtClean="0"/>
              <a:pPr/>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48EAA2-BDC0-424C-B704-55A2D38DABE7}" type="slidenum">
              <a:rPr lang="en-US" smtClean="0"/>
              <a:pPr/>
              <a:t>‹#›</a:t>
            </a:fld>
            <a:endParaRPr lang="en-US"/>
          </a:p>
        </p:txBody>
      </p:sp>
    </p:spTree>
    <p:extLst>
      <p:ext uri="{BB962C8B-B14F-4D97-AF65-F5344CB8AC3E}">
        <p14:creationId xmlns="" xmlns:p14="http://schemas.microsoft.com/office/powerpoint/2010/main" val="3687251061"/>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D2FB5DD-95DA-44FE-94EA-C47A1D5E8E25}" type="datetimeFigureOut">
              <a:rPr lang="en-US" smtClean="0"/>
              <a:pPr/>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48EAA2-BDC0-424C-B704-55A2D38DABE7}" type="slidenum">
              <a:rPr lang="en-US" smtClean="0"/>
              <a:pPr/>
              <a:t>‹#›</a:t>
            </a:fld>
            <a:endParaRPr lang="en-US"/>
          </a:p>
        </p:txBody>
      </p:sp>
    </p:spTree>
    <p:extLst>
      <p:ext uri="{BB962C8B-B14F-4D97-AF65-F5344CB8AC3E}">
        <p14:creationId xmlns="" xmlns:p14="http://schemas.microsoft.com/office/powerpoint/2010/main" val="3838162205"/>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D2FB5DD-95DA-44FE-94EA-C47A1D5E8E25}" type="datetimeFigureOut">
              <a:rPr lang="en-US" smtClean="0"/>
              <a:pPr/>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48EAA2-BDC0-424C-B704-55A2D38DABE7}" type="slidenum">
              <a:rPr lang="en-US" smtClean="0"/>
              <a:pPr/>
              <a:t>‹#›</a:t>
            </a:fld>
            <a:endParaRPr lang="en-US"/>
          </a:p>
        </p:txBody>
      </p:sp>
    </p:spTree>
    <p:extLst>
      <p:ext uri="{BB962C8B-B14F-4D97-AF65-F5344CB8AC3E}">
        <p14:creationId xmlns="" xmlns:p14="http://schemas.microsoft.com/office/powerpoint/2010/main" val="2990126881"/>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D2FB5DD-95DA-44FE-94EA-C47A1D5E8E25}" type="datetimeFigureOut">
              <a:rPr lang="en-US" smtClean="0"/>
              <a:pPr/>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48EAA2-BDC0-424C-B704-55A2D38DABE7}" type="slidenum">
              <a:rPr lang="en-US" smtClean="0"/>
              <a:pPr/>
              <a:t>‹#›</a:t>
            </a:fld>
            <a:endParaRPr lang="en-US"/>
          </a:p>
        </p:txBody>
      </p:sp>
    </p:spTree>
    <p:extLst>
      <p:ext uri="{BB962C8B-B14F-4D97-AF65-F5344CB8AC3E}">
        <p14:creationId xmlns="" xmlns:p14="http://schemas.microsoft.com/office/powerpoint/2010/main" val="2134627570"/>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2FB5DD-95DA-44FE-94EA-C47A1D5E8E25}" type="datetimeFigureOut">
              <a:rPr lang="en-US" smtClean="0"/>
              <a:pPr/>
              <a:t>10/20/2019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48EAA2-BDC0-424C-B704-55A2D38DABE7}" type="slidenum">
              <a:rPr lang="en-US" smtClean="0"/>
              <a:pPr/>
              <a:t>‹#›</a:t>
            </a:fld>
            <a:endParaRPr lang="en-US"/>
          </a:p>
        </p:txBody>
      </p:sp>
    </p:spTree>
    <p:extLst>
      <p:ext uri="{BB962C8B-B14F-4D97-AF65-F5344CB8AC3E}">
        <p14:creationId xmlns="" xmlns:p14="http://schemas.microsoft.com/office/powerpoint/2010/main" val="2948202538"/>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D2FB5DD-95DA-44FE-94EA-C47A1D5E8E25}" type="datetimeFigureOut">
              <a:rPr lang="en-US" smtClean="0"/>
              <a:pPr/>
              <a:t>10/20/2019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48EAA2-BDC0-424C-B704-55A2D38DABE7}" type="slidenum">
              <a:rPr lang="en-US" smtClean="0"/>
              <a:pPr/>
              <a:t>‹#›</a:t>
            </a:fld>
            <a:endParaRPr lang="en-US"/>
          </a:p>
        </p:txBody>
      </p:sp>
    </p:spTree>
    <p:extLst>
      <p:ext uri="{BB962C8B-B14F-4D97-AF65-F5344CB8AC3E}">
        <p14:creationId xmlns="" xmlns:p14="http://schemas.microsoft.com/office/powerpoint/2010/main" val="1580739091"/>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D2FB5DD-95DA-44FE-94EA-C47A1D5E8E25}" type="datetimeFigureOut">
              <a:rPr lang="en-US" smtClean="0"/>
              <a:pPr/>
              <a:t>10/20/2019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48EAA2-BDC0-424C-B704-55A2D38DABE7}" type="slidenum">
              <a:rPr lang="en-US" smtClean="0"/>
              <a:pPr/>
              <a:t>‹#›</a:t>
            </a:fld>
            <a:endParaRPr lang="en-US"/>
          </a:p>
        </p:txBody>
      </p:sp>
    </p:spTree>
    <p:extLst>
      <p:ext uri="{BB962C8B-B14F-4D97-AF65-F5344CB8AC3E}">
        <p14:creationId xmlns="" xmlns:p14="http://schemas.microsoft.com/office/powerpoint/2010/main" val="2390392739"/>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D2FB5DD-95DA-44FE-94EA-C47A1D5E8E25}" type="datetimeFigureOut">
              <a:rPr lang="en-US" smtClean="0"/>
              <a:pPr/>
              <a:t>10/20/2019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48EAA2-BDC0-424C-B704-55A2D38DABE7}" type="slidenum">
              <a:rPr lang="en-US" smtClean="0"/>
              <a:pPr/>
              <a:t>‹#›</a:t>
            </a:fld>
            <a:endParaRPr lang="en-US"/>
          </a:p>
        </p:txBody>
      </p:sp>
    </p:spTree>
    <p:extLst>
      <p:ext uri="{BB962C8B-B14F-4D97-AF65-F5344CB8AC3E}">
        <p14:creationId xmlns="" xmlns:p14="http://schemas.microsoft.com/office/powerpoint/2010/main" val="2780591515"/>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2FB5DD-95DA-44FE-94EA-C47A1D5E8E25}" type="datetimeFigureOut">
              <a:rPr lang="en-US" smtClean="0"/>
              <a:pPr/>
              <a:t>10/20/2019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48EAA2-BDC0-424C-B704-55A2D38DABE7}" type="slidenum">
              <a:rPr lang="en-US" smtClean="0"/>
              <a:pPr/>
              <a:t>‹#›</a:t>
            </a:fld>
            <a:endParaRPr lang="en-US"/>
          </a:p>
        </p:txBody>
      </p:sp>
    </p:spTree>
    <p:extLst>
      <p:ext uri="{BB962C8B-B14F-4D97-AF65-F5344CB8AC3E}">
        <p14:creationId xmlns="" xmlns:p14="http://schemas.microsoft.com/office/powerpoint/2010/main" val="1927829128"/>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2FB5DD-95DA-44FE-94EA-C47A1D5E8E25}" type="datetimeFigureOut">
              <a:rPr lang="en-US" smtClean="0"/>
              <a:pPr/>
              <a:t>10/20/2019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48EAA2-BDC0-424C-B704-55A2D38DABE7}" type="slidenum">
              <a:rPr lang="en-US" smtClean="0"/>
              <a:pPr/>
              <a:t>‹#›</a:t>
            </a:fld>
            <a:endParaRPr lang="en-US"/>
          </a:p>
        </p:txBody>
      </p:sp>
    </p:spTree>
    <p:extLst>
      <p:ext uri="{BB962C8B-B14F-4D97-AF65-F5344CB8AC3E}">
        <p14:creationId xmlns="" xmlns:p14="http://schemas.microsoft.com/office/powerpoint/2010/main" val="2929583518"/>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2FB5DD-95DA-44FE-94EA-C47A1D5E8E25}" type="datetimeFigureOut">
              <a:rPr lang="en-US" smtClean="0"/>
              <a:pPr/>
              <a:t>10/20/2019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48EAA2-BDC0-424C-B704-55A2D38DABE7}" type="slidenum">
              <a:rPr lang="en-US" smtClean="0"/>
              <a:pPr/>
              <a:t>‹#›</a:t>
            </a:fld>
            <a:endParaRPr lang="en-US"/>
          </a:p>
        </p:txBody>
      </p:sp>
    </p:spTree>
    <p:extLst>
      <p:ext uri="{BB962C8B-B14F-4D97-AF65-F5344CB8AC3E}">
        <p14:creationId xmlns="" xmlns:p14="http://schemas.microsoft.com/office/powerpoint/2010/main" val="2512352212"/>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15022">
              <a:srgbClr val="E4F6F6"/>
            </a:gs>
            <a:gs pos="74000">
              <a:schemeClr val="accent3">
                <a:lumMod val="40000"/>
                <a:lumOff val="60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2FB5DD-95DA-44FE-94EA-C47A1D5E8E25}" type="datetimeFigureOut">
              <a:rPr lang="en-US" smtClean="0"/>
              <a:pPr/>
              <a:t>10/20/2019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48EAA2-BDC0-424C-B704-55A2D38DABE7}" type="slidenum">
              <a:rPr lang="en-US" smtClean="0"/>
              <a:pPr/>
              <a:t>‹#›</a:t>
            </a:fld>
            <a:endParaRPr lang="en-US"/>
          </a:p>
        </p:txBody>
      </p:sp>
    </p:spTree>
    <p:extLst>
      <p:ext uri="{BB962C8B-B14F-4D97-AF65-F5344CB8AC3E}">
        <p14:creationId xmlns="" xmlns:p14="http://schemas.microsoft.com/office/powerpoint/2010/main" val="170863284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spd="slow">
    <p:push dir="u"/>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97496" y="2142780"/>
            <a:ext cx="9144000" cy="2387600"/>
          </a:xfrm>
        </p:spPr>
        <p:txBody>
          <a:bodyPr>
            <a:normAutofit/>
          </a:bodyPr>
          <a:lstStyle/>
          <a:p>
            <a:r>
              <a:rPr lang="en-US" i="1" u="sng" dirty="0" smtClean="0">
                <a:ln w="0"/>
                <a:solidFill>
                  <a:srgbClr val="7030A0"/>
                </a:solidFill>
                <a:effectLst>
                  <a:reflection blurRad="6350" stA="53000" endA="300" endPos="35500" dir="5400000" sy="-90000" algn="bl" rotWithShape="0"/>
                </a:effectLst>
                <a:latin typeface="Algerian" panose="04020705040A02060702" pitchFamily="82" charset="0"/>
              </a:rPr>
              <a:t>DEPILATORIES</a:t>
            </a:r>
            <a:r>
              <a:rPr lang="en-US" i="1" dirty="0" smtClean="0">
                <a:ln w="0"/>
                <a:solidFill>
                  <a:srgbClr val="7030A0"/>
                </a:solidFill>
                <a:effectLst>
                  <a:reflection blurRad="6350" stA="53000" endA="300" endPos="35500" dir="5400000" sy="-90000" algn="bl" rotWithShape="0"/>
                </a:effectLst>
                <a:latin typeface="Algerian" panose="04020705040A02060702" pitchFamily="82" charset="0"/>
              </a:rPr>
              <a:t/>
            </a:r>
            <a:br>
              <a:rPr lang="en-US" i="1" dirty="0" smtClean="0">
                <a:ln w="0"/>
                <a:solidFill>
                  <a:srgbClr val="7030A0"/>
                </a:solidFill>
                <a:effectLst>
                  <a:reflection blurRad="6350" stA="53000" endA="300" endPos="35500" dir="5400000" sy="-90000" algn="bl" rotWithShape="0"/>
                </a:effectLst>
                <a:latin typeface="Algerian" panose="04020705040A02060702" pitchFamily="82" charset="0"/>
              </a:rPr>
            </a:br>
            <a:endParaRPr lang="en-US" i="1" dirty="0">
              <a:ln w="0"/>
              <a:solidFill>
                <a:srgbClr val="7030A0"/>
              </a:solidFill>
              <a:effectLst>
                <a:reflection blurRad="6350" stA="53000" endA="300" endPos="35500" dir="5400000" sy="-90000" algn="bl" rotWithShape="0"/>
              </a:effectLst>
              <a:latin typeface="Algerian" panose="04020705040A02060702" pitchFamily="82" charset="0"/>
            </a:endParaRPr>
          </a:p>
        </p:txBody>
      </p:sp>
      <p:sp>
        <p:nvSpPr>
          <p:cNvPr id="3" name="TextBox 2"/>
          <p:cNvSpPr txBox="1"/>
          <p:nvPr/>
        </p:nvSpPr>
        <p:spPr>
          <a:xfrm>
            <a:off x="7285220" y="4691921"/>
            <a:ext cx="2833889" cy="523220"/>
          </a:xfrm>
          <a:prstGeom prst="rect">
            <a:avLst/>
          </a:prstGeom>
          <a:noFill/>
        </p:spPr>
        <p:txBody>
          <a:bodyPr wrap="square" rtlCol="0">
            <a:spAutoFit/>
          </a:bodyPr>
          <a:lstStyle/>
          <a:p>
            <a:r>
              <a:rPr lang="en-US" sz="2800" dirty="0" smtClean="0"/>
              <a:t>DR. NAMITHA R</a:t>
            </a:r>
            <a:endParaRPr lang="en-US" sz="2800" dirty="0"/>
          </a:p>
        </p:txBody>
      </p:sp>
    </p:spTree>
    <p:extLst>
      <p:ext uri="{BB962C8B-B14F-4D97-AF65-F5344CB8AC3E}">
        <p14:creationId xmlns="" xmlns:p14="http://schemas.microsoft.com/office/powerpoint/2010/main" val="1528798585"/>
      </p:ext>
    </p:extLst>
  </p:cSld>
  <p:clrMapOvr>
    <a:masterClrMapping/>
  </p:clrMapOvr>
  <p:transition spd="slow">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indent="0">
              <a:buNone/>
            </a:pPr>
            <a:r>
              <a:rPr lang="en-US" sz="2000" b="1" u="sng" dirty="0">
                <a:latin typeface="Comic Sans MS" panose="030F0702030302020204" pitchFamily="66" charset="0"/>
              </a:rPr>
              <a:t>Perfumes:</a:t>
            </a:r>
            <a:endParaRPr lang="en-US" sz="2000" dirty="0">
              <a:latin typeface="Comic Sans MS" panose="030F0702030302020204" pitchFamily="66" charset="0"/>
            </a:endParaRPr>
          </a:p>
          <a:p>
            <a:pPr marL="0" indent="0">
              <a:buNone/>
            </a:pPr>
            <a:r>
              <a:rPr lang="en-US" sz="2000" dirty="0">
                <a:latin typeface="Comic Sans MS" panose="030F0702030302020204" pitchFamily="66" charset="0"/>
              </a:rPr>
              <a:t>            Most of the alkaline reducing agents, including salts of thio glycolic acid, have usually an odour of their own, hence, the use of perfumes is almost a necessity in depilatory products.</a:t>
            </a:r>
          </a:p>
          <a:p>
            <a:pPr marL="0" indent="0" algn="ctr">
              <a:buNone/>
            </a:pPr>
            <a:r>
              <a:rPr lang="en-US" sz="2000" dirty="0">
                <a:latin typeface="Comic Sans MS" panose="030F0702030302020204" pitchFamily="66" charset="0"/>
              </a:rPr>
              <a:t>Eg: Aromatic alcohols, Rose, Saffron etc.</a:t>
            </a:r>
          </a:p>
          <a:p>
            <a:pPr marL="0" indent="0">
              <a:buNone/>
            </a:pPr>
            <a:r>
              <a:rPr lang="en-US" sz="2000" b="1" u="sng" dirty="0">
                <a:latin typeface="Comic Sans MS" panose="030F0702030302020204" pitchFamily="66" charset="0"/>
              </a:rPr>
              <a:t>Emulsifiers: </a:t>
            </a:r>
            <a:endParaRPr lang="en-US" sz="2000" dirty="0">
              <a:latin typeface="Comic Sans MS" panose="030F0702030302020204" pitchFamily="66" charset="0"/>
            </a:endParaRPr>
          </a:p>
          <a:p>
            <a:pPr marL="0" indent="0">
              <a:buNone/>
            </a:pPr>
            <a:r>
              <a:rPr lang="en-US" sz="2000" dirty="0">
                <a:latin typeface="Comic Sans MS" panose="030F0702030302020204" pitchFamily="66" charset="0"/>
              </a:rPr>
              <a:t>               Emulsifiers are used for cosmetic elegancy and potential irritancy.</a:t>
            </a:r>
          </a:p>
          <a:p>
            <a:pPr marL="0" indent="0" algn="ctr">
              <a:buNone/>
            </a:pPr>
            <a:r>
              <a:rPr lang="en-US" sz="2000" dirty="0">
                <a:latin typeface="Comic Sans MS" panose="030F0702030302020204" pitchFamily="66" charset="0"/>
              </a:rPr>
              <a:t>Eg: Sodium lauryl sulphate, Ethylene oxide ethers etc.</a:t>
            </a:r>
          </a:p>
          <a:p>
            <a:pPr marL="0" indent="0">
              <a:buNone/>
            </a:pPr>
            <a:r>
              <a:rPr lang="en-US" sz="2000" b="1" u="sng" dirty="0">
                <a:latin typeface="Comic Sans MS" panose="030F0702030302020204" pitchFamily="66" charset="0"/>
              </a:rPr>
              <a:t>Emollients:</a:t>
            </a:r>
            <a:endParaRPr lang="en-US" sz="2000" dirty="0">
              <a:latin typeface="Comic Sans MS" panose="030F0702030302020204" pitchFamily="66" charset="0"/>
            </a:endParaRPr>
          </a:p>
          <a:p>
            <a:pPr marL="0" indent="0">
              <a:buNone/>
            </a:pPr>
            <a:r>
              <a:rPr lang="en-US" sz="2000" dirty="0">
                <a:latin typeface="Comic Sans MS" panose="030F0702030302020204" pitchFamily="66" charset="0"/>
              </a:rPr>
              <a:t>          The common emollients are mineral oils and paraffins.</a:t>
            </a:r>
          </a:p>
          <a:p>
            <a:pPr marL="0" indent="0">
              <a:buNone/>
            </a:pPr>
            <a:endParaRPr lang="en-US" sz="2000" dirty="0">
              <a:latin typeface="Comic Sans MS" panose="030F0702030302020204" pitchFamily="66" charset="0"/>
            </a:endParaRPr>
          </a:p>
        </p:txBody>
      </p:sp>
    </p:spTree>
    <p:extLst>
      <p:ext uri="{BB962C8B-B14F-4D97-AF65-F5344CB8AC3E}">
        <p14:creationId xmlns="" xmlns:p14="http://schemas.microsoft.com/office/powerpoint/2010/main" val="4098691513"/>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4"/>
            <a:ext cx="10515600" cy="4906479"/>
          </a:xfrm>
        </p:spPr>
        <p:txBody>
          <a:bodyPr>
            <a:noAutofit/>
          </a:bodyPr>
          <a:lstStyle/>
          <a:p>
            <a:pPr marL="0" indent="0">
              <a:buNone/>
            </a:pPr>
            <a:r>
              <a:rPr lang="en-US" sz="2000" b="1" u="sng" dirty="0">
                <a:latin typeface="Comic Sans MS" panose="030F0702030302020204" pitchFamily="66" charset="0"/>
              </a:rPr>
              <a:t>Thickening agents:</a:t>
            </a:r>
            <a:endParaRPr lang="en-US" sz="2000" dirty="0">
              <a:latin typeface="Comic Sans MS" panose="030F0702030302020204" pitchFamily="66" charset="0"/>
            </a:endParaRPr>
          </a:p>
          <a:p>
            <a:pPr marL="0" indent="0">
              <a:buNone/>
            </a:pPr>
            <a:r>
              <a:rPr lang="en-US" sz="2000" dirty="0">
                <a:latin typeface="Comic Sans MS" panose="030F0702030302020204" pitchFamily="66" charset="0"/>
              </a:rPr>
              <a:t>           The synthetic thickening agents such as methyl, hydroxy ethyl or carboxy methyl cellulose are used. These are used to make paste of requisite consistency.</a:t>
            </a:r>
          </a:p>
          <a:p>
            <a:pPr marL="0" indent="0">
              <a:buNone/>
            </a:pPr>
            <a:r>
              <a:rPr lang="en-US" sz="2000" b="1" u="sng" dirty="0">
                <a:latin typeface="Comic Sans MS" panose="030F0702030302020204" pitchFamily="66" charset="0"/>
              </a:rPr>
              <a:t>Humectants:</a:t>
            </a:r>
            <a:endParaRPr lang="en-US" sz="2000" dirty="0">
              <a:latin typeface="Comic Sans MS" panose="030F0702030302020204" pitchFamily="66" charset="0"/>
            </a:endParaRPr>
          </a:p>
          <a:p>
            <a:pPr marL="0" indent="0">
              <a:buNone/>
            </a:pPr>
            <a:r>
              <a:rPr lang="en-US" sz="2000" dirty="0">
                <a:latin typeface="Comic Sans MS" panose="030F0702030302020204" pitchFamily="66" charset="0"/>
              </a:rPr>
              <a:t>                Humectants are incorporated to prevent quick drying on the skin.</a:t>
            </a:r>
          </a:p>
          <a:p>
            <a:pPr marL="0" indent="0" algn="ctr">
              <a:buNone/>
            </a:pPr>
            <a:r>
              <a:rPr lang="en-US" sz="2000" dirty="0">
                <a:latin typeface="Comic Sans MS" panose="030F0702030302020204" pitchFamily="66" charset="0"/>
              </a:rPr>
              <a:t>Eg: Glycerine, Sorbitol, Propylene glycol etc.</a:t>
            </a:r>
          </a:p>
          <a:p>
            <a:pPr marL="0" indent="0" algn="ctr">
              <a:buNone/>
            </a:pPr>
            <a:r>
              <a:rPr lang="en-US" sz="2000" dirty="0">
                <a:latin typeface="Comic Sans MS" panose="030F0702030302020204" pitchFamily="66" charset="0"/>
              </a:rPr>
              <a:t> </a:t>
            </a:r>
          </a:p>
          <a:p>
            <a:pPr marL="0" indent="0">
              <a:buNone/>
            </a:pPr>
            <a:r>
              <a:rPr lang="en-US" sz="2000" b="1" u="wavyHeavy" dirty="0">
                <a:latin typeface="Comic Sans MS" panose="030F0702030302020204" pitchFamily="66" charset="0"/>
              </a:rPr>
              <a:t>Evaluation of depilatory efficacy:</a:t>
            </a:r>
            <a:endParaRPr lang="en-US" sz="2000" dirty="0">
              <a:latin typeface="Comic Sans MS" panose="030F0702030302020204" pitchFamily="66" charset="0"/>
            </a:endParaRPr>
          </a:p>
          <a:p>
            <a:pPr marL="0" lvl="0" indent="0">
              <a:buNone/>
            </a:pPr>
            <a:r>
              <a:rPr lang="en-US" sz="2000" b="1" u="sng" dirty="0" smtClean="0">
                <a:latin typeface="Comic Sans MS" panose="030F0702030302020204" pitchFamily="66" charset="0"/>
              </a:rPr>
              <a:t>1) Tensile </a:t>
            </a:r>
            <a:r>
              <a:rPr lang="en-US" sz="2000" b="1" u="sng" dirty="0">
                <a:latin typeface="Comic Sans MS" panose="030F0702030302020204" pitchFamily="66" charset="0"/>
              </a:rPr>
              <a:t>kinetics method:</a:t>
            </a:r>
            <a:endParaRPr lang="en-US" sz="2000" dirty="0">
              <a:latin typeface="Comic Sans MS" panose="030F0702030302020204" pitchFamily="66" charset="0"/>
            </a:endParaRPr>
          </a:p>
          <a:p>
            <a:pPr marL="0" indent="0">
              <a:buNone/>
            </a:pPr>
            <a:r>
              <a:rPr lang="en-US" sz="2000" dirty="0">
                <a:latin typeface="Comic Sans MS" panose="030F0702030302020204" pitchFamily="66" charset="0"/>
              </a:rPr>
              <a:t>                   In this method, stress decay caused by disulfide bond reduction is measured, using commercial instruments such as tensile strength tester, an optical diameter gauging system and an electro balance. The time required to reduce the stress supported by hair by 95% (</a:t>
            </a:r>
            <a:r>
              <a:rPr lang="en-US" sz="2000" dirty="0" err="1">
                <a:latin typeface="Comic Sans MS" panose="030F0702030302020204" pitchFamily="66" charset="0"/>
              </a:rPr>
              <a:t>T</a:t>
            </a:r>
            <a:r>
              <a:rPr lang="en-US" sz="2000" baseline="-25000" dirty="0" err="1">
                <a:latin typeface="Comic Sans MS" panose="030F0702030302020204" pitchFamily="66" charset="0"/>
              </a:rPr>
              <a:t>95</a:t>
            </a:r>
            <a:r>
              <a:rPr lang="en-US" sz="2000" dirty="0">
                <a:latin typeface="Comic Sans MS" panose="030F0702030302020204" pitchFamily="66" charset="0"/>
              </a:rPr>
              <a:t>%) was shown to correlate to in-vivo hair removal rate in commercial products.</a:t>
            </a:r>
          </a:p>
          <a:p>
            <a:pPr marL="0" indent="0">
              <a:buNone/>
            </a:pPr>
            <a:endParaRPr lang="en-US" sz="2000" dirty="0">
              <a:latin typeface="Comic Sans MS" panose="030F0702030302020204" pitchFamily="66" charset="0"/>
            </a:endParaRPr>
          </a:p>
        </p:txBody>
      </p:sp>
    </p:spTree>
    <p:extLst>
      <p:ext uri="{BB962C8B-B14F-4D97-AF65-F5344CB8AC3E}">
        <p14:creationId xmlns="" xmlns:p14="http://schemas.microsoft.com/office/powerpoint/2010/main" val="3666559160"/>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lvl="0" indent="0">
              <a:buNone/>
            </a:pPr>
            <a:r>
              <a:rPr lang="en-US" sz="2000" b="1" u="sng" dirty="0" smtClean="0">
                <a:latin typeface="Comic Sans MS" panose="030F0702030302020204" pitchFamily="66" charset="0"/>
              </a:rPr>
              <a:t>2) </a:t>
            </a:r>
            <a:r>
              <a:rPr lang="en-US" sz="2000" b="1" u="sng" dirty="0" err="1" smtClean="0">
                <a:latin typeface="Comic Sans MS" panose="030F0702030302020204" pitchFamily="66" charset="0"/>
              </a:rPr>
              <a:t>HPLC</a:t>
            </a:r>
            <a:r>
              <a:rPr lang="en-US" sz="2000" b="1" u="sng" dirty="0" smtClean="0">
                <a:latin typeface="Comic Sans MS" panose="030F0702030302020204" pitchFamily="66" charset="0"/>
              </a:rPr>
              <a:t> </a:t>
            </a:r>
            <a:r>
              <a:rPr lang="en-US" sz="2000" b="1" u="sng" dirty="0">
                <a:latin typeface="Comic Sans MS" panose="030F0702030302020204" pitchFamily="66" charset="0"/>
              </a:rPr>
              <a:t>Method:</a:t>
            </a:r>
            <a:endParaRPr lang="en-US" sz="2000" dirty="0">
              <a:latin typeface="Comic Sans MS" panose="030F0702030302020204" pitchFamily="66" charset="0"/>
            </a:endParaRPr>
          </a:p>
          <a:p>
            <a:pPr marL="0" indent="0">
              <a:buNone/>
            </a:pPr>
            <a:r>
              <a:rPr lang="en-US" sz="2000" dirty="0">
                <a:latin typeface="Comic Sans MS" panose="030F0702030302020204" pitchFamily="66" charset="0"/>
              </a:rPr>
              <a:t>               This method distinguish between thio glycerol, thiolactic acid and thio glycolic acid. It results an yellow derivative, permitting </a:t>
            </a:r>
            <a:r>
              <a:rPr lang="en-US" sz="2000" dirty="0" err="1">
                <a:latin typeface="Comic Sans MS" panose="030F0702030302020204" pitchFamily="66" charset="0"/>
              </a:rPr>
              <a:t>HPLC</a:t>
            </a:r>
            <a:r>
              <a:rPr lang="en-US" sz="2000" dirty="0">
                <a:latin typeface="Comic Sans MS" panose="030F0702030302020204" pitchFamily="66" charset="0"/>
              </a:rPr>
              <a:t> detection at 464 nm. The procedure is most suitable for aqueous preparation, including o/w creams and lotions</a:t>
            </a:r>
            <a:r>
              <a:rPr lang="en-US" sz="2000" dirty="0" smtClean="0">
                <a:latin typeface="Comic Sans MS" panose="030F0702030302020204" pitchFamily="66" charset="0"/>
              </a:rPr>
              <a:t>.</a:t>
            </a:r>
          </a:p>
          <a:p>
            <a:pPr marL="0" indent="0">
              <a:buNone/>
            </a:pPr>
            <a:endParaRPr lang="en-US" sz="2000" dirty="0">
              <a:latin typeface="Comic Sans MS" panose="030F0702030302020204" pitchFamily="66" charset="0"/>
            </a:endParaRPr>
          </a:p>
          <a:p>
            <a:pPr marL="0" lvl="0" indent="0">
              <a:buNone/>
            </a:pPr>
            <a:r>
              <a:rPr lang="en-US" sz="2000" b="1" u="sng" dirty="0" smtClean="0">
                <a:latin typeface="Comic Sans MS" panose="030F0702030302020204" pitchFamily="66" charset="0"/>
              </a:rPr>
              <a:t>3) Thermo </a:t>
            </a:r>
            <a:r>
              <a:rPr lang="en-US" sz="2000" b="1" u="sng" dirty="0">
                <a:latin typeface="Comic Sans MS" panose="030F0702030302020204" pitchFamily="66" charset="0"/>
              </a:rPr>
              <a:t>mechanical method:</a:t>
            </a:r>
            <a:endParaRPr lang="en-US" sz="2000" dirty="0">
              <a:latin typeface="Comic Sans MS" panose="030F0702030302020204" pitchFamily="66" charset="0"/>
            </a:endParaRPr>
          </a:p>
          <a:p>
            <a:pPr marL="0" indent="0">
              <a:buNone/>
            </a:pPr>
            <a:r>
              <a:rPr lang="en-US" sz="2000" dirty="0">
                <a:latin typeface="Comic Sans MS" panose="030F0702030302020204" pitchFamily="66" charset="0"/>
              </a:rPr>
              <a:t>                 In this method a thermo mechanical analyzer is used to measure the time at which a hair bundle, under constant stress and immersed in depilatory, begins to stretch. The test is carried out under isothermal conditions and indicate good precisions, which can be correlated with results on animals.</a:t>
            </a:r>
          </a:p>
          <a:p>
            <a:pPr marL="0" indent="0">
              <a:buNone/>
            </a:pPr>
            <a:r>
              <a:rPr lang="en-US" sz="2000" u="sng" dirty="0">
                <a:latin typeface="Comic Sans MS" panose="030F0702030302020204" pitchFamily="66" charset="0"/>
              </a:rPr>
              <a:t>         </a:t>
            </a:r>
            <a:endParaRPr lang="en-US" sz="2000" dirty="0">
              <a:latin typeface="Comic Sans MS" panose="030F0702030302020204" pitchFamily="66" charset="0"/>
            </a:endParaRPr>
          </a:p>
          <a:p>
            <a:pPr marL="0" indent="0">
              <a:buNone/>
            </a:pPr>
            <a:endParaRPr lang="en-US" sz="2000" dirty="0">
              <a:latin typeface="Comic Sans MS" panose="030F0702030302020204" pitchFamily="66" charset="0"/>
            </a:endParaRPr>
          </a:p>
        </p:txBody>
      </p:sp>
    </p:spTree>
    <p:extLst>
      <p:ext uri="{BB962C8B-B14F-4D97-AF65-F5344CB8AC3E}">
        <p14:creationId xmlns="" xmlns:p14="http://schemas.microsoft.com/office/powerpoint/2010/main" val="1803531698"/>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buFont typeface="Wingdings" panose="05000000000000000000" pitchFamily="2" charset="2"/>
              <a:buChar char="Ø"/>
            </a:pPr>
            <a:endParaRPr lang="en-US" sz="2000" dirty="0" smtClean="0">
              <a:latin typeface="Comic Sans MS" panose="030F0702030302020204" pitchFamily="66" charset="0"/>
            </a:endParaRPr>
          </a:p>
          <a:p>
            <a:pPr lvl="0">
              <a:buFont typeface="Wingdings" panose="05000000000000000000" pitchFamily="2" charset="2"/>
              <a:buChar char="Ø"/>
            </a:pPr>
            <a:r>
              <a:rPr lang="en-US" sz="2000" dirty="0" smtClean="0">
                <a:latin typeface="Comic Sans MS" panose="030F0702030302020204" pitchFamily="66" charset="0"/>
              </a:rPr>
              <a:t>A </a:t>
            </a:r>
            <a:r>
              <a:rPr lang="en-US" sz="2000" dirty="0">
                <a:latin typeface="Comic Sans MS" panose="030F0702030302020204" pitchFamily="66" charset="0"/>
              </a:rPr>
              <a:t>“depilatory” can truly be categorised as a cosmetic, since it beautifies by removing unsightly hair from certain parts of the body.</a:t>
            </a:r>
          </a:p>
          <a:p>
            <a:pPr lvl="0">
              <a:buFont typeface="Wingdings" panose="05000000000000000000" pitchFamily="2" charset="2"/>
              <a:buChar char="Ø"/>
            </a:pPr>
            <a:r>
              <a:rPr lang="en-US" sz="2000" dirty="0">
                <a:latin typeface="Comic Sans MS" panose="030F0702030302020204" pitchFamily="66" charset="0"/>
              </a:rPr>
              <a:t>The term depilatory must therefore be reserved for chemical means of hair removal from skin (in particular superfluous hair occurring on the face, legs, axilla etc), without causing any injury to the skin. It is definitely different from other methods of hair removal, which includes,</a:t>
            </a:r>
          </a:p>
          <a:p>
            <a:pPr lvl="0" algn="ctr">
              <a:buFont typeface="Wingdings" panose="05000000000000000000" pitchFamily="2" charset="2"/>
              <a:buChar char="§"/>
            </a:pPr>
            <a:r>
              <a:rPr lang="en-US" sz="2000" dirty="0" smtClean="0">
                <a:latin typeface="Comic Sans MS" panose="030F0702030302020204" pitchFamily="66" charset="0"/>
              </a:rPr>
              <a:t>Mechanical </a:t>
            </a:r>
            <a:r>
              <a:rPr lang="en-US" sz="2000" dirty="0">
                <a:latin typeface="Comic Sans MS" panose="030F0702030302020204" pitchFamily="66" charset="0"/>
              </a:rPr>
              <a:t>removal of hair.</a:t>
            </a:r>
          </a:p>
          <a:p>
            <a:pPr lvl="0" algn="ctr">
              <a:buFont typeface="Wingdings" panose="05000000000000000000" pitchFamily="2" charset="2"/>
              <a:buChar char="§"/>
            </a:pPr>
            <a:r>
              <a:rPr lang="en-US" sz="2000" dirty="0" smtClean="0">
                <a:latin typeface="Comic Sans MS" panose="030F0702030302020204" pitchFamily="66" charset="0"/>
              </a:rPr>
              <a:t>Destruction </a:t>
            </a:r>
            <a:r>
              <a:rPr lang="en-US" sz="2000" dirty="0">
                <a:latin typeface="Comic Sans MS" panose="030F0702030302020204" pitchFamily="66" charset="0"/>
              </a:rPr>
              <a:t>of hair by electrolysis, by use of laser energy or diathermy.</a:t>
            </a:r>
          </a:p>
          <a:p>
            <a:pPr lvl="0" algn="ctr">
              <a:buFont typeface="Wingdings" panose="05000000000000000000" pitchFamily="2" charset="2"/>
              <a:buChar char="§"/>
            </a:pPr>
            <a:r>
              <a:rPr lang="en-US" sz="2000" dirty="0">
                <a:latin typeface="Comic Sans MS" panose="030F0702030302020204" pitchFamily="66" charset="0"/>
              </a:rPr>
              <a:t>Shaving.</a:t>
            </a:r>
          </a:p>
          <a:p>
            <a:pPr algn="ctr">
              <a:buFont typeface="Wingdings" panose="05000000000000000000" pitchFamily="2" charset="2"/>
              <a:buChar char="§"/>
            </a:pPr>
            <a:endParaRPr lang="en-US" sz="2000" dirty="0">
              <a:latin typeface="Comic Sans MS" panose="030F0702030302020204" pitchFamily="66" charset="0"/>
            </a:endParaRPr>
          </a:p>
        </p:txBody>
      </p:sp>
    </p:spTree>
    <p:extLst>
      <p:ext uri="{BB962C8B-B14F-4D97-AF65-F5344CB8AC3E}">
        <p14:creationId xmlns="" xmlns:p14="http://schemas.microsoft.com/office/powerpoint/2010/main" val="1903945835"/>
      </p:ext>
    </p:extLst>
  </p:cSld>
  <p:clrMapOvr>
    <a:masterClrMapping/>
  </p:clrMapOvr>
  <mc:AlternateContent xmlns:mc="http://schemas.openxmlformats.org/markup-compatibility/2006">
    <mc:Choice xmlns=""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u="sng" dirty="0" smtClean="0"/>
              <a:t/>
            </a:r>
            <a:br>
              <a:rPr lang="en-US" b="1" u="sng" dirty="0" smtClean="0"/>
            </a:br>
            <a:r>
              <a:rPr lang="en-US" b="1" dirty="0" smtClean="0">
                <a:solidFill>
                  <a:schemeClr val="accent6">
                    <a:lumMod val="75000"/>
                  </a:schemeClr>
                </a:solidFill>
                <a:effectLst>
                  <a:outerShdw blurRad="38100" dist="38100" dir="2700000" algn="tl">
                    <a:srgbClr val="000000">
                      <a:alpha val="43137"/>
                    </a:srgbClr>
                  </a:outerShdw>
                </a:effectLst>
                <a:latin typeface="Algerian" panose="04020705040A02060702" pitchFamily="82" charset="0"/>
              </a:rPr>
              <a:t>Chemistry </a:t>
            </a:r>
            <a:r>
              <a:rPr lang="en-US" b="1" dirty="0">
                <a:solidFill>
                  <a:schemeClr val="accent6">
                    <a:lumMod val="75000"/>
                  </a:schemeClr>
                </a:solidFill>
                <a:effectLst>
                  <a:outerShdw blurRad="38100" dist="38100" dir="2700000" algn="tl">
                    <a:srgbClr val="000000">
                      <a:alpha val="43137"/>
                    </a:srgbClr>
                  </a:outerShdw>
                </a:effectLst>
                <a:latin typeface="Algerian" panose="04020705040A02060702" pitchFamily="82" charset="0"/>
              </a:rPr>
              <a:t>of hair &amp; its removal:</a:t>
            </a:r>
            <a:r>
              <a:rPr lang="en-US" dirty="0">
                <a:solidFill>
                  <a:schemeClr val="accent6">
                    <a:lumMod val="75000"/>
                  </a:schemeClr>
                </a:solidFill>
                <a:effectLst>
                  <a:outerShdw blurRad="38100" dist="38100" dir="2700000" algn="tl">
                    <a:srgbClr val="000000">
                      <a:alpha val="43137"/>
                    </a:srgbClr>
                  </a:outerShdw>
                </a:effectLst>
                <a:latin typeface="Algerian" panose="04020705040A02060702" pitchFamily="82" charset="0"/>
              </a:rPr>
              <a:t/>
            </a:r>
            <a:br>
              <a:rPr lang="en-US" dirty="0">
                <a:solidFill>
                  <a:schemeClr val="accent6">
                    <a:lumMod val="75000"/>
                  </a:schemeClr>
                </a:solidFill>
                <a:effectLst>
                  <a:outerShdw blurRad="38100" dist="38100" dir="2700000" algn="tl">
                    <a:srgbClr val="000000">
                      <a:alpha val="43137"/>
                    </a:srgbClr>
                  </a:outerShdw>
                </a:effectLst>
                <a:latin typeface="Algerian" panose="04020705040A02060702" pitchFamily="82" charset="0"/>
              </a:rPr>
            </a:br>
            <a:endParaRPr lang="en-US" dirty="0">
              <a:solidFill>
                <a:schemeClr val="accent6">
                  <a:lumMod val="75000"/>
                </a:schemeClr>
              </a:solidFill>
              <a:effectLst>
                <a:outerShdw blurRad="38100" dist="38100" dir="2700000" algn="tl">
                  <a:srgbClr val="000000">
                    <a:alpha val="43137"/>
                  </a:srgbClr>
                </a:outerShdw>
              </a:effectLst>
              <a:latin typeface="Algerian" panose="04020705040A02060702" pitchFamily="82" charset="0"/>
            </a:endParaRPr>
          </a:p>
        </p:txBody>
      </p:sp>
      <p:sp>
        <p:nvSpPr>
          <p:cNvPr id="3" name="Content Placeholder 2"/>
          <p:cNvSpPr>
            <a:spLocks noGrp="1"/>
          </p:cNvSpPr>
          <p:nvPr>
            <p:ph idx="1"/>
          </p:nvPr>
        </p:nvSpPr>
        <p:spPr/>
        <p:txBody>
          <a:bodyPr>
            <a:noAutofit/>
          </a:bodyPr>
          <a:lstStyle/>
          <a:p>
            <a:pPr lvl="0">
              <a:buFont typeface="Wingdings" panose="05000000000000000000" pitchFamily="2" charset="2"/>
              <a:buChar char="Ø"/>
            </a:pPr>
            <a:endParaRPr lang="en-US" sz="2000" dirty="0" smtClean="0">
              <a:latin typeface="Comic Sans MS" panose="030F0702030302020204" pitchFamily="66" charset="0"/>
            </a:endParaRPr>
          </a:p>
          <a:p>
            <a:pPr lvl="0">
              <a:buFont typeface="Wingdings" panose="05000000000000000000" pitchFamily="2" charset="2"/>
              <a:buChar char="Ø"/>
            </a:pPr>
            <a:r>
              <a:rPr lang="en-US" sz="2000" dirty="0" smtClean="0">
                <a:latin typeface="Comic Sans MS" panose="030F0702030302020204" pitchFamily="66" charset="0"/>
              </a:rPr>
              <a:t>Hair </a:t>
            </a:r>
            <a:r>
              <a:rPr lang="en-US" sz="2000" dirty="0">
                <a:latin typeface="Comic Sans MS" panose="030F0702030302020204" pitchFamily="66" charset="0"/>
              </a:rPr>
              <a:t>mainly consists of amino acids, mainly cysteine and most of these amino acids containing sulphur constitute a group of proteins, known as Keratin.</a:t>
            </a:r>
          </a:p>
          <a:p>
            <a:pPr lvl="0">
              <a:buFont typeface="Wingdings" panose="05000000000000000000" pitchFamily="2" charset="2"/>
              <a:buChar char="Ø"/>
            </a:pPr>
            <a:r>
              <a:rPr lang="en-US" sz="2000" dirty="0">
                <a:latin typeface="Comic Sans MS" panose="030F0702030302020204" pitchFamily="66" charset="0"/>
              </a:rPr>
              <a:t>Electrolysis is a suitable method for permanent removal, but is slow and costly.</a:t>
            </a:r>
          </a:p>
          <a:p>
            <a:pPr lvl="0">
              <a:buFont typeface="Wingdings" panose="05000000000000000000" pitchFamily="2" charset="2"/>
              <a:buChar char="Ø"/>
            </a:pPr>
            <a:r>
              <a:rPr lang="en-US" sz="2000" dirty="0">
                <a:latin typeface="Comic Sans MS" panose="030F0702030302020204" pitchFamily="66" charset="0"/>
              </a:rPr>
              <a:t>The other electrical methods consist of the use of galvanic current and high frequency current. The galvanic method consists of passing direct current through one or more special needles inserted at the hair follicle and destroy hair permanently. The method is slow, but yields good results.</a:t>
            </a:r>
          </a:p>
          <a:p>
            <a:pPr lvl="0">
              <a:buFont typeface="Wingdings" panose="05000000000000000000" pitchFamily="2" charset="2"/>
              <a:buChar char="Ø"/>
            </a:pPr>
            <a:r>
              <a:rPr lang="en-US" sz="2000" dirty="0">
                <a:latin typeface="Comic Sans MS" panose="030F0702030302020204" pitchFamily="66" charset="0"/>
              </a:rPr>
              <a:t>More recently, the use of high frequently current has been found to be quite safe and satisfactory.</a:t>
            </a:r>
          </a:p>
          <a:p>
            <a:pPr lvl="0">
              <a:buFont typeface="Wingdings" panose="05000000000000000000" pitchFamily="2" charset="2"/>
              <a:buChar char="Ø"/>
            </a:pPr>
            <a:r>
              <a:rPr lang="en-US" sz="2000" dirty="0">
                <a:latin typeface="Comic Sans MS" panose="030F0702030302020204" pitchFamily="66" charset="0"/>
              </a:rPr>
              <a:t>The removal of hair by x-rays is very dangerous, as these rays also destroy the skin/tissue surrounding the hair, and thus, this method should not be recommended.</a:t>
            </a:r>
          </a:p>
          <a:p>
            <a:pPr>
              <a:buFont typeface="Wingdings" panose="05000000000000000000" pitchFamily="2" charset="2"/>
              <a:buChar char="Ø"/>
            </a:pPr>
            <a:endParaRPr lang="en-US" sz="2000" dirty="0">
              <a:latin typeface="Comic Sans MS" panose="030F0702030302020204" pitchFamily="66" charset="0"/>
            </a:endParaRPr>
          </a:p>
        </p:txBody>
      </p:sp>
    </p:spTree>
    <p:extLst>
      <p:ext uri="{BB962C8B-B14F-4D97-AF65-F5344CB8AC3E}">
        <p14:creationId xmlns="" xmlns:p14="http://schemas.microsoft.com/office/powerpoint/2010/main" val="293014160"/>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2000" dirty="0">
                <a:latin typeface="Comic Sans MS" panose="030F0702030302020204" pitchFamily="66" charset="0"/>
              </a:rPr>
              <a:t>Regarding hair removal, two topics deserve special mention,</a:t>
            </a:r>
          </a:p>
          <a:p>
            <a:pPr marL="0" lvl="0" indent="0" algn="ctr">
              <a:buNone/>
            </a:pPr>
            <a:r>
              <a:rPr lang="en-US" sz="2000" dirty="0" smtClean="0">
                <a:latin typeface="Comic Sans MS" panose="030F0702030302020204" pitchFamily="66" charset="0"/>
              </a:rPr>
              <a:t>a) Disguising</a:t>
            </a:r>
            <a:endParaRPr lang="en-US" sz="2000" dirty="0">
              <a:latin typeface="Comic Sans MS" panose="030F0702030302020204" pitchFamily="66" charset="0"/>
            </a:endParaRPr>
          </a:p>
          <a:p>
            <a:pPr marL="0" lvl="0" indent="0" algn="ctr">
              <a:buNone/>
            </a:pPr>
            <a:r>
              <a:rPr lang="en-US" sz="2000" dirty="0" smtClean="0">
                <a:latin typeface="Comic Sans MS" panose="030F0702030302020204" pitchFamily="66" charset="0"/>
              </a:rPr>
              <a:t>b) Epilation</a:t>
            </a:r>
            <a:endParaRPr lang="en-US" sz="2000" dirty="0">
              <a:latin typeface="Comic Sans MS" panose="030F0702030302020204" pitchFamily="66" charset="0"/>
            </a:endParaRPr>
          </a:p>
          <a:p>
            <a:pPr marL="0" indent="0" algn="ctr">
              <a:buNone/>
            </a:pPr>
            <a:r>
              <a:rPr lang="en-US" sz="2000" b="1" dirty="0">
                <a:latin typeface="Comic Sans MS" panose="030F0702030302020204" pitchFamily="66" charset="0"/>
              </a:rPr>
              <a:t> </a:t>
            </a:r>
            <a:endParaRPr lang="en-US" sz="2000" dirty="0">
              <a:latin typeface="Comic Sans MS" panose="030F0702030302020204" pitchFamily="66" charset="0"/>
            </a:endParaRPr>
          </a:p>
          <a:p>
            <a:pPr marL="0" indent="0">
              <a:buNone/>
            </a:pPr>
            <a:r>
              <a:rPr lang="en-US" sz="2000" b="1" dirty="0">
                <a:latin typeface="Comic Sans MS" panose="030F0702030302020204" pitchFamily="66" charset="0"/>
              </a:rPr>
              <a:t> </a:t>
            </a:r>
            <a:r>
              <a:rPr lang="en-US" sz="2000" b="1" dirty="0" smtClean="0">
                <a:latin typeface="Comic Sans MS" panose="030F0702030302020204" pitchFamily="66" charset="0"/>
              </a:rPr>
              <a:t>a) </a:t>
            </a:r>
            <a:r>
              <a:rPr lang="en-US" sz="2000" b="1" u="sng" dirty="0" smtClean="0">
                <a:latin typeface="Comic Sans MS" panose="030F0702030302020204" pitchFamily="66" charset="0"/>
              </a:rPr>
              <a:t>Disguising:</a:t>
            </a:r>
            <a:endParaRPr lang="en-US" sz="2000" dirty="0" smtClean="0">
              <a:latin typeface="Comic Sans MS" panose="030F0702030302020204" pitchFamily="66" charset="0"/>
            </a:endParaRPr>
          </a:p>
          <a:p>
            <a:pPr lvl="0">
              <a:buFont typeface="Wingdings" panose="05000000000000000000" pitchFamily="2" charset="2"/>
              <a:buChar char="Ø"/>
            </a:pPr>
            <a:r>
              <a:rPr lang="en-US" sz="2000" dirty="0" smtClean="0">
                <a:latin typeface="Comic Sans MS" panose="030F0702030302020204" pitchFamily="66" charset="0"/>
              </a:rPr>
              <a:t>Instead of superfluous hair being removed, they can be disguised in such a way that they become less noticeable and thus blend with underlying skin.</a:t>
            </a:r>
          </a:p>
          <a:p>
            <a:pPr lvl="0">
              <a:buFont typeface="Wingdings" panose="05000000000000000000" pitchFamily="2" charset="2"/>
              <a:buChar char="Ø"/>
            </a:pPr>
            <a:r>
              <a:rPr lang="en-US" sz="2000" dirty="0" smtClean="0">
                <a:latin typeface="Comic Sans MS" panose="030F0702030302020204" pitchFamily="66" charset="0"/>
              </a:rPr>
              <a:t>Thus men can resort to a “quick-shave” (when they do not wish to shave) by covering the hair stubble on their faces with a colored men’s talc or other powder.</a:t>
            </a:r>
          </a:p>
          <a:p>
            <a:pPr lvl="0">
              <a:buFont typeface="Wingdings" panose="05000000000000000000" pitchFamily="2" charset="2"/>
              <a:buChar char="Ø"/>
            </a:pPr>
            <a:r>
              <a:rPr lang="en-US" sz="2000" dirty="0" smtClean="0">
                <a:latin typeface="Comic Sans MS" panose="030F0702030302020204" pitchFamily="66" charset="0"/>
              </a:rPr>
              <a:t>Women usually resort to cake make-up and the liquid powders to disguise hair. When the hair is dark, women like to bleach them by cleaning it first, followed by the use of peroxides and diluted ammonia water.</a:t>
            </a:r>
          </a:p>
          <a:p>
            <a:pPr marL="0" indent="0">
              <a:buNone/>
            </a:pPr>
            <a:endParaRPr lang="en-US" sz="2000" dirty="0">
              <a:latin typeface="Comic Sans MS" panose="030F0702030302020204" pitchFamily="66" charset="0"/>
            </a:endParaRPr>
          </a:p>
        </p:txBody>
      </p:sp>
    </p:spTree>
    <p:extLst>
      <p:ext uri="{BB962C8B-B14F-4D97-AF65-F5344CB8AC3E}">
        <p14:creationId xmlns="" xmlns:p14="http://schemas.microsoft.com/office/powerpoint/2010/main" val="440334180"/>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lvl="0" indent="0">
              <a:buNone/>
            </a:pPr>
            <a:r>
              <a:rPr lang="en-US" sz="2000" b="1" u="sng" dirty="0" smtClean="0">
                <a:latin typeface="Comic Sans MS" panose="030F0702030302020204" pitchFamily="66" charset="0"/>
              </a:rPr>
              <a:t>b) Epilation</a:t>
            </a:r>
            <a:r>
              <a:rPr lang="en-US" sz="2000" b="1" u="sng" dirty="0">
                <a:latin typeface="Comic Sans MS" panose="030F0702030302020204" pitchFamily="66" charset="0"/>
              </a:rPr>
              <a:t>: </a:t>
            </a:r>
            <a:endParaRPr lang="en-US" sz="2000" dirty="0">
              <a:latin typeface="Comic Sans MS" panose="030F0702030302020204" pitchFamily="66" charset="0"/>
            </a:endParaRPr>
          </a:p>
          <a:p>
            <a:pPr lvl="0">
              <a:buFont typeface="Wingdings" panose="05000000000000000000" pitchFamily="2" charset="2"/>
              <a:buChar char="§"/>
            </a:pPr>
            <a:r>
              <a:rPr lang="en-US" sz="2000" dirty="0">
                <a:latin typeface="Comic Sans MS" panose="030F0702030302020204" pitchFamily="66" charset="0"/>
              </a:rPr>
              <a:t>Epilation simply consists of trapping the hair in a viscous adhesive mass and then using physical force to pull the trapped fibre from its body anchor.</a:t>
            </a:r>
          </a:p>
          <a:p>
            <a:pPr lvl="0">
              <a:buFont typeface="Wingdings" panose="05000000000000000000" pitchFamily="2" charset="2"/>
              <a:buChar char="§"/>
            </a:pPr>
            <a:r>
              <a:rPr lang="en-US" sz="2000" dirty="0">
                <a:latin typeface="Comic Sans MS" panose="030F0702030302020204" pitchFamily="66" charset="0"/>
              </a:rPr>
              <a:t>Some benefits can be seen by “hot” processes where warm wax is allowed to cool on the skin. It is also customary to add benzocaine, a local anesthetic, to certain formulation to reduce the pain.</a:t>
            </a:r>
          </a:p>
          <a:p>
            <a:pPr marL="0" indent="0">
              <a:buNone/>
            </a:pPr>
            <a:r>
              <a:rPr lang="en-US" sz="2000" b="1" u="sng" dirty="0">
                <a:latin typeface="Comic Sans MS" panose="030F0702030302020204" pitchFamily="66" charset="0"/>
              </a:rPr>
              <a:t>Ingredients:</a:t>
            </a:r>
            <a:endParaRPr lang="en-US" sz="2000" dirty="0">
              <a:latin typeface="Comic Sans MS" panose="030F0702030302020204" pitchFamily="66" charset="0"/>
            </a:endParaRPr>
          </a:p>
          <a:p>
            <a:pPr marL="0" indent="0">
              <a:buNone/>
            </a:pPr>
            <a:r>
              <a:rPr lang="en-US" sz="2000" dirty="0" smtClean="0">
                <a:latin typeface="Comic Sans MS" panose="030F0702030302020204" pitchFamily="66" charset="0"/>
              </a:rPr>
              <a:t>            The ingredient basis for cosmetic epilating products mainly include rosin (colophony), bees wax and viscous sugar composition. They form a sticky mass, usually grips the hair but has less adhesion to the skin.</a:t>
            </a:r>
          </a:p>
          <a:p>
            <a:pPr marL="0" indent="0">
              <a:buNone/>
            </a:pPr>
            <a:endParaRPr lang="en-US" sz="2000" dirty="0">
              <a:latin typeface="Comic Sans MS" panose="030F0702030302020204" pitchFamily="66" charset="0"/>
            </a:endParaRPr>
          </a:p>
        </p:txBody>
      </p:sp>
    </p:spTree>
    <p:extLst>
      <p:ext uri="{BB962C8B-B14F-4D97-AF65-F5344CB8AC3E}">
        <p14:creationId xmlns="" xmlns:p14="http://schemas.microsoft.com/office/powerpoint/2010/main" val="186984134"/>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0" indent="0">
              <a:buNone/>
            </a:pPr>
            <a:r>
              <a:rPr lang="en-US" sz="2000" dirty="0">
                <a:latin typeface="Comic Sans MS" panose="030F0702030302020204" pitchFamily="66" charset="0"/>
              </a:rPr>
              <a:t>Ex: Epilating wax;</a:t>
            </a:r>
          </a:p>
          <a:p>
            <a:pPr marL="0" indent="0">
              <a:buNone/>
            </a:pPr>
            <a:r>
              <a:rPr lang="en-US" sz="2000" dirty="0">
                <a:latin typeface="Comic Sans MS" panose="030F0702030302020204" pitchFamily="66" charset="0"/>
              </a:rPr>
              <a:t>        Formula                                        %</a:t>
            </a:r>
          </a:p>
          <a:p>
            <a:pPr marL="0" indent="0">
              <a:buNone/>
            </a:pPr>
            <a:r>
              <a:rPr lang="en-US" sz="2000" dirty="0">
                <a:latin typeface="Comic Sans MS" panose="030F0702030302020204" pitchFamily="66" charset="0"/>
              </a:rPr>
              <a:t>        Light colored rosin                      52</a:t>
            </a:r>
          </a:p>
          <a:p>
            <a:pPr marL="0" indent="0">
              <a:buNone/>
            </a:pPr>
            <a:r>
              <a:rPr lang="en-US" sz="2000" dirty="0">
                <a:latin typeface="Comic Sans MS" panose="030F0702030302020204" pitchFamily="66" charset="0"/>
              </a:rPr>
              <a:t>        Yellow bees wax                          25</a:t>
            </a:r>
          </a:p>
          <a:p>
            <a:pPr marL="0" indent="0">
              <a:buNone/>
            </a:pPr>
            <a:r>
              <a:rPr lang="en-US" sz="2000" dirty="0">
                <a:latin typeface="Comic Sans MS" panose="030F0702030302020204" pitchFamily="66" charset="0"/>
              </a:rPr>
              <a:t>        Paraffin                                       17</a:t>
            </a:r>
          </a:p>
          <a:p>
            <a:pPr marL="0" indent="0">
              <a:buNone/>
            </a:pPr>
            <a:r>
              <a:rPr lang="en-US" sz="2000" dirty="0">
                <a:latin typeface="Comic Sans MS" panose="030F0702030302020204" pitchFamily="66" charset="0"/>
              </a:rPr>
              <a:t>        Petrolatum                                   5</a:t>
            </a:r>
          </a:p>
          <a:p>
            <a:pPr marL="0" indent="0">
              <a:buNone/>
            </a:pPr>
            <a:r>
              <a:rPr lang="en-US" sz="2000" dirty="0">
                <a:latin typeface="Comic Sans MS" panose="030F0702030302020204" pitchFamily="66" charset="0"/>
              </a:rPr>
              <a:t>        Perfume                                       1</a:t>
            </a:r>
          </a:p>
          <a:p>
            <a:pPr marL="0" indent="0">
              <a:buNone/>
            </a:pPr>
            <a:r>
              <a:rPr lang="en-US" sz="2000" b="1" u="sng" dirty="0">
                <a:latin typeface="Comic Sans MS" panose="030F0702030302020204" pitchFamily="66" charset="0"/>
              </a:rPr>
              <a:t>Method: </a:t>
            </a:r>
            <a:endParaRPr lang="en-US" sz="2000" b="1" u="sng" dirty="0" smtClean="0">
              <a:latin typeface="Comic Sans MS" panose="030F0702030302020204" pitchFamily="66" charset="0"/>
            </a:endParaRPr>
          </a:p>
          <a:p>
            <a:pPr marL="0" indent="0">
              <a:buNone/>
            </a:pPr>
            <a:r>
              <a:rPr lang="en-US" sz="2000" dirty="0">
                <a:latin typeface="Comic Sans MS" panose="030F0702030302020204" pitchFamily="66" charset="0"/>
              </a:rPr>
              <a:t> </a:t>
            </a:r>
            <a:r>
              <a:rPr lang="en-US" sz="2000" dirty="0" smtClean="0">
                <a:latin typeface="Comic Sans MS" panose="030F0702030302020204" pitchFamily="66" charset="0"/>
              </a:rPr>
              <a:t>         </a:t>
            </a:r>
            <a:r>
              <a:rPr lang="en-US" sz="2000" dirty="0">
                <a:latin typeface="Comic Sans MS" panose="030F0702030302020204" pitchFamily="66" charset="0"/>
              </a:rPr>
              <a:t>Melt the waxes and the rosin and add petrolatum. Cool to around 60˚ and then mix the perfume, pour the melted mass into a suitable moulds. When this wax is used, it is melted and painted over the surface to be de haired.</a:t>
            </a:r>
          </a:p>
          <a:p>
            <a:pPr marL="0" indent="0">
              <a:buNone/>
            </a:pPr>
            <a:r>
              <a:rPr lang="en-US" sz="2000" dirty="0">
                <a:latin typeface="Comic Sans MS" panose="030F0702030302020204" pitchFamily="66" charset="0"/>
              </a:rPr>
              <a:t> </a:t>
            </a:r>
          </a:p>
          <a:p>
            <a:pPr marL="0" indent="0">
              <a:buNone/>
            </a:pPr>
            <a:endParaRPr lang="en-US" dirty="0"/>
          </a:p>
        </p:txBody>
      </p:sp>
    </p:spTree>
    <p:extLst>
      <p:ext uri="{BB962C8B-B14F-4D97-AF65-F5344CB8AC3E}">
        <p14:creationId xmlns="" xmlns:p14="http://schemas.microsoft.com/office/powerpoint/2010/main" val="1762962539"/>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90688"/>
            <a:ext cx="10515600" cy="4351338"/>
          </a:xfrm>
        </p:spPr>
        <p:txBody>
          <a:bodyPr>
            <a:noAutofit/>
          </a:bodyPr>
          <a:lstStyle/>
          <a:p>
            <a:pPr marL="0" indent="0">
              <a:buNone/>
            </a:pPr>
            <a:r>
              <a:rPr lang="en-US" sz="2000" b="1" u="sng" dirty="0">
                <a:latin typeface="Comic Sans MS" panose="030F0702030302020204" pitchFamily="66" charset="0"/>
              </a:rPr>
              <a:t>Depilation:</a:t>
            </a:r>
            <a:endParaRPr lang="en-US" sz="2000" dirty="0">
              <a:latin typeface="Comic Sans MS" panose="030F0702030302020204" pitchFamily="66" charset="0"/>
            </a:endParaRPr>
          </a:p>
          <a:p>
            <a:pPr lvl="0">
              <a:buFont typeface="Wingdings" panose="05000000000000000000" pitchFamily="2" charset="2"/>
              <a:buChar char="Ø"/>
            </a:pPr>
            <a:r>
              <a:rPr lang="en-US" sz="2000" dirty="0">
                <a:latin typeface="Comic Sans MS" panose="030F0702030302020204" pitchFamily="66" charset="0"/>
              </a:rPr>
              <a:t>Depilatories are the preparations used for degradation of the superfluous hair chemically without affecting the skin.</a:t>
            </a:r>
          </a:p>
          <a:p>
            <a:pPr lvl="0">
              <a:buFont typeface="Wingdings" panose="05000000000000000000" pitchFamily="2" charset="2"/>
              <a:buChar char="Ø"/>
            </a:pPr>
            <a:r>
              <a:rPr lang="en-US" sz="2000" dirty="0">
                <a:latin typeface="Comic Sans MS" panose="030F0702030302020204" pitchFamily="66" charset="0"/>
              </a:rPr>
              <a:t>Depilatory removes the hair at the neck of the hair follicle and thus has advantage over razor shaver which removes hair on a level with the surface of the epidermis.</a:t>
            </a:r>
          </a:p>
          <a:p>
            <a:pPr lvl="0">
              <a:buFont typeface="Wingdings" panose="05000000000000000000" pitchFamily="2" charset="2"/>
              <a:buChar char="Ø"/>
            </a:pPr>
            <a:r>
              <a:rPr lang="en-US" sz="2000" dirty="0">
                <a:latin typeface="Comic Sans MS" panose="030F0702030302020204" pitchFamily="66" charset="0"/>
              </a:rPr>
              <a:t>The depilatories act by degrading the hair Keratin. As it is known that Keratin is sensitive to the action of strongly alkaline aqueous solutions and reducing agents, most of the depilatories consist of such agents.</a:t>
            </a:r>
          </a:p>
          <a:p>
            <a:pPr lvl="0">
              <a:buFont typeface="Wingdings" panose="05000000000000000000" pitchFamily="2" charset="2"/>
              <a:buChar char="Ø"/>
            </a:pPr>
            <a:r>
              <a:rPr lang="en-US" sz="2000" dirty="0">
                <a:latin typeface="Comic Sans MS" panose="030F0702030302020204" pitchFamily="66" charset="0"/>
              </a:rPr>
              <a:t>Thus, the qualities of an ideal depilatory should be as follows,</a:t>
            </a:r>
          </a:p>
          <a:p>
            <a:pPr lvl="0" algn="ctr">
              <a:buFont typeface="Wingdings" panose="05000000000000000000" pitchFamily="2" charset="2"/>
              <a:buChar char="v"/>
            </a:pPr>
            <a:r>
              <a:rPr lang="en-US" sz="2000" dirty="0" smtClean="0">
                <a:latin typeface="Comic Sans MS" panose="030F0702030302020204" pitchFamily="66" charset="0"/>
              </a:rPr>
              <a:t> Non-toxic </a:t>
            </a:r>
            <a:r>
              <a:rPr lang="en-US" sz="2000" dirty="0">
                <a:latin typeface="Comic Sans MS" panose="030F0702030302020204" pitchFamily="66" charset="0"/>
              </a:rPr>
              <a:t>and non-irritant to skin.</a:t>
            </a:r>
          </a:p>
          <a:p>
            <a:pPr lvl="0" algn="ctr">
              <a:buFont typeface="Wingdings" panose="05000000000000000000" pitchFamily="2" charset="2"/>
              <a:buChar char="v"/>
            </a:pPr>
            <a:r>
              <a:rPr lang="en-US" sz="2000" dirty="0" smtClean="0">
                <a:latin typeface="Comic Sans MS" panose="030F0702030302020204" pitchFamily="66" charset="0"/>
              </a:rPr>
              <a:t> Fast </a:t>
            </a:r>
            <a:r>
              <a:rPr lang="en-US" sz="2000" dirty="0">
                <a:latin typeface="Comic Sans MS" panose="030F0702030302020204" pitchFamily="66" charset="0"/>
              </a:rPr>
              <a:t>and efficient in action, causing depilation within 5 minutes.</a:t>
            </a:r>
          </a:p>
          <a:p>
            <a:pPr lvl="0" algn="ctr">
              <a:buFont typeface="Wingdings" panose="05000000000000000000" pitchFamily="2" charset="2"/>
              <a:buChar char="v"/>
            </a:pPr>
            <a:r>
              <a:rPr lang="en-US" sz="2000" dirty="0" smtClean="0">
                <a:latin typeface="Comic Sans MS" panose="030F0702030302020204" pitchFamily="66" charset="0"/>
              </a:rPr>
              <a:t> Preferably </a:t>
            </a:r>
            <a:r>
              <a:rPr lang="en-US" sz="2000" dirty="0">
                <a:latin typeface="Comic Sans MS" panose="030F0702030302020204" pitchFamily="66" charset="0"/>
              </a:rPr>
              <a:t>odourless</a:t>
            </a:r>
            <a:r>
              <a:rPr lang="en-US" sz="2000" dirty="0" smtClean="0">
                <a:latin typeface="Comic Sans MS" panose="030F0702030302020204" pitchFamily="66" charset="0"/>
              </a:rPr>
              <a:t>.</a:t>
            </a:r>
            <a:endParaRPr lang="en-US" sz="2000" dirty="0">
              <a:latin typeface="Comic Sans MS" panose="030F0702030302020204" pitchFamily="66" charset="0"/>
            </a:endParaRPr>
          </a:p>
        </p:txBody>
      </p:sp>
    </p:spTree>
    <p:extLst>
      <p:ext uri="{BB962C8B-B14F-4D97-AF65-F5344CB8AC3E}">
        <p14:creationId xmlns="" xmlns:p14="http://schemas.microsoft.com/office/powerpoint/2010/main" val="865740984"/>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lgn="ctr">
              <a:buFont typeface="Wingdings" panose="05000000000000000000" pitchFamily="2" charset="2"/>
              <a:buChar char="v"/>
            </a:pPr>
            <a:r>
              <a:rPr lang="en-US" sz="2000" dirty="0" smtClean="0">
                <a:latin typeface="Comic Sans MS" panose="030F0702030302020204" pitchFamily="66" charset="0"/>
              </a:rPr>
              <a:t> Should </a:t>
            </a:r>
            <a:r>
              <a:rPr lang="en-US" sz="2000" dirty="0">
                <a:latin typeface="Comic Sans MS" panose="030F0702030302020204" pitchFamily="66" charset="0"/>
              </a:rPr>
              <a:t>be stable upon storage.</a:t>
            </a:r>
          </a:p>
          <a:p>
            <a:pPr lvl="0" algn="ctr">
              <a:buFont typeface="Wingdings" panose="05000000000000000000" pitchFamily="2" charset="2"/>
              <a:buChar char="v"/>
            </a:pPr>
            <a:r>
              <a:rPr lang="en-US" sz="2000" dirty="0" smtClean="0">
                <a:latin typeface="Comic Sans MS" panose="030F0702030302020204" pitchFamily="66" charset="0"/>
              </a:rPr>
              <a:t> Non-staining/damaging </a:t>
            </a:r>
            <a:r>
              <a:rPr lang="en-US" sz="2000" dirty="0">
                <a:latin typeface="Comic Sans MS" panose="030F0702030302020204" pitchFamily="66" charset="0"/>
              </a:rPr>
              <a:t>to clothing.</a:t>
            </a:r>
          </a:p>
          <a:p>
            <a:pPr lvl="0" algn="ctr">
              <a:buFont typeface="Wingdings" panose="05000000000000000000" pitchFamily="2" charset="2"/>
              <a:buChar char="v"/>
            </a:pPr>
            <a:r>
              <a:rPr lang="en-US" sz="2000" dirty="0" smtClean="0">
                <a:latin typeface="Comic Sans MS" panose="030F0702030302020204" pitchFamily="66" charset="0"/>
              </a:rPr>
              <a:t> Cosmetically </a:t>
            </a:r>
            <a:r>
              <a:rPr lang="en-US" sz="2000" dirty="0">
                <a:latin typeface="Comic Sans MS" panose="030F0702030302020204" pitchFamily="66" charset="0"/>
              </a:rPr>
              <a:t>elegant.</a:t>
            </a:r>
          </a:p>
          <a:p>
            <a:pPr marL="0" indent="0">
              <a:buNone/>
            </a:pPr>
            <a:r>
              <a:rPr lang="en-US" sz="2000" b="1" u="sng" dirty="0">
                <a:latin typeface="Comic Sans MS" panose="030F0702030302020204" pitchFamily="66" charset="0"/>
              </a:rPr>
              <a:t>Formulation of depilatories:</a:t>
            </a:r>
            <a:endParaRPr lang="en-US" sz="2000" dirty="0">
              <a:latin typeface="Comic Sans MS" panose="030F0702030302020204" pitchFamily="66" charset="0"/>
            </a:endParaRPr>
          </a:p>
          <a:p>
            <a:pPr marL="0" indent="0">
              <a:buNone/>
            </a:pPr>
            <a:r>
              <a:rPr lang="en-US" sz="2000" dirty="0" smtClean="0">
                <a:latin typeface="Comic Sans MS" panose="030F0702030302020204" pitchFamily="66" charset="0"/>
              </a:rPr>
              <a:t>      Chemical </a:t>
            </a:r>
            <a:r>
              <a:rPr lang="en-US" sz="2000" dirty="0">
                <a:latin typeface="Comic Sans MS" panose="030F0702030302020204" pitchFamily="66" charset="0"/>
              </a:rPr>
              <a:t>depilatories are sold in the form of liquids, pastes and powders. Typical ingredients of a chemical depilatory include,</a:t>
            </a:r>
          </a:p>
          <a:p>
            <a:pPr marL="0" indent="0">
              <a:buNone/>
            </a:pPr>
            <a:endParaRPr lang="en-US" sz="2000" dirty="0" smtClean="0">
              <a:latin typeface="Comic Sans MS" panose="030F0702030302020204" pitchFamily="66" charset="0"/>
            </a:endParaRPr>
          </a:p>
          <a:p>
            <a:pPr algn="ctr">
              <a:buFont typeface="Wingdings" panose="05000000000000000000" pitchFamily="2" charset="2"/>
              <a:buChar char="v"/>
            </a:pPr>
            <a:r>
              <a:rPr lang="en-US" sz="2000" dirty="0" smtClean="0">
                <a:latin typeface="Comic Sans MS" panose="030F0702030302020204" pitchFamily="66" charset="0"/>
              </a:rPr>
              <a:t> Alkaline reducing agents                          </a:t>
            </a:r>
          </a:p>
          <a:p>
            <a:pPr algn="ctr">
              <a:buFont typeface="Wingdings" panose="05000000000000000000" pitchFamily="2" charset="2"/>
              <a:buChar char="v"/>
            </a:pPr>
            <a:r>
              <a:rPr lang="en-US" sz="2000" dirty="0" smtClean="0">
                <a:latin typeface="Comic Sans MS" panose="030F0702030302020204" pitchFamily="66" charset="0"/>
              </a:rPr>
              <a:t> Perfumes</a:t>
            </a:r>
          </a:p>
          <a:p>
            <a:pPr algn="ctr">
              <a:buFont typeface="Wingdings" panose="05000000000000000000" pitchFamily="2" charset="2"/>
              <a:buChar char="v"/>
            </a:pPr>
            <a:r>
              <a:rPr lang="en-US" sz="2000" dirty="0">
                <a:latin typeface="Comic Sans MS" panose="030F0702030302020204" pitchFamily="66" charset="0"/>
              </a:rPr>
              <a:t> </a:t>
            </a:r>
            <a:r>
              <a:rPr lang="en-US" sz="2000" dirty="0" smtClean="0">
                <a:latin typeface="Comic Sans MS" panose="030F0702030302020204" pitchFamily="66" charset="0"/>
              </a:rPr>
              <a:t>Emulsifiers</a:t>
            </a:r>
          </a:p>
          <a:p>
            <a:pPr algn="ctr">
              <a:buFont typeface="Wingdings" panose="05000000000000000000" pitchFamily="2" charset="2"/>
              <a:buChar char="v"/>
            </a:pPr>
            <a:r>
              <a:rPr lang="en-US" sz="2000" dirty="0">
                <a:latin typeface="Comic Sans MS" panose="030F0702030302020204" pitchFamily="66" charset="0"/>
              </a:rPr>
              <a:t> </a:t>
            </a:r>
            <a:r>
              <a:rPr lang="en-US" sz="2000" dirty="0" smtClean="0">
                <a:latin typeface="Comic Sans MS" panose="030F0702030302020204" pitchFamily="66" charset="0"/>
              </a:rPr>
              <a:t>Emollients </a:t>
            </a:r>
            <a:endParaRPr lang="en-US" sz="2000" dirty="0">
              <a:latin typeface="Comic Sans MS" panose="030F0702030302020204" pitchFamily="66" charset="0"/>
            </a:endParaRPr>
          </a:p>
        </p:txBody>
      </p:sp>
    </p:spTree>
    <p:extLst>
      <p:ext uri="{BB962C8B-B14F-4D97-AF65-F5344CB8AC3E}">
        <p14:creationId xmlns="" xmlns:p14="http://schemas.microsoft.com/office/powerpoint/2010/main" val="1272801400"/>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Font typeface="Wingdings" panose="05000000000000000000" pitchFamily="2" charset="2"/>
              <a:buChar char="v"/>
            </a:pPr>
            <a:endParaRPr lang="en-US" sz="2000" dirty="0" smtClean="0">
              <a:latin typeface="Comic Sans MS" panose="030F0702030302020204" pitchFamily="66" charset="0"/>
            </a:endParaRPr>
          </a:p>
          <a:p>
            <a:pPr algn="ctr">
              <a:buFont typeface="Wingdings" panose="05000000000000000000" pitchFamily="2" charset="2"/>
              <a:buChar char="v"/>
            </a:pPr>
            <a:r>
              <a:rPr lang="en-US" sz="2000" dirty="0" smtClean="0">
                <a:latin typeface="Comic Sans MS" panose="030F0702030302020204" pitchFamily="66" charset="0"/>
              </a:rPr>
              <a:t>Thickening </a:t>
            </a:r>
            <a:r>
              <a:rPr lang="en-US" sz="2000" dirty="0">
                <a:latin typeface="Comic Sans MS" panose="030F0702030302020204" pitchFamily="66" charset="0"/>
              </a:rPr>
              <a:t>agents</a:t>
            </a:r>
          </a:p>
          <a:p>
            <a:pPr algn="ctr">
              <a:buFont typeface="Wingdings" panose="05000000000000000000" pitchFamily="2" charset="2"/>
              <a:buChar char="v"/>
            </a:pPr>
            <a:r>
              <a:rPr lang="en-US" sz="2000" dirty="0">
                <a:latin typeface="Comic Sans MS" panose="030F0702030302020204" pitchFamily="66" charset="0"/>
              </a:rPr>
              <a:t>Humectants</a:t>
            </a:r>
          </a:p>
          <a:p>
            <a:pPr algn="ctr">
              <a:buFont typeface="Wingdings" panose="05000000000000000000" pitchFamily="2" charset="2"/>
              <a:buChar char="v"/>
            </a:pPr>
            <a:r>
              <a:rPr lang="en-US" sz="2000" dirty="0">
                <a:latin typeface="Comic Sans MS" panose="030F0702030302020204" pitchFamily="66" charset="0"/>
              </a:rPr>
              <a:t>Miscellaneous agents</a:t>
            </a:r>
          </a:p>
          <a:p>
            <a:pPr marL="0" indent="0">
              <a:buNone/>
            </a:pPr>
            <a:endParaRPr lang="en-US" sz="2000" dirty="0" smtClean="0">
              <a:latin typeface="Comic Sans MS" panose="030F0702030302020204" pitchFamily="66" charset="0"/>
            </a:endParaRPr>
          </a:p>
          <a:p>
            <a:pPr marL="0" indent="0">
              <a:buNone/>
            </a:pPr>
            <a:r>
              <a:rPr lang="en-US" sz="2000" dirty="0" smtClean="0">
                <a:latin typeface="Comic Sans MS" panose="030F0702030302020204" pitchFamily="66" charset="0"/>
              </a:rPr>
              <a:t> </a:t>
            </a:r>
            <a:r>
              <a:rPr lang="en-US" sz="2000" b="1" u="sng" dirty="0">
                <a:latin typeface="Comic Sans MS" panose="030F0702030302020204" pitchFamily="66" charset="0"/>
              </a:rPr>
              <a:t>Alkaline reducing agents:</a:t>
            </a:r>
            <a:endParaRPr lang="en-US" sz="2000" dirty="0">
              <a:latin typeface="Comic Sans MS" panose="030F0702030302020204" pitchFamily="66" charset="0"/>
            </a:endParaRPr>
          </a:p>
          <a:p>
            <a:pPr marL="0" indent="0">
              <a:buNone/>
            </a:pPr>
            <a:r>
              <a:rPr lang="en-US" sz="2000" dirty="0">
                <a:latin typeface="Comic Sans MS" panose="030F0702030302020204" pitchFamily="66" charset="0"/>
              </a:rPr>
              <a:t>               Depilatory preparations usually contain an alkaline reducing agent as their active component. These agents will cause the hair fibres to swell and cleave the cystine bridges between adjacent polypeptide chain, causing degradation of hair.</a:t>
            </a:r>
          </a:p>
          <a:p>
            <a:pPr marL="0" indent="0" algn="ctr">
              <a:buNone/>
            </a:pPr>
            <a:r>
              <a:rPr lang="en-US" sz="2000" dirty="0">
                <a:latin typeface="Comic Sans MS" panose="030F0702030302020204" pitchFamily="66" charset="0"/>
              </a:rPr>
              <a:t>Eg: Sulphides, Stannites etc.</a:t>
            </a:r>
          </a:p>
        </p:txBody>
      </p:sp>
    </p:spTree>
    <p:extLst>
      <p:ext uri="{BB962C8B-B14F-4D97-AF65-F5344CB8AC3E}">
        <p14:creationId xmlns="" xmlns:p14="http://schemas.microsoft.com/office/powerpoint/2010/main" val="594380312"/>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63</TotalTime>
  <Words>936</Words>
  <Application>Microsoft Office PowerPoint</Application>
  <PresentationFormat>Custom</PresentationFormat>
  <Paragraphs>87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DEPILATORIES </vt:lpstr>
      <vt:lpstr>Slide 2</vt:lpstr>
      <vt:lpstr> Chemistry of hair &amp; its removal: </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DEPILATORIES</dc:title>
  <dc:creator>Windows User</dc:creator>
  <cp:lastModifiedBy>sajish</cp:lastModifiedBy>
  <cp:revision>15</cp:revision>
  <dcterms:created xsi:type="dcterms:W3CDTF">2014-11-23T06:14:46Z</dcterms:created>
  <dcterms:modified xsi:type="dcterms:W3CDTF">2019-10-20T05:57:28Z</dcterms:modified>
</cp:coreProperties>
</file>