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Rate-determining_step" TargetMode="External"/><Relationship Id="rId2" Type="http://schemas.openxmlformats.org/officeDocument/2006/relationships/hyperlink" Target="https://en.m.wikipedia.org/wiki/Nucleophilic_substitu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m.wikipedia.org/wiki/Carbocation" TargetMode="External"/><Relationship Id="rId4" Type="http://schemas.openxmlformats.org/officeDocument/2006/relationships/hyperlink" Target="https://en.m.wikipedia.org/wiki/Molecularit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Hydrolysis" TargetMode="External"/><Relationship Id="rId2" Type="http://schemas.openxmlformats.org/officeDocument/2006/relationships/hyperlink" Target="https://en.m.wikipedia.org/wiki/Reaction_mechan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en.m.wikipedia.org/wiki/Tert-Butanol" TargetMode="External"/><Relationship Id="rId4" Type="http://schemas.openxmlformats.org/officeDocument/2006/relationships/hyperlink" Target="https://en.m.wikipedia.org/wiki/Tert-butyl_bromid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Carbocation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en.m.wikipedia.org/wiki/Buty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m.wikipedia.org/wiki/Reversible_reaction" TargetMode="External"/><Relationship Id="rId5" Type="http://schemas.openxmlformats.org/officeDocument/2006/relationships/hyperlink" Target="https://en.m.wikipedia.org/wiki/Bromide" TargetMode="External"/><Relationship Id="rId4" Type="http://schemas.openxmlformats.org/officeDocument/2006/relationships/hyperlink" Target="https://en.m.wikipedia.org/wiki/Leaving_grou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Solvent" TargetMode="External"/><Relationship Id="rId2" Type="http://schemas.openxmlformats.org/officeDocument/2006/relationships/hyperlink" Target="https://en.m.wikipedia.org/wiki/Nucleophil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en.m.wikipedia.org/wiki/Oxonium_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m.wikipedia.org/wiki/Protonation" TargetMode="External"/><Relationship Id="rId2" Type="http://schemas.openxmlformats.org/officeDocument/2006/relationships/hyperlink" Target="https://en.m.wikipedia.org/wiki/Deprotonatio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s://en.m.wikipedia.org/wiki/Hydronium_ion" TargetMode="External"/><Relationship Id="rId4" Type="http://schemas.openxmlformats.org/officeDocument/2006/relationships/hyperlink" Target="https://en.m.wikipedia.org/wiki/Alcohol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m.wikipedia.org/wiki/Tertiary_alkyl" TargetMode="External"/><Relationship Id="rId3" Type="http://schemas.openxmlformats.org/officeDocument/2006/relationships/hyperlink" Target="https://en.m.wikipedia.org/wiki/Steric_strain" TargetMode="External"/><Relationship Id="rId7" Type="http://schemas.openxmlformats.org/officeDocument/2006/relationships/hyperlink" Target="https://en.m.wikipedia.org/wiki/Hammond%E2%80%93Leffler_postulate" TargetMode="External"/><Relationship Id="rId2" Type="http://schemas.openxmlformats.org/officeDocument/2006/relationships/hyperlink" Target="https://en.m.wikipedia.org/wiki/Steric_hindran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m.wikipedia.org/wiki/Alkyl" TargetMode="External"/><Relationship Id="rId5" Type="http://schemas.openxmlformats.org/officeDocument/2006/relationships/hyperlink" Target="https://en.m.wikipedia.org/wiki/Hyperconjugation" TargetMode="External"/><Relationship Id="rId4" Type="http://schemas.openxmlformats.org/officeDocument/2006/relationships/hyperlink" Target="https://en.m.wikipedia.org/wiki/Inductive_effe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65F084-602A-F143-B561-775E696A6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167640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accent1"/>
                </a:solidFill>
              </a:rPr>
              <a:t>SN1 REACTION </a:t>
            </a:r>
            <a:r>
              <a:rPr lang="en-IN" sz="4400" b="1" dirty="0" smtClean="0">
                <a:solidFill>
                  <a:schemeClr val="accent1"/>
                </a:solidFill>
              </a:rPr>
              <a:t>MECHANISM</a:t>
            </a:r>
            <a:br>
              <a:rPr lang="en-IN" sz="4400" b="1" dirty="0" smtClean="0">
                <a:solidFill>
                  <a:schemeClr val="accent1"/>
                </a:solidFill>
              </a:rPr>
            </a:br>
            <a:r>
              <a:rPr lang="en-IN" sz="4400" b="1" dirty="0">
                <a:solidFill>
                  <a:schemeClr val="accent1"/>
                </a:solidFill>
              </a:rPr>
              <a:t/>
            </a:r>
            <a:br>
              <a:rPr lang="en-IN" sz="4400" b="1" dirty="0">
                <a:solidFill>
                  <a:schemeClr val="accent1"/>
                </a:solidFill>
              </a:rPr>
            </a:br>
            <a:r>
              <a:rPr lang="en-IN" sz="4400" b="1" dirty="0" smtClean="0">
                <a:solidFill>
                  <a:schemeClr val="accent1"/>
                </a:solidFill>
              </a:rPr>
              <a:t>                                  </a:t>
            </a:r>
            <a:r>
              <a:rPr lang="en-IN" sz="4400" b="1" dirty="0" smtClean="0">
                <a:solidFill>
                  <a:schemeClr val="accent1"/>
                </a:solidFill>
              </a:rPr>
              <a:t>Presented by,</a:t>
            </a:r>
            <a:br>
              <a:rPr lang="en-IN" sz="4400" b="1" dirty="0" smtClean="0">
                <a:solidFill>
                  <a:schemeClr val="accent1"/>
                </a:solidFill>
              </a:rPr>
            </a:br>
            <a:r>
              <a:rPr lang="en-IN" sz="4400" b="1">
                <a:solidFill>
                  <a:schemeClr val="accent1"/>
                </a:solidFill>
              </a:rPr>
              <a:t> </a:t>
            </a:r>
            <a:r>
              <a:rPr lang="en-IN" sz="4400" b="1" smtClean="0">
                <a:solidFill>
                  <a:schemeClr val="accent1"/>
                </a:solidFill>
              </a:rPr>
              <a:t>                                            </a:t>
            </a:r>
            <a:br>
              <a:rPr lang="en-IN" sz="4400" b="1" smtClean="0">
                <a:solidFill>
                  <a:schemeClr val="accent1"/>
                </a:solidFill>
              </a:rPr>
            </a:br>
            <a:r>
              <a:rPr lang="en-IN" sz="4400" b="1">
                <a:solidFill>
                  <a:schemeClr val="accent1"/>
                </a:solidFill>
              </a:rPr>
              <a:t/>
            </a:r>
            <a:br>
              <a:rPr lang="en-IN" sz="4400" b="1">
                <a:solidFill>
                  <a:schemeClr val="accent1"/>
                </a:solidFill>
              </a:rPr>
            </a:br>
            <a:r>
              <a:rPr lang="en-IN" sz="4400" b="1" smtClean="0">
                <a:solidFill>
                  <a:schemeClr val="accent1"/>
                </a:solidFill>
              </a:rPr>
              <a:t>													 </a:t>
            </a:r>
            <a:r>
              <a:rPr lang="en-IN" sz="2700" b="1" dirty="0" smtClean="0">
                <a:solidFill>
                  <a:srgbClr val="FF0000"/>
                </a:solidFill>
              </a:rPr>
              <a:t>ANJANA.T.M</a:t>
            </a:r>
            <a:r>
              <a:rPr lang="en-IN" sz="2700" b="1" dirty="0">
                <a:solidFill>
                  <a:schemeClr val="tx1"/>
                </a:solidFill>
              </a:rPr>
              <a:t/>
            </a:r>
            <a:br>
              <a:rPr lang="en-IN" sz="2700" b="1" dirty="0">
                <a:solidFill>
                  <a:schemeClr val="tx1"/>
                </a:solidFill>
              </a:rPr>
            </a:br>
            <a:r>
              <a:rPr lang="en-IN" sz="4400" b="1" dirty="0" smtClean="0">
                <a:solidFill>
                  <a:schemeClr val="accent1"/>
                </a:solidFill>
              </a:rPr>
              <a:t>                                       </a:t>
            </a:r>
            <a:br>
              <a:rPr lang="en-IN" sz="4400" b="1" dirty="0" smtClean="0">
                <a:solidFill>
                  <a:schemeClr val="accent1"/>
                </a:solidFill>
              </a:rPr>
            </a:br>
            <a:r>
              <a:rPr lang="en-IN" sz="4400" b="1" dirty="0">
                <a:solidFill>
                  <a:schemeClr val="accent1"/>
                </a:solidFill>
              </a:rPr>
              <a:t/>
            </a:r>
            <a:br>
              <a:rPr lang="en-IN" sz="4400" b="1" dirty="0">
                <a:solidFill>
                  <a:schemeClr val="accent1"/>
                </a:solidFill>
              </a:rPr>
            </a:br>
            <a:r>
              <a:rPr lang="en-IN" sz="4400" b="1" dirty="0" smtClean="0">
                <a:solidFill>
                  <a:schemeClr val="accent1"/>
                </a:solidFill>
              </a:rPr>
              <a:t>                                                                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82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D6E654B-24EC-2749-B1EE-65B59C97F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5254" y="641859"/>
            <a:ext cx="8911687" cy="1280890"/>
          </a:xfrm>
        </p:spPr>
        <p:txBody>
          <a:bodyPr/>
          <a:lstStyle/>
          <a:p>
            <a:r>
              <a:rPr lang="en-IN">
                <a:solidFill>
                  <a:schemeClr val="accent4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  <a:endParaRPr lang="en-US">
              <a:solidFill>
                <a:schemeClr val="accent4">
                  <a:lumMod val="7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BE5312-F3E9-C34B-AD28-6993E7898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7954" y="1922749"/>
            <a:ext cx="8915400" cy="3777622"/>
          </a:xfrm>
        </p:spPr>
        <p:txBody>
          <a:bodyPr>
            <a:normAutofit/>
          </a:bodyPr>
          <a:lstStyle/>
          <a:p>
            <a:r>
              <a:rPr lang="en-IN" sz="2400">
                <a:latin typeface="Times New Roman" panose="02000000000000000000" pitchFamily="2" charset="0"/>
                <a:ea typeface="Times New Roman" panose="02000000000000000000" pitchFamily="2" charset="0"/>
              </a:rPr>
              <a:t>SN1 Reaction is a substitution reaction in organic chemistry. </a:t>
            </a:r>
          </a:p>
          <a:p>
            <a:r>
              <a:rPr lang="en-IN" sz="2400">
                <a:latin typeface="Times New Roman" panose="02000000000000000000" pitchFamily="2" charset="0"/>
                <a:ea typeface="Times New Roman" panose="02000000000000000000" pitchFamily="2" charset="0"/>
              </a:rPr>
              <a:t> 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"S</a:t>
            </a:r>
            <a:r>
              <a:rPr lang="en-IN" sz="2400" b="0" i="0" baseline="-25000">
                <a:solidFill>
                  <a:srgbClr val="222222"/>
                </a:solidFill>
                <a:effectLst/>
                <a:latin typeface="-apple-system"/>
              </a:rPr>
              <a:t>N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" stands for "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-apple-system"/>
                <a:hlinkClick r:id="rId2" tooltip="Nucleophilic substitution"/>
              </a:rPr>
              <a:t>nucleophilic substitution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", and the "1" says that the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-apple-system"/>
                <a:hlinkClick r:id="rId3" tooltip="Rate-determining step"/>
              </a:rPr>
              <a:t>rate-determining step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 is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-apple-system"/>
                <a:hlinkClick r:id="rId4" tooltip="Molecularity"/>
              </a:rPr>
              <a:t>unimolecular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-apple-system"/>
              </a:rPr>
              <a:t>. </a:t>
            </a:r>
          </a:p>
          <a:p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This relationship holds for situations where the amount of nucleophile is much greater than that of the intermediate.</a:t>
            </a:r>
          </a:p>
          <a:p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The reaction involves a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-apple-system"/>
                <a:hlinkClick r:id="rId5" tooltip="Carbocation"/>
              </a:rPr>
              <a:t>carbocation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 intermediate </a:t>
            </a:r>
            <a:endParaRPr lang="en-US" sz="2400">
              <a:latin typeface="Times New Rom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839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297307-3DD2-D743-8744-89CF01A16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514706"/>
            <a:ext cx="8911687" cy="727686"/>
          </a:xfrm>
        </p:spPr>
        <p:txBody>
          <a:bodyPr/>
          <a:lstStyle/>
          <a:p>
            <a:r>
              <a:rPr lang="en-IN" b="1">
                <a:solidFill>
                  <a:schemeClr val="accent1"/>
                </a:solidFill>
              </a:rPr>
              <a:t>   Mechanism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6AB63C-71BF-A34B-A839-D633A56AF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7488" y="1378855"/>
            <a:ext cx="8485819" cy="4708862"/>
          </a:xfrm>
        </p:spPr>
        <p:txBody>
          <a:bodyPr/>
          <a:lstStyle/>
          <a:p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type of mechanism involves two steps. The first step is the reversible ionization of Alkyl halide in the presence of aqueous acetone or an aqueous ethyl alcohol. This step provides a carbocation as an intermediate.</a:t>
            </a:r>
          </a:p>
          <a:p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The carbocation intermediate is formed in the reaction's rate determining step is an </a:t>
            </a:r>
            <a:r>
              <a:rPr lang="en-IN" b="0" i="1">
                <a:solidFill>
                  <a:srgbClr val="222222"/>
                </a:solidFill>
                <a:effectLst/>
                <a:latin typeface="-apple-system"/>
              </a:rPr>
              <a:t>sp</a:t>
            </a:r>
            <a:r>
              <a:rPr lang="en-IN" b="0" i="1" baseline="30000">
                <a:solidFill>
                  <a:srgbClr val="222222"/>
                </a:solidFill>
                <a:effectLst/>
                <a:latin typeface="inherit"/>
              </a:rPr>
              <a:t>2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 hybridized carbon with trigonal planar molecular geometry.</a:t>
            </a:r>
          </a:p>
          <a:p>
            <a:pPr fontAlgn="base"/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An example of a reaction taking place with an S</a:t>
            </a:r>
            <a:r>
              <a:rPr lang="en-IN" b="0" i="0" baseline="-25000">
                <a:solidFill>
                  <a:srgbClr val="222222"/>
                </a:solidFill>
                <a:effectLst/>
                <a:latin typeface="inherit"/>
              </a:rPr>
              <a:t>N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1 </a:t>
            </a:r>
            <a:r>
              <a:rPr lang="en-IN" b="0" i="0" u="none" strike="noStrike">
                <a:solidFill>
                  <a:srgbClr val="6B4BA1"/>
                </a:solidFill>
                <a:effectLst/>
                <a:latin typeface="inherit"/>
                <a:hlinkClick r:id="rId2" tooltip="Reaction mechanism"/>
              </a:rPr>
              <a:t>reaction mechanism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 is the </a:t>
            </a:r>
            <a:r>
              <a:rPr lang="en-IN" b="0" i="0" u="none" strike="noStrike">
                <a:solidFill>
                  <a:srgbClr val="6B4BA1"/>
                </a:solidFill>
                <a:effectLst/>
                <a:latin typeface="inherit"/>
                <a:hlinkClick r:id="rId3" tooltip="Hydrolysis"/>
              </a:rPr>
              <a:t>hydrolysis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 of </a:t>
            </a:r>
            <a:r>
              <a:rPr lang="en-IN" b="0" i="0" u="none" strike="noStrike">
                <a:solidFill>
                  <a:srgbClr val="6B4BA1"/>
                </a:solidFill>
                <a:effectLst/>
                <a:latin typeface="inherit"/>
                <a:hlinkClick r:id="rId4" tooltip="Tert-butyl bromide"/>
              </a:rPr>
              <a:t>tert-butyl bromide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 with water forming </a:t>
            </a:r>
            <a:r>
              <a:rPr lang="en-IN" b="0" i="1" u="none" strike="noStrike">
                <a:solidFill>
                  <a:srgbClr val="6B4BA1"/>
                </a:solidFill>
                <a:effectLst/>
                <a:latin typeface="inherit"/>
                <a:hlinkClick r:id="rId5" tooltip="Tert-Butanol"/>
              </a:rPr>
              <a:t>tert</a:t>
            </a:r>
            <a:r>
              <a:rPr lang="en-IN" b="0" i="0" u="none" strike="noStrike">
                <a:solidFill>
                  <a:srgbClr val="6B4BA1"/>
                </a:solidFill>
                <a:effectLst/>
                <a:latin typeface="inherit"/>
                <a:hlinkClick r:id="rId5" tooltip="Tert-Butanol"/>
              </a:rPr>
              <a:t>-butanol</a:t>
            </a:r>
            <a:r>
              <a:rPr lang="en-IN" b="0" i="0">
                <a:solidFill>
                  <a:srgbClr val="222222"/>
                </a:solidFill>
                <a:effectLst/>
                <a:latin typeface="-apple-system"/>
              </a:rPr>
              <a:t>:</a:t>
            </a:r>
          </a:p>
          <a:p>
            <a:r>
              <a:rPr lang="en-IN"/>
              <a:t/>
            </a:r>
            <a:br>
              <a:rPr lang="en-IN"/>
            </a:br>
            <a:endParaRPr lang="en-US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ABC871DF-BC3F-AA48-B3C6-F32CF27D2D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8593" y="3843996"/>
            <a:ext cx="6200775" cy="163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09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F47351C-8054-4E44-A6C9-98E7242DB134}"/>
              </a:ext>
            </a:extLst>
          </p:cNvPr>
          <p:cNvSpPr txBox="1"/>
          <p:nvPr/>
        </p:nvSpPr>
        <p:spPr>
          <a:xfrm>
            <a:off x="2586245" y="628028"/>
            <a:ext cx="827580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This S</a:t>
            </a:r>
            <a:r>
              <a:rPr lang="en-IN" sz="2400" b="0" i="0" baseline="-25000">
                <a:solidFill>
                  <a:srgbClr val="222222"/>
                </a:solidFill>
                <a:effectLst/>
                <a:latin typeface="inherit"/>
              </a:rPr>
              <a:t>N</a:t>
            </a:r>
            <a:r>
              <a:rPr lang="en-IN" sz="2400" b="0" i="0">
                <a:solidFill>
                  <a:srgbClr val="222222"/>
                </a:solidFill>
                <a:effectLst/>
                <a:latin typeface="-apple-system"/>
              </a:rPr>
              <a:t>1 reaction takes place in three steps: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Formation of a </a:t>
            </a:r>
            <a:r>
              <a:rPr lang="en-IN" sz="2400" b="0" i="1" u="none" strike="noStrike">
                <a:solidFill>
                  <a:srgbClr val="6B4BA1"/>
                </a:solidFill>
                <a:effectLst/>
                <a:latin typeface="inherit"/>
                <a:hlinkClick r:id="rId2" tooltip="Butyl"/>
              </a:rPr>
              <a:t>tert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inherit"/>
                <a:hlinkClick r:id="rId2" tooltip="Butyl"/>
              </a:rPr>
              <a:t>-butyl</a:t>
            </a: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inherit"/>
                <a:hlinkClick r:id="rId3" tooltip="Carbocation"/>
              </a:rPr>
              <a:t>carbocation</a:t>
            </a: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 by separation of a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inherit"/>
                <a:hlinkClick r:id="rId4" tooltip="Leaving group"/>
              </a:rPr>
              <a:t>leaving group</a:t>
            </a: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 (a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inherit"/>
                <a:hlinkClick r:id="rId5" tooltip="Bromide"/>
              </a:rPr>
              <a:t>bromide</a:t>
            </a: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 anion) from the carbon atom: this step is slow and </a:t>
            </a:r>
            <a:r>
              <a:rPr lang="en-IN" sz="2400" b="0" i="0" u="none" strike="noStrike">
                <a:solidFill>
                  <a:srgbClr val="6B4BA1"/>
                </a:solidFill>
                <a:effectLst/>
                <a:latin typeface="inherit"/>
                <a:hlinkClick r:id="rId6" tooltip="Reversible reaction"/>
              </a:rPr>
              <a:t>reversible</a:t>
            </a:r>
            <a:r>
              <a:rPr lang="en-IN" sz="2400" b="0" i="0">
                <a:solidFill>
                  <a:srgbClr val="222222"/>
                </a:solidFill>
                <a:effectLst/>
                <a:latin typeface="inherit"/>
              </a:rPr>
              <a:t>.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xmlns="" id="{FFEEE794-5F34-A940-9227-579DF86098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3512" y="2662267"/>
            <a:ext cx="4352925" cy="21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55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4096C4C-ED04-B542-AFD8-CEE3C06E8552}"/>
              </a:ext>
            </a:extLst>
          </p:cNvPr>
          <p:cNvSpPr txBox="1"/>
          <p:nvPr/>
        </p:nvSpPr>
        <p:spPr>
          <a:xfrm>
            <a:off x="2091962" y="725202"/>
            <a:ext cx="8613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0" i="0" u="sng">
                <a:solidFill>
                  <a:srgbClr val="6B4BA1"/>
                </a:solidFill>
                <a:effectLst/>
                <a:hlinkClick r:id="rId2" tooltip="Nucleophile"/>
              </a:rPr>
              <a:t>Nucleophilic attack</a:t>
            </a:r>
            <a:r>
              <a:rPr lang="en-IN" sz="2000" b="0" i="0">
                <a:solidFill>
                  <a:srgbClr val="222222"/>
                </a:solidFill>
                <a:effectLst/>
              </a:rPr>
              <a:t>: the carbocation reacts with the nucleophile. If the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2" tooltip="Nucleophile"/>
              </a:rPr>
              <a:t>nucleophile</a:t>
            </a:r>
            <a:r>
              <a:rPr lang="en-IN" sz="2000" b="0" i="0">
                <a:solidFill>
                  <a:srgbClr val="222222"/>
                </a:solidFill>
                <a:effectLst/>
              </a:rPr>
              <a:t> is a neutral molecule (i.e. a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3" tooltip="Solvent"/>
              </a:rPr>
              <a:t>solvent</a:t>
            </a:r>
            <a:r>
              <a:rPr lang="en-IN" sz="2000" b="0" i="0">
                <a:solidFill>
                  <a:srgbClr val="222222"/>
                </a:solidFill>
                <a:effectLst/>
              </a:rPr>
              <a:t>) a third step is required to complete the reaction. When the solvent is water, the intermediate is an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4" tooltip="Oxonium ion"/>
              </a:rPr>
              <a:t>oxonium ion</a:t>
            </a:r>
            <a:r>
              <a:rPr lang="en-IN" sz="2000" b="0" i="0">
                <a:solidFill>
                  <a:srgbClr val="222222"/>
                </a:solidFill>
                <a:effectLst/>
              </a:rPr>
              <a:t>. This reaction step is fast.</a:t>
            </a:r>
            <a:endParaRPr lang="en-US" sz="2000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xmlns="" id="{676BCC76-1DB5-2D45-A014-3B3D084B49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2386" y="2484782"/>
            <a:ext cx="6210300" cy="163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2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BC5889C-8B86-DC44-A58A-4AAF671F7C08}"/>
              </a:ext>
            </a:extLst>
          </p:cNvPr>
          <p:cNvSpPr txBox="1"/>
          <p:nvPr/>
        </p:nvSpPr>
        <p:spPr>
          <a:xfrm>
            <a:off x="3349427" y="731029"/>
            <a:ext cx="570228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0" i="0" u="sng">
                <a:solidFill>
                  <a:srgbClr val="FAA700"/>
                </a:solidFill>
                <a:effectLst/>
                <a:hlinkClick r:id="rId2" tooltip="Deprotonation"/>
              </a:rPr>
              <a:t>Deprotonation</a:t>
            </a:r>
            <a:r>
              <a:rPr lang="en-IN" sz="2000" b="0" i="0">
                <a:solidFill>
                  <a:srgbClr val="222222"/>
                </a:solidFill>
                <a:effectLst/>
              </a:rPr>
              <a:t>: Removal of a proton on the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3" tooltip="Protonation"/>
              </a:rPr>
              <a:t>protonated</a:t>
            </a:r>
            <a:r>
              <a:rPr lang="en-IN" sz="2000" b="0" i="0">
                <a:solidFill>
                  <a:srgbClr val="222222"/>
                </a:solidFill>
                <a:effectLst/>
              </a:rPr>
              <a:t> nucleophile by water acting as a base forming the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4" tooltip="Alcohol"/>
              </a:rPr>
              <a:t>alcohol</a:t>
            </a:r>
            <a:r>
              <a:rPr lang="en-IN" sz="2000" b="0" i="0">
                <a:solidFill>
                  <a:srgbClr val="222222"/>
                </a:solidFill>
                <a:effectLst/>
              </a:rPr>
              <a:t> and a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hlinkClick r:id="rId5" tooltip="Hydronium ion"/>
              </a:rPr>
              <a:t>hydronium ion</a:t>
            </a:r>
            <a:r>
              <a:rPr lang="en-IN" sz="2000" b="0" i="0">
                <a:solidFill>
                  <a:srgbClr val="222222"/>
                </a:solidFill>
                <a:effectLst/>
              </a:rPr>
              <a:t>. This reaction step is fast.</a:t>
            </a:r>
            <a:endParaRPr lang="en-US" sz="200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582CC205-3B7D-E249-9101-522A838002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4859" y="2958829"/>
            <a:ext cx="5702281" cy="245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79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206A94-3485-A240-AE3D-F6530AEDA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4274579" y="283975"/>
            <a:ext cx="4521637" cy="2558019"/>
          </a:xfrm>
        </p:spPr>
        <p:txBody>
          <a:bodyPr/>
          <a:lstStyle/>
          <a:p>
            <a:r>
              <a:rPr lang="en-IN" b="1" i="1">
                <a:solidFill>
                  <a:schemeClr val="accent1">
                    <a:lumMod val="50000"/>
                  </a:schemeClr>
                </a:solidFill>
              </a:rPr>
              <a:t>Characteristics</a:t>
            </a:r>
            <a:endParaRPr lang="en-US" b="1" i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1E6B5E-449D-9743-A843-2DA159AC0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2923" y="1261259"/>
            <a:ext cx="8915400" cy="3777622"/>
          </a:xfrm>
        </p:spPr>
        <p:txBody>
          <a:bodyPr>
            <a:noAutofit/>
          </a:bodyPr>
          <a:lstStyle/>
          <a:p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The S</a:t>
            </a:r>
            <a:r>
              <a:rPr lang="en-IN" sz="2000" b="0" i="0" baseline="-25000">
                <a:solidFill>
                  <a:srgbClr val="222222"/>
                </a:solidFill>
                <a:effectLst/>
                <a:latin typeface="-apple-system"/>
              </a:rPr>
              <a:t>N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1 mechanism tends to dominate when the central carbon atom is surrounded by bulky groups because such groups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2" tooltip="Steric hindrance"/>
              </a:rPr>
              <a:t>sterically hinder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the S</a:t>
            </a:r>
            <a:r>
              <a:rPr lang="en-IN" sz="2000" b="0" i="0" baseline="-25000">
                <a:solidFill>
                  <a:srgbClr val="222222"/>
                </a:solidFill>
                <a:effectLst/>
                <a:latin typeface="-apple-system"/>
              </a:rPr>
              <a:t>N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2 reaction.</a:t>
            </a:r>
          </a:p>
          <a:p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Additionally, bulky substituents on the central carbon increase the rate of carbocation formation because of the relief of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3" tooltip="Steric strain"/>
              </a:rPr>
              <a:t>steric strain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that occurs.</a:t>
            </a:r>
          </a:p>
          <a:p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The resultant carbocation is also stabilized by both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4" tooltip="Inductive effect"/>
              </a:rPr>
              <a:t>inductive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stabilization and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5" tooltip="Hyperconjugation"/>
              </a:rPr>
              <a:t>hyperconjugation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from attached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6" tooltip="Alkyl"/>
              </a:rPr>
              <a:t>alkyl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groups</a:t>
            </a:r>
          </a:p>
          <a:p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The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7" tooltip="Hammond–Leffler postulate"/>
              </a:rPr>
              <a:t>Hammond–Leffler postulate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suggests that this too will increase the rate of carbocation formation.</a:t>
            </a:r>
          </a:p>
          <a:p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The S</a:t>
            </a:r>
            <a:r>
              <a:rPr lang="en-IN" sz="2000" b="0" i="0" baseline="-25000">
                <a:solidFill>
                  <a:srgbClr val="222222"/>
                </a:solidFill>
                <a:effectLst/>
                <a:latin typeface="-apple-system"/>
              </a:rPr>
              <a:t>N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1 mechanism therefore dominates in reactions at </a:t>
            </a:r>
            <a:r>
              <a:rPr lang="en-IN" sz="2000" b="0" i="0" u="none" strike="noStrike">
                <a:solidFill>
                  <a:srgbClr val="6B4BA1"/>
                </a:solidFill>
                <a:effectLst/>
                <a:latin typeface="-apple-system"/>
                <a:hlinkClick r:id="rId8" tooltip="Tertiary alkyl"/>
              </a:rPr>
              <a:t>tertiary alkyl</a:t>
            </a:r>
            <a:r>
              <a:rPr lang="en-IN" sz="2000" b="0" i="0">
                <a:solidFill>
                  <a:srgbClr val="222222"/>
                </a:solidFill>
                <a:effectLst/>
                <a:latin typeface="-apple-system"/>
              </a:rPr>
              <a:t> centers.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66255524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Wisp</vt:lpstr>
      <vt:lpstr>SN1 REACTION MECHANISM                                    Presented by,                                                              ANJANA.T.M                                                                                                          </vt:lpstr>
      <vt:lpstr>Introduction</vt:lpstr>
      <vt:lpstr>   Mechanism</vt:lpstr>
      <vt:lpstr>PowerPoint Presentation</vt:lpstr>
      <vt:lpstr>PowerPoint Presentation</vt:lpstr>
      <vt:lpstr>PowerPoint Presentation</vt:lpstr>
      <vt:lpstr>Characteristics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SN1 REACTION MECHANISM</dc:title>
  <dc:creator>sivapriyamalappatt@gmail.com</dc:creator>
  <cp:lastModifiedBy>dell</cp:lastModifiedBy>
  <cp:revision>13</cp:revision>
  <dcterms:created xsi:type="dcterms:W3CDTF">2019-10-19T10:03:20Z</dcterms:created>
  <dcterms:modified xsi:type="dcterms:W3CDTF">2019-10-30T07:50:17Z</dcterms:modified>
</cp:coreProperties>
</file>